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74" r:id="rId5"/>
    <p:sldId id="275" r:id="rId6"/>
    <p:sldId id="282" r:id="rId7"/>
    <p:sldId id="279" r:id="rId8"/>
    <p:sldId id="281" r:id="rId9"/>
    <p:sldId id="280" r:id="rId10"/>
    <p:sldId id="267" r:id="rId11"/>
    <p:sldId id="283" r:id="rId12"/>
    <p:sldId id="26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17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Mutgan, Okan (NSB - CN/Shanghai)" initials="MO(C" lastIdx="14" clrIdx="1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2" d="100"/>
          <a:sy n="62" d="100"/>
        </p:scale>
        <p:origin x="63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30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mentor.ieee.org%2F802.11%2Fdcn%2F22%2F11-22-0818-04-00bh-use-case-further-discussion-and-rule-based-random-mac-identification-proposal.pptx&amp;wdOrigin=BROWSELI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Enhancement of RRCM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41038"/>
              </p:ext>
            </p:extLst>
          </p:nvPr>
        </p:nvGraphicFramePr>
        <p:xfrm>
          <a:off x="992188" y="2419350"/>
          <a:ext cx="1027112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10440910" imgH="2539493" progId="Word.Document.8">
                  <p:embed/>
                </p:oleObj>
              </mc:Choice>
              <mc:Fallback>
                <p:oleObj name="Document" r:id="rId4" imgW="10440910" imgH="25394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9350"/>
                        <a:ext cx="10271125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E35B8B-12C0-45AE-9B07-F10B71B921F3}"/>
              </a:ext>
            </a:extLst>
          </p:cNvPr>
          <p:cNvSpPr txBox="1"/>
          <p:nvPr/>
        </p:nvSpPr>
        <p:spPr>
          <a:xfrm>
            <a:off x="1189611" y="1448671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FFD98B-F524-428C-9211-2770239FDF7F}"/>
              </a:ext>
            </a:extLst>
          </p:cNvPr>
          <p:cNvSpPr txBox="1"/>
          <p:nvPr/>
        </p:nvSpPr>
        <p:spPr>
          <a:xfrm>
            <a:off x="10700846" y="138075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0EB64B9-2943-4E5F-A77E-7234F162F2FF}"/>
              </a:ext>
            </a:extLst>
          </p:cNvPr>
          <p:cNvCxnSpPr>
            <a:cxnSpLocks/>
          </p:cNvCxnSpPr>
          <p:nvPr/>
        </p:nvCxnSpPr>
        <p:spPr bwMode="auto">
          <a:xfrm>
            <a:off x="1989711" y="1848781"/>
            <a:ext cx="0" cy="44605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26AAA83-9258-46F2-A2F8-6F3828AE5FB0}"/>
              </a:ext>
            </a:extLst>
          </p:cNvPr>
          <p:cNvCxnSpPr>
            <a:cxnSpLocks/>
          </p:cNvCxnSpPr>
          <p:nvPr/>
        </p:nvCxnSpPr>
        <p:spPr bwMode="auto">
          <a:xfrm>
            <a:off x="10990711" y="1813815"/>
            <a:ext cx="0" cy="44766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5AB0856-044F-4370-82EF-6A636722FA79}"/>
              </a:ext>
            </a:extLst>
          </p:cNvPr>
          <p:cNvCxnSpPr>
            <a:cxnSpLocks/>
          </p:cNvCxnSpPr>
          <p:nvPr/>
        </p:nvCxnSpPr>
        <p:spPr bwMode="auto">
          <a:xfrm>
            <a:off x="1989711" y="3501008"/>
            <a:ext cx="900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7DBAB836-F239-4454-9365-52E0B48334B4}"/>
              </a:ext>
            </a:extLst>
          </p:cNvPr>
          <p:cNvSpPr txBox="1"/>
          <p:nvPr/>
        </p:nvSpPr>
        <p:spPr>
          <a:xfrm>
            <a:off x="558247" y="2725139"/>
            <a:ext cx="11365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ED6F545-A699-4B38-A1BF-068FAD8D4A3B}"/>
              </a:ext>
            </a:extLst>
          </p:cNvPr>
          <p:cNvSpPr txBox="1"/>
          <p:nvPr/>
        </p:nvSpPr>
        <p:spPr>
          <a:xfrm>
            <a:off x="2069661" y="4062885"/>
            <a:ext cx="758759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Non-AP STA sends protected management frames (Authentication “Req”, Association Req) using the secret key from 1</a:t>
            </a:r>
            <a:r>
              <a:rPr lang="en-US" altLang="zh-CN" sz="1800" baseline="30000" dirty="0">
                <a:solidFill>
                  <a:schemeClr val="tx1"/>
                </a:solidFill>
              </a:rPr>
              <a:t>st</a:t>
            </a:r>
            <a:r>
              <a:rPr lang="en-US" altLang="zh-CN" sz="1800" dirty="0">
                <a:solidFill>
                  <a:schemeClr val="tx1"/>
                </a:solidFill>
              </a:rPr>
              <a:t> Association.</a:t>
            </a:r>
            <a:br>
              <a:rPr lang="en-US" altLang="zh-CN" sz="1800" dirty="0">
                <a:solidFill>
                  <a:schemeClr val="tx1"/>
                </a:solidFill>
              </a:rPr>
            </a:br>
            <a:r>
              <a:rPr lang="en-US" altLang="zh-CN" sz="1800" dirty="0">
                <a:solidFill>
                  <a:schemeClr val="tx1"/>
                </a:solidFill>
              </a:rPr>
              <a:t>Non-AP STA also uses RMA(s) from RRCM.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ECAA070-FC67-4F4A-B7F4-44CE283F0D0C}"/>
              </a:ext>
            </a:extLst>
          </p:cNvPr>
          <p:cNvSpPr txBox="1"/>
          <p:nvPr/>
        </p:nvSpPr>
        <p:spPr>
          <a:xfrm>
            <a:off x="505654" y="4199794"/>
            <a:ext cx="13366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DE155A2-EC12-4BE4-84C1-04BDC564ED72}"/>
              </a:ext>
            </a:extLst>
          </p:cNvPr>
          <p:cNvCxnSpPr>
            <a:cxnSpLocks/>
          </p:cNvCxnSpPr>
          <p:nvPr/>
        </p:nvCxnSpPr>
        <p:spPr bwMode="auto">
          <a:xfrm>
            <a:off x="2011659" y="3940125"/>
            <a:ext cx="2960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CDFFC30C-C27B-476E-A98F-96AB29E998DF}"/>
              </a:ext>
            </a:extLst>
          </p:cNvPr>
          <p:cNvSpPr txBox="1"/>
          <p:nvPr/>
        </p:nvSpPr>
        <p:spPr>
          <a:xfrm>
            <a:off x="2082474" y="2782669"/>
            <a:ext cx="8828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Non-AP STA and AP determine and store a secret key for  pre-association management frame protection in future association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– Enhanced RRCM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B0AC57-759B-4051-B7AD-9CED26920B9B}"/>
              </a:ext>
            </a:extLst>
          </p:cNvPr>
          <p:cNvSpPr txBox="1"/>
          <p:nvPr/>
        </p:nvSpPr>
        <p:spPr>
          <a:xfrm>
            <a:off x="2089804" y="2039750"/>
            <a:ext cx="88282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Non-AP STA and AP go through RRCM: non-AP STA and AP generate and store RMA(s) for second association.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A23E6E4-6D6B-44B5-BEBF-05F4EC383AB2}"/>
              </a:ext>
            </a:extLst>
          </p:cNvPr>
          <p:cNvSpPr txBox="1"/>
          <p:nvPr/>
        </p:nvSpPr>
        <p:spPr>
          <a:xfrm>
            <a:off x="3323165" y="5291754"/>
            <a:ext cx="75875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AP sends protected management frames (Authentication “Resp”, Association Resp) using the secret key from 1</a:t>
            </a:r>
            <a:r>
              <a:rPr lang="en-US" altLang="zh-CN" sz="1800" baseline="30000" dirty="0">
                <a:solidFill>
                  <a:schemeClr val="tx1"/>
                </a:solidFill>
              </a:rPr>
              <a:t>st</a:t>
            </a:r>
            <a:r>
              <a:rPr lang="en-US" altLang="zh-CN" sz="1800" dirty="0">
                <a:solidFill>
                  <a:schemeClr val="tx1"/>
                </a:solidFill>
              </a:rPr>
              <a:t> Association.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7A81662-3128-4B20-B908-B521551F2820}"/>
              </a:ext>
            </a:extLst>
          </p:cNvPr>
          <p:cNvCxnSpPr>
            <a:cxnSpLocks/>
          </p:cNvCxnSpPr>
          <p:nvPr/>
        </p:nvCxnSpPr>
        <p:spPr bwMode="auto">
          <a:xfrm flipH="1">
            <a:off x="8136034" y="5157192"/>
            <a:ext cx="28684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27838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E35B8B-12C0-45AE-9B07-F10B71B921F3}"/>
              </a:ext>
            </a:extLst>
          </p:cNvPr>
          <p:cNvSpPr txBox="1"/>
          <p:nvPr/>
        </p:nvSpPr>
        <p:spPr>
          <a:xfrm>
            <a:off x="3791744" y="1472321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FFD98B-F524-428C-9211-2770239FDF7F}"/>
              </a:ext>
            </a:extLst>
          </p:cNvPr>
          <p:cNvSpPr txBox="1"/>
          <p:nvPr/>
        </p:nvSpPr>
        <p:spPr>
          <a:xfrm>
            <a:off x="7881337" y="144048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– Enhanced RRCM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A9C742-20D0-4B21-8624-890F292F79DB}"/>
              </a:ext>
            </a:extLst>
          </p:cNvPr>
          <p:cNvCxnSpPr>
            <a:cxnSpLocks/>
          </p:cNvCxnSpPr>
          <p:nvPr/>
        </p:nvCxnSpPr>
        <p:spPr bwMode="auto">
          <a:xfrm>
            <a:off x="4495961" y="1872431"/>
            <a:ext cx="31463" cy="25169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F888960-2FAA-4E69-83BC-D22DACB089AD}"/>
              </a:ext>
            </a:extLst>
          </p:cNvPr>
          <p:cNvCxnSpPr>
            <a:cxnSpLocks/>
          </p:cNvCxnSpPr>
          <p:nvPr/>
        </p:nvCxnSpPr>
        <p:spPr bwMode="auto">
          <a:xfrm>
            <a:off x="8171202" y="1893875"/>
            <a:ext cx="0" cy="44439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F589E34-4EE8-4C8C-8773-CA02DE3DB175}"/>
              </a:ext>
            </a:extLst>
          </p:cNvPr>
          <p:cNvCxnSpPr>
            <a:cxnSpLocks/>
          </p:cNvCxnSpPr>
          <p:nvPr/>
        </p:nvCxnSpPr>
        <p:spPr bwMode="auto">
          <a:xfrm>
            <a:off x="4493255" y="2102486"/>
            <a:ext cx="3665641" cy="324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99E4AE-52A8-457F-B671-60CECDB93FD3}"/>
              </a:ext>
            </a:extLst>
          </p:cNvPr>
          <p:cNvSpPr txBox="1"/>
          <p:nvPr/>
        </p:nvSpPr>
        <p:spPr>
          <a:xfrm>
            <a:off x="3950977" y="4672133"/>
            <a:ext cx="167703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FF0000"/>
                </a:solidFill>
              </a:rPr>
              <a:t>Attacker non-AP STA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D2919D6-BB24-46AA-A095-ECF4B3F81910}"/>
              </a:ext>
            </a:extLst>
          </p:cNvPr>
          <p:cNvCxnSpPr>
            <a:cxnSpLocks/>
          </p:cNvCxnSpPr>
          <p:nvPr/>
        </p:nvCxnSpPr>
        <p:spPr bwMode="auto">
          <a:xfrm>
            <a:off x="4495961" y="5373216"/>
            <a:ext cx="0" cy="6621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67B06D0-8F1D-4D76-8638-A2E42EAC16BC}"/>
              </a:ext>
            </a:extLst>
          </p:cNvPr>
          <p:cNvCxnSpPr>
            <a:cxnSpLocks/>
          </p:cNvCxnSpPr>
          <p:nvPr/>
        </p:nvCxnSpPr>
        <p:spPr bwMode="auto">
          <a:xfrm>
            <a:off x="4495961" y="5459285"/>
            <a:ext cx="3662935" cy="48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B3BE661-3FDF-4F91-A6DB-650DCB61F7DF}"/>
              </a:ext>
            </a:extLst>
          </p:cNvPr>
          <p:cNvSpPr txBox="1"/>
          <p:nvPr/>
        </p:nvSpPr>
        <p:spPr>
          <a:xfrm>
            <a:off x="4845774" y="2182505"/>
            <a:ext cx="8136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Header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AED3E5-3D43-4446-BBDD-F6C602775DC6}"/>
              </a:ext>
            </a:extLst>
          </p:cNvPr>
          <p:cNvSpPr txBox="1"/>
          <p:nvPr/>
        </p:nvSpPr>
        <p:spPr>
          <a:xfrm>
            <a:off x="5659473" y="2182505"/>
            <a:ext cx="1008112" cy="584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Payload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696191-C442-45CF-A1E8-B5575AABFFA9}"/>
              </a:ext>
            </a:extLst>
          </p:cNvPr>
          <p:cNvSpPr txBox="1"/>
          <p:nvPr/>
        </p:nvSpPr>
        <p:spPr>
          <a:xfrm>
            <a:off x="6656776" y="2182503"/>
            <a:ext cx="111452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IE</a:t>
            </a:r>
            <a:br>
              <a:rPr lang="en-US" altLang="zh-CN" sz="1600" b="1" dirty="0">
                <a:solidFill>
                  <a:schemeClr val="tx1"/>
                </a:solidFill>
              </a:rPr>
            </a:b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6C9840-EBE9-4CED-BACA-156BD637D6C7}"/>
              </a:ext>
            </a:extLst>
          </p:cNvPr>
          <p:cNvSpPr txBox="1"/>
          <p:nvPr/>
        </p:nvSpPr>
        <p:spPr>
          <a:xfrm>
            <a:off x="4876040" y="27192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RMA1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8A1B0C-4B3D-4F74-BE13-19258E3CD2B5}"/>
              </a:ext>
            </a:extLst>
          </p:cNvPr>
          <p:cNvSpPr txBox="1"/>
          <p:nvPr/>
        </p:nvSpPr>
        <p:spPr>
          <a:xfrm>
            <a:off x="7041024" y="2365321"/>
            <a:ext cx="43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69F0AC-C806-42E6-9ED4-D34A6819935F}"/>
              </a:ext>
            </a:extLst>
          </p:cNvPr>
          <p:cNvSpPr txBox="1"/>
          <p:nvPr/>
        </p:nvSpPr>
        <p:spPr>
          <a:xfrm>
            <a:off x="8505450" y="2134901"/>
            <a:ext cx="3449379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When the non-AP STA returns to the ESS, it protects its management frames (such as ANQP, authentication/association request). 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Similarly, when AP sends response frames (such as authentication/association response), it protects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Because only legitimate non-AP STA and legitimate AP have the key for protection, their IEs (IPN&amp;MIC) are accepted (non-legitimate STAs are not accepted because of failed IE value)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507776-26AE-4BC0-BBA7-2A37A1E62EB3}"/>
              </a:ext>
            </a:extLst>
          </p:cNvPr>
          <p:cNvSpPr txBox="1"/>
          <p:nvPr/>
        </p:nvSpPr>
        <p:spPr>
          <a:xfrm>
            <a:off x="119642" y="2714092"/>
            <a:ext cx="115151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FF0000"/>
                </a:solidFill>
              </a:rPr>
              <a:t>Attacker AP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CC7222C-E76F-4A11-8A7F-FCC540204B9A}"/>
              </a:ext>
            </a:extLst>
          </p:cNvPr>
          <p:cNvCxnSpPr>
            <a:cxnSpLocks/>
          </p:cNvCxnSpPr>
          <p:nvPr/>
        </p:nvCxnSpPr>
        <p:spPr bwMode="auto">
          <a:xfrm>
            <a:off x="695400" y="3428999"/>
            <a:ext cx="0" cy="6879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E9147AA-A5AF-4D9B-BB95-157D54B3B382}"/>
              </a:ext>
            </a:extLst>
          </p:cNvPr>
          <p:cNvCxnSpPr>
            <a:cxnSpLocks/>
          </p:cNvCxnSpPr>
          <p:nvPr/>
        </p:nvCxnSpPr>
        <p:spPr bwMode="auto">
          <a:xfrm>
            <a:off x="695399" y="3854109"/>
            <a:ext cx="3816293" cy="11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9B83493-CAB1-4BAE-95C5-D482C0765982}"/>
              </a:ext>
            </a:extLst>
          </p:cNvPr>
          <p:cNvSpPr txBox="1"/>
          <p:nvPr/>
        </p:nvSpPr>
        <p:spPr>
          <a:xfrm>
            <a:off x="6681641" y="27659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IPN &amp; MIC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B58B0E-7C38-4001-B0EB-4856DE047B67}"/>
              </a:ext>
            </a:extLst>
          </p:cNvPr>
          <p:cNvSpPr txBox="1"/>
          <p:nvPr/>
        </p:nvSpPr>
        <p:spPr>
          <a:xfrm>
            <a:off x="4898665" y="3351768"/>
            <a:ext cx="8136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Header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8C3B73-A1D5-4780-8A46-7E1FD1E6057D}"/>
              </a:ext>
            </a:extLst>
          </p:cNvPr>
          <p:cNvSpPr txBox="1"/>
          <p:nvPr/>
        </p:nvSpPr>
        <p:spPr>
          <a:xfrm>
            <a:off x="5712364" y="3351768"/>
            <a:ext cx="1008112" cy="584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Payload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4898739-04C0-4547-8317-A709C987D0EF}"/>
              </a:ext>
            </a:extLst>
          </p:cNvPr>
          <p:cNvSpPr txBox="1"/>
          <p:nvPr/>
        </p:nvSpPr>
        <p:spPr>
          <a:xfrm>
            <a:off x="6709667" y="3351766"/>
            <a:ext cx="111452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IE</a:t>
            </a:r>
            <a:br>
              <a:rPr lang="en-US" altLang="zh-CN" sz="1600" b="1" dirty="0">
                <a:solidFill>
                  <a:schemeClr val="tx1"/>
                </a:solidFill>
              </a:rPr>
            </a:b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523C09C-5D70-4648-8E2F-68F9BB65F7A5}"/>
              </a:ext>
            </a:extLst>
          </p:cNvPr>
          <p:cNvSpPr txBox="1"/>
          <p:nvPr/>
        </p:nvSpPr>
        <p:spPr>
          <a:xfrm>
            <a:off x="4744667" y="3875049"/>
            <a:ext cx="11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AP_MAC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EB586A-405E-4B50-8B72-920AFD929AAA}"/>
              </a:ext>
            </a:extLst>
          </p:cNvPr>
          <p:cNvSpPr txBox="1"/>
          <p:nvPr/>
        </p:nvSpPr>
        <p:spPr>
          <a:xfrm>
            <a:off x="7093915" y="3534584"/>
            <a:ext cx="43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91205C-E72D-4331-9170-2AF37A7DAF8A}"/>
              </a:ext>
            </a:extLst>
          </p:cNvPr>
          <p:cNvSpPr txBox="1"/>
          <p:nvPr/>
        </p:nvSpPr>
        <p:spPr>
          <a:xfrm>
            <a:off x="6708584" y="391785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IPN &amp; MIC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D2105C9-D824-45C3-9740-60A7D58592A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97313" y="3251709"/>
            <a:ext cx="3673889" cy="13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ADFDABED-4EF1-4645-BD10-2791A95CFEF5}"/>
              </a:ext>
            </a:extLst>
          </p:cNvPr>
          <p:cNvSpPr txBox="1"/>
          <p:nvPr/>
        </p:nvSpPr>
        <p:spPr>
          <a:xfrm>
            <a:off x="777390" y="3933058"/>
            <a:ext cx="8136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Header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3C5C4F4-FCEA-46D6-BB32-510ED1EE688D}"/>
              </a:ext>
            </a:extLst>
          </p:cNvPr>
          <p:cNvSpPr txBox="1"/>
          <p:nvPr/>
        </p:nvSpPr>
        <p:spPr>
          <a:xfrm>
            <a:off x="1591089" y="3933058"/>
            <a:ext cx="1008112" cy="584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Payload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C64B447-74EB-461A-A882-594931558A11}"/>
              </a:ext>
            </a:extLst>
          </p:cNvPr>
          <p:cNvSpPr txBox="1"/>
          <p:nvPr/>
        </p:nvSpPr>
        <p:spPr>
          <a:xfrm>
            <a:off x="2588392" y="3933056"/>
            <a:ext cx="111452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IE</a:t>
            </a:r>
            <a:br>
              <a:rPr lang="en-US" altLang="zh-CN" sz="1600" b="1" dirty="0">
                <a:solidFill>
                  <a:schemeClr val="tx1"/>
                </a:solidFill>
              </a:rPr>
            </a:b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71CCF70-DB50-4139-8383-F36C61B4F7E9}"/>
              </a:ext>
            </a:extLst>
          </p:cNvPr>
          <p:cNvSpPr txBox="1"/>
          <p:nvPr/>
        </p:nvSpPr>
        <p:spPr>
          <a:xfrm>
            <a:off x="623392" y="4456339"/>
            <a:ext cx="11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AP_MAC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14119C2-2E79-457C-B745-27632CB5B283}"/>
              </a:ext>
            </a:extLst>
          </p:cNvPr>
          <p:cNvSpPr txBox="1"/>
          <p:nvPr/>
        </p:nvSpPr>
        <p:spPr>
          <a:xfrm>
            <a:off x="2972640" y="4115874"/>
            <a:ext cx="43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C6FFB0B-0321-4A1C-835F-71D3B9B74066}"/>
              </a:ext>
            </a:extLst>
          </p:cNvPr>
          <p:cNvSpPr txBox="1"/>
          <p:nvPr/>
        </p:nvSpPr>
        <p:spPr>
          <a:xfrm>
            <a:off x="2552389" y="451783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IPN &amp; MIC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714FF68-B822-48E1-A279-955A77414B48}"/>
              </a:ext>
            </a:extLst>
          </p:cNvPr>
          <p:cNvSpPr txBox="1"/>
          <p:nvPr/>
        </p:nvSpPr>
        <p:spPr>
          <a:xfrm>
            <a:off x="4897582" y="5523880"/>
            <a:ext cx="8136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Header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12482DA-6B37-4A54-BB0F-120FF64E131E}"/>
              </a:ext>
            </a:extLst>
          </p:cNvPr>
          <p:cNvSpPr txBox="1"/>
          <p:nvPr/>
        </p:nvSpPr>
        <p:spPr>
          <a:xfrm>
            <a:off x="5711281" y="5523880"/>
            <a:ext cx="1008112" cy="584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MAC Payload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D77723-EEA4-4537-922E-7C3E741E9676}"/>
              </a:ext>
            </a:extLst>
          </p:cNvPr>
          <p:cNvSpPr txBox="1"/>
          <p:nvPr/>
        </p:nvSpPr>
        <p:spPr>
          <a:xfrm>
            <a:off x="6708584" y="5523878"/>
            <a:ext cx="111452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IE</a:t>
            </a:r>
            <a:br>
              <a:rPr lang="en-US" altLang="zh-CN" sz="1600" b="1" dirty="0">
                <a:solidFill>
                  <a:schemeClr val="tx1"/>
                </a:solidFill>
              </a:rPr>
            </a:b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09433B8-7562-4E81-93C8-C1684340C993}"/>
              </a:ext>
            </a:extLst>
          </p:cNvPr>
          <p:cNvSpPr txBox="1"/>
          <p:nvPr/>
        </p:nvSpPr>
        <p:spPr>
          <a:xfrm>
            <a:off x="4929095" y="6028975"/>
            <a:ext cx="11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RMA1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A9A000F-0BBD-46BD-BE08-C572BDE325CB}"/>
              </a:ext>
            </a:extLst>
          </p:cNvPr>
          <p:cNvSpPr txBox="1"/>
          <p:nvPr/>
        </p:nvSpPr>
        <p:spPr>
          <a:xfrm>
            <a:off x="7092832" y="5706696"/>
            <a:ext cx="43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123B1D7-AACF-4D8A-8FCB-1E87F365614C}"/>
              </a:ext>
            </a:extLst>
          </p:cNvPr>
          <p:cNvSpPr txBox="1"/>
          <p:nvPr/>
        </p:nvSpPr>
        <p:spPr>
          <a:xfrm>
            <a:off x="6672581" y="610865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IPN &amp; MIC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0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303B9-4007-4009-AA19-D9DFD3633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CBCCF-F3BF-4007-BC42-2B8E36271F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A92809-875B-45C5-AED6-5BCC8F26EF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52C5CE-1108-4A73-82B4-550E3C04D4F4}"/>
              </a:ext>
            </a:extLst>
          </p:cNvPr>
          <p:cNvSpPr txBox="1"/>
          <p:nvPr/>
        </p:nvSpPr>
        <p:spPr>
          <a:xfrm>
            <a:off x="4450772" y="1859340"/>
            <a:ext cx="3389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4800" b="1" dirty="0">
              <a:solidFill>
                <a:schemeClr val="tx1"/>
              </a:solidFill>
            </a:endParaRPr>
          </a:p>
          <a:p>
            <a:r>
              <a:rPr lang="en-US" altLang="zh-CN" sz="4800" b="1" dirty="0">
                <a:solidFill>
                  <a:schemeClr val="tx1"/>
                </a:solidFill>
              </a:rPr>
              <a:t>Thanks </a:t>
            </a:r>
            <a:r>
              <a:rPr lang="en-US" altLang="zh-CN" sz="4000" b="1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1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2034" y="1372393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This document provides enhancement of the current Rule-based Random and Changing MAC (RRCM) proposal </a:t>
            </a:r>
            <a:r>
              <a:rPr lang="en-US" altLang="zh-CN" dirty="0">
                <a:hlinkClick r:id="rId3"/>
              </a:rPr>
              <a:t>818/r4</a:t>
            </a:r>
            <a:endParaRPr lang="en-US" altLang="zh-CN" sz="2400" dirty="0"/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D1BD-A3B9-4A00-9D71-96DD2A080E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458" y="52574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Recap-1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2FA9ED8-E2A0-4C82-973F-5BB2ECE232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2034" y="1372393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main idea of current RRCM is that each side (non-AP STA and AP) locally generates the same Random MAC - RMA (that is used by the non-AP STA in next association(s)) based on the same formula and parameters.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STA and AP generate one or more RMA(s) locally at their sides using,</a:t>
            </a:r>
          </a:p>
          <a:p>
            <a:pPr lvl="2"/>
            <a:r>
              <a:rPr lang="en-US" altLang="zh-CN" dirty="0"/>
              <a:t>- Key (RMA key) – locally generated private key</a:t>
            </a:r>
          </a:p>
          <a:p>
            <a:pPr lvl="2"/>
            <a:r>
              <a:rPr lang="en-US" altLang="zh-CN" dirty="0"/>
              <a:t>- Seed – exchanged between two sides to feed into RMA generation formula</a:t>
            </a:r>
          </a:p>
          <a:p>
            <a:pPr lvl="2"/>
            <a:r>
              <a:rPr lang="en-US" altLang="zh-CN" dirty="0"/>
              <a:t>- Counter – exchanged between two sides to make sure both sides generate the same number of RMA(s)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STA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generated</a:t>
            </a:r>
            <a:r>
              <a:rPr lang="zh-CN" altLang="en-US" dirty="0"/>
              <a:t> </a:t>
            </a:r>
            <a:r>
              <a:rPr lang="en-US" altLang="zh-CN" dirty="0"/>
              <a:t>RMA(s)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next</a:t>
            </a:r>
            <a:r>
              <a:rPr lang="zh-CN" altLang="en-US" dirty="0"/>
              <a:t> </a:t>
            </a:r>
            <a:r>
              <a:rPr lang="en-US" altLang="zh-CN" dirty="0"/>
              <a:t>association.</a:t>
            </a:r>
            <a:r>
              <a:rPr lang="zh-CN" altLang="en-US" dirty="0"/>
              <a:t> </a:t>
            </a:r>
            <a:r>
              <a:rPr lang="en-US" altLang="zh-CN" dirty="0"/>
              <a:t>Since</a:t>
            </a:r>
            <a:r>
              <a:rPr lang="zh-CN" altLang="en-US" dirty="0"/>
              <a:t> </a:t>
            </a:r>
            <a:r>
              <a:rPr lang="en-US" altLang="zh-CN" dirty="0"/>
              <a:t>AP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generates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same</a:t>
            </a:r>
            <a:r>
              <a:rPr lang="zh-CN" altLang="en-US" dirty="0"/>
              <a:t> </a:t>
            </a:r>
            <a:r>
              <a:rPr lang="en-US" altLang="zh-CN" dirty="0"/>
              <a:t>RMA(s), it will identify the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If STA generates a single RMA -&gt; STA can use it in all message exchanges</a:t>
            </a:r>
            <a:br>
              <a:rPr lang="en-US" altLang="zh-CN" dirty="0"/>
            </a:br>
            <a:r>
              <a:rPr lang="en-US" altLang="zh-CN" dirty="0"/>
              <a:t>If STA generates multiple RMA(s) -&gt; STA can use them in different message exchanges (e.g. RMA1 in probe request frame, RMA2 in other frames).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563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DD88AF-1A43-4E81-BD48-DFE164DA9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536798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E704AD-735C-42C4-A815-CB64C6B27805}"/>
              </a:ext>
            </a:extLst>
          </p:cNvPr>
          <p:cNvSpPr txBox="1"/>
          <p:nvPr/>
        </p:nvSpPr>
        <p:spPr>
          <a:xfrm>
            <a:off x="831404" y="1068887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58999AF-B0E5-4411-B301-1AA6085AE58B}"/>
              </a:ext>
            </a:extLst>
          </p:cNvPr>
          <p:cNvSpPr txBox="1"/>
          <p:nvPr/>
        </p:nvSpPr>
        <p:spPr>
          <a:xfrm>
            <a:off x="10342639" y="1000966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C77773B-78E5-4D89-BD7B-9AE3A5165DB4}"/>
              </a:ext>
            </a:extLst>
          </p:cNvPr>
          <p:cNvCxnSpPr>
            <a:cxnSpLocks/>
          </p:cNvCxnSpPr>
          <p:nvPr/>
        </p:nvCxnSpPr>
        <p:spPr bwMode="auto">
          <a:xfrm>
            <a:off x="1631504" y="1468997"/>
            <a:ext cx="0" cy="44605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1C604C5-B607-4A3F-866C-F1051A830FF5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1434031"/>
            <a:ext cx="0" cy="44766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FA33F61-0AF5-4A6E-BBD7-317910EA8087}"/>
              </a:ext>
            </a:extLst>
          </p:cNvPr>
          <p:cNvCxnSpPr>
            <a:cxnSpLocks/>
          </p:cNvCxnSpPr>
          <p:nvPr/>
        </p:nvCxnSpPr>
        <p:spPr bwMode="auto">
          <a:xfrm>
            <a:off x="1645242" y="3429000"/>
            <a:ext cx="900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86A153BF-4409-4F98-95B4-F4B00ACF00C5}"/>
              </a:ext>
            </a:extLst>
          </p:cNvPr>
          <p:cNvSpPr txBox="1"/>
          <p:nvPr/>
        </p:nvSpPr>
        <p:spPr>
          <a:xfrm>
            <a:off x="1711160" y="4858949"/>
            <a:ext cx="40818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Generate new RMA(s) if desired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6EBBA74-3E66-4577-B624-C867FFC3E8C8}"/>
              </a:ext>
            </a:extLst>
          </p:cNvPr>
          <p:cNvSpPr txBox="1"/>
          <p:nvPr/>
        </p:nvSpPr>
        <p:spPr>
          <a:xfrm>
            <a:off x="200040" y="2345355"/>
            <a:ext cx="11365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226FDDE-D039-444B-8667-8B71348D4A40}"/>
              </a:ext>
            </a:extLst>
          </p:cNvPr>
          <p:cNvSpPr txBox="1"/>
          <p:nvPr/>
        </p:nvSpPr>
        <p:spPr>
          <a:xfrm>
            <a:off x="1711454" y="1672171"/>
            <a:ext cx="28424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Associate with MAC1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DCAD31B-1D0A-46D0-A167-DBCA7F5730BC}"/>
              </a:ext>
            </a:extLst>
          </p:cNvPr>
          <p:cNvSpPr txBox="1"/>
          <p:nvPr/>
        </p:nvSpPr>
        <p:spPr>
          <a:xfrm>
            <a:off x="6398686" y="2132856"/>
            <a:ext cx="41756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Generate and store a secret </a:t>
            </a:r>
            <a:r>
              <a:rPr lang="en-US" altLang="zh-CN" sz="1800" b="1" dirty="0">
                <a:solidFill>
                  <a:schemeClr val="tx1"/>
                </a:solidFill>
              </a:rPr>
              <a:t>key</a:t>
            </a:r>
            <a:r>
              <a:rPr lang="en-US" altLang="zh-CN" sz="1800" dirty="0">
                <a:solidFill>
                  <a:schemeClr val="tx1"/>
                </a:solidFill>
              </a:rPr>
              <a:t> locally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954A192-19C7-419D-A414-ABCE3F78B799}"/>
              </a:ext>
            </a:extLst>
          </p:cNvPr>
          <p:cNvSpPr txBox="1"/>
          <p:nvPr/>
        </p:nvSpPr>
        <p:spPr>
          <a:xfrm>
            <a:off x="1711454" y="2636912"/>
            <a:ext cx="38587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Generate and store RMA(s) based on the key. (e.g. RMA1, RMA2)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ABB164F-4442-4E1E-B915-CFE5E5F5E441}"/>
              </a:ext>
            </a:extLst>
          </p:cNvPr>
          <p:cNvSpPr txBox="1"/>
          <p:nvPr/>
        </p:nvSpPr>
        <p:spPr>
          <a:xfrm>
            <a:off x="6715597" y="2636912"/>
            <a:ext cx="38587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Generate and store RMA(s) based on the key (e.g. RMA, RMA2)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D06DB22-A326-42C5-AF8C-F1F5701A7851}"/>
              </a:ext>
            </a:extLst>
          </p:cNvPr>
          <p:cNvSpPr txBox="1"/>
          <p:nvPr/>
        </p:nvSpPr>
        <p:spPr>
          <a:xfrm>
            <a:off x="100020" y="4339428"/>
            <a:ext cx="13366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63D53CBC-A602-435C-810E-FFDC401AC11B}"/>
              </a:ext>
            </a:extLst>
          </p:cNvPr>
          <p:cNvCxnSpPr>
            <a:cxnSpLocks/>
          </p:cNvCxnSpPr>
          <p:nvPr/>
        </p:nvCxnSpPr>
        <p:spPr bwMode="auto">
          <a:xfrm>
            <a:off x="1645242" y="5373216"/>
            <a:ext cx="900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4780F4BE-6EC5-4F8E-98B0-5F9FEF6E6C40}"/>
              </a:ext>
            </a:extLst>
          </p:cNvPr>
          <p:cNvSpPr txBox="1"/>
          <p:nvPr/>
        </p:nvSpPr>
        <p:spPr>
          <a:xfrm>
            <a:off x="1711160" y="4127825"/>
            <a:ext cx="55369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Use RMA1&amp;RMA2 (e.g. ANQP Req– RMA1, Auth/Assoc/4-way HS - RMA2)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97B7B12-9719-4588-8C79-7418857837EC}"/>
              </a:ext>
            </a:extLst>
          </p:cNvPr>
          <p:cNvSpPr txBox="1"/>
          <p:nvPr/>
        </p:nvSpPr>
        <p:spPr>
          <a:xfrm>
            <a:off x="1724264" y="2152070"/>
            <a:ext cx="40818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Generate and store a secret </a:t>
            </a:r>
            <a:r>
              <a:rPr lang="en-US" altLang="zh-CN" sz="1800" b="1" dirty="0">
                <a:solidFill>
                  <a:schemeClr val="tx1"/>
                </a:solidFill>
              </a:rPr>
              <a:t>key</a:t>
            </a:r>
            <a:r>
              <a:rPr lang="en-US" altLang="zh-CN" sz="1800" dirty="0">
                <a:solidFill>
                  <a:schemeClr val="tx1"/>
                </a:solidFill>
              </a:rPr>
              <a:t> locally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1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CB86-40B6-4865-9A45-9BF766FEC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3488-516F-4F14-A48E-CB66C25831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38EF7849-DCD9-482A-95F3-B197FF51F4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5200" y="1776044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Using MAC address (sent in the clear)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exposes the identity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Causes high risk of trackability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Attacks are possible (e.g. replay attack, MAC spoofing)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An attacker can listen to the non-AP STA or AP’s frames and impersonate the non-AP STA or AP, especially in pre-association.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639B00-2B86-44B9-BE0C-133177CA3A00}"/>
              </a:ext>
            </a:extLst>
          </p:cNvPr>
          <p:cNvSpPr txBox="1"/>
          <p:nvPr/>
        </p:nvSpPr>
        <p:spPr>
          <a:xfrm>
            <a:off x="5793318" y="2358285"/>
            <a:ext cx="4580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-&gt; using multiple </a:t>
            </a:r>
            <a:r>
              <a:rPr lang="en-US" altLang="zh-CN" sz="1800" i="1" dirty="0">
                <a:solidFill>
                  <a:schemeClr val="tx1"/>
                </a:solidFill>
              </a:rPr>
              <a:t>temporary</a:t>
            </a:r>
            <a:r>
              <a:rPr lang="en-US" altLang="zh-CN" sz="1800" dirty="0">
                <a:solidFill>
                  <a:schemeClr val="tx1"/>
                </a:solidFill>
              </a:rPr>
              <a:t> RMAs avoids these concerns to some extent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F8D0A67E-9E51-43DC-B8B3-B55BF7A547C9}"/>
              </a:ext>
            </a:extLst>
          </p:cNvPr>
          <p:cNvSpPr/>
          <p:nvPr/>
        </p:nvSpPr>
        <p:spPr bwMode="auto">
          <a:xfrm>
            <a:off x="5508711" y="2308755"/>
            <a:ext cx="284607" cy="5760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90CA254-1D75-4193-9DFB-F8132CAAC536}"/>
              </a:ext>
            </a:extLst>
          </p:cNvPr>
          <p:cNvSpPr/>
          <p:nvPr/>
        </p:nvSpPr>
        <p:spPr bwMode="auto">
          <a:xfrm>
            <a:off x="4646028" y="4365104"/>
            <a:ext cx="1368152" cy="50405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C9972D-A910-476E-AD04-567A7AB3344B}"/>
              </a:ext>
            </a:extLst>
          </p:cNvPr>
          <p:cNvSpPr txBox="1"/>
          <p:nvPr/>
        </p:nvSpPr>
        <p:spPr>
          <a:xfrm>
            <a:off x="2833374" y="5109108"/>
            <a:ext cx="6624736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To avoid this, we propose to make sure that the frames come from a legitimate STA and AP, when the STA returns to ESS. -&gt; idea similar to 802.11w Protected Management Frames (PMF):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A08EA688-25E6-4F56-B471-65F0250AD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D8880-DAE7-4B07-924B-30DD5F5A15E2}"/>
              </a:ext>
            </a:extLst>
          </p:cNvPr>
          <p:cNvSpPr txBox="1"/>
          <p:nvPr/>
        </p:nvSpPr>
        <p:spPr>
          <a:xfrm>
            <a:off x="767408" y="1208898"/>
            <a:ext cx="4305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b="1" dirty="0">
                <a:solidFill>
                  <a:schemeClr val="tx1"/>
                </a:solidFill>
              </a:rPr>
              <a:t>Concerns about RRCM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4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Recap-2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BE3C7271-1A37-4029-8947-80D22E9343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252369"/>
            <a:ext cx="11305256" cy="512895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802.11w Protected Management Frames (PMF)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802.11w, when a non-AP STA associates with AP, they determine a secret key and protect the unicast/broadcast management frames as follows: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Broadcast/multicast management frames are protected by </a:t>
            </a:r>
            <a:r>
              <a:rPr lang="en-US" altLang="zh-CN" sz="1800" b="1" dirty="0"/>
              <a:t>MMIE</a:t>
            </a:r>
            <a:r>
              <a:rPr lang="en-US" altLang="zh-CN" sz="1800" dirty="0"/>
              <a:t> (</a:t>
            </a:r>
            <a:r>
              <a:rPr lang="en-US" altLang="zh-CN" sz="1800" b="0" i="0" u="none" strike="noStrike" baseline="0" dirty="0">
                <a:latin typeface="TimesNewRomanPSMT"/>
              </a:rPr>
              <a:t>Management MIC Information Element</a:t>
            </a:r>
            <a:r>
              <a:rPr lang="en-US" altLang="zh-CN" sz="1800" dirty="0"/>
              <a:t>) with </a:t>
            </a:r>
            <a:r>
              <a:rPr lang="en-US" altLang="zh-CN" sz="1800" b="1" dirty="0"/>
              <a:t>IGTK.</a:t>
            </a:r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	MMIE </a:t>
            </a:r>
            <a:r>
              <a:rPr lang="en-US" altLang="zh-CN" sz="1800" dirty="0"/>
              <a:t> </a:t>
            </a:r>
            <a:br>
              <a:rPr lang="en-US" altLang="zh-CN" sz="1800" dirty="0"/>
            </a:br>
            <a:br>
              <a:rPr lang="en-US" altLang="zh-CN" sz="1800" dirty="0"/>
            </a:br>
            <a:r>
              <a:rPr lang="en-US" altLang="zh-CN" sz="1800" dirty="0"/>
              <a:t>IPN (</a:t>
            </a:r>
            <a:r>
              <a:rPr lang="en-US" altLang="zh-CN" sz="1800" b="0" i="0" u="none" strike="noStrike" baseline="0" dirty="0">
                <a:latin typeface="TimesNewRomanPSMT"/>
              </a:rPr>
              <a:t>IGTK packet number) protects replay attack, MIC (Message Integrity Code</a:t>
            </a:r>
            <a:r>
              <a:rPr lang="en-US" altLang="zh-CN" sz="1800" dirty="0"/>
              <a:t>) makes sure the frame is not changed (i.e. “integrity”).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Unicast management frames are protected by </a:t>
            </a:r>
            <a:r>
              <a:rPr lang="en-US" altLang="zh-CN" sz="1800" b="1" dirty="0"/>
              <a:t>encrypting</a:t>
            </a:r>
            <a:r>
              <a:rPr lang="en-US" altLang="zh-CN" sz="1800" dirty="0"/>
              <a:t> the payload (as in data frames) with </a:t>
            </a:r>
            <a:r>
              <a:rPr lang="en-US" altLang="zh-CN" sz="1800" b="1" dirty="0"/>
              <a:t>PTK</a:t>
            </a:r>
            <a:r>
              <a:rPr lang="en-US" altLang="zh-CN" sz="1800" dirty="0"/>
              <a:t>. Note that encrypted payload contains PN (packet number) and MIC to provide protection for replay attack and integrity.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Beacon is protected by </a:t>
            </a:r>
            <a:r>
              <a:rPr lang="en-US" altLang="zh-CN" sz="1800" b="1" dirty="0"/>
              <a:t>MMIE</a:t>
            </a:r>
            <a:r>
              <a:rPr lang="en-US" altLang="zh-CN" sz="1800" dirty="0"/>
              <a:t> (as in broadcast management frames) but with </a:t>
            </a:r>
            <a:r>
              <a:rPr lang="en-US" altLang="zh-CN" sz="1800" b="1" dirty="0"/>
              <a:t>BIGTK</a:t>
            </a:r>
            <a:r>
              <a:rPr lang="en-US" altLang="zh-CN" sz="1800" dirty="0"/>
              <a:t>.</a:t>
            </a:r>
          </a:p>
          <a:p>
            <a:pPr marL="457200" lvl="1" indent="0"/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1314450" lvl="2" indent="-457200">
              <a:buFont typeface="Times New Roman" panose="02020603050405020304" pitchFamily="18" charset="0"/>
              <a:buChar char="-"/>
            </a:pPr>
            <a:endParaRPr lang="en-US" altLang="zh-CN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622DC9-5EA0-4CCA-AD88-9F382741E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816" y="2815263"/>
            <a:ext cx="4399351" cy="122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0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Recap-2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BE3C7271-1A37-4029-8947-80D22E9343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252369"/>
            <a:ext cx="11305256" cy="512895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How to protect management frames when non-AP STA returns to the same ESS?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An example of 802.11w:</a:t>
            </a:r>
          </a:p>
          <a:p>
            <a:pPr marL="914400" lvl="2" indent="0"/>
            <a:endParaRPr lang="en-US" altLang="zh-CN" dirty="0"/>
          </a:p>
          <a:p>
            <a:pPr marL="457200" lvl="1" indent="0"/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1314450" lvl="2" indent="-457200">
              <a:buFont typeface="Times New Roman" panose="02020603050405020304" pitchFamily="18" charset="0"/>
              <a:buChar char="-"/>
            </a:pPr>
            <a:endParaRPr lang="en-US" altLang="zh-CN" b="1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842D90F0-68D7-4C7D-8678-C6909302F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955011"/>
            <a:ext cx="8280920" cy="446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16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– Enhanced RRCM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BE3C7271-1A37-4029-8947-80D22E9343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5200" y="1412776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the first association,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Non-AP STA associates with AP through common RRCM procedure:</a:t>
            </a:r>
            <a:br>
              <a:rPr lang="en-US" altLang="zh-CN" dirty="0"/>
            </a:br>
            <a:r>
              <a:rPr lang="en-US" altLang="zh-CN" dirty="0"/>
              <a:t>-&gt; RMA(s) for non-AP STA are generated for future association.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Non-AP STA and AP determine and store a secret key to protect pre-association management frames (such as ANQP, authentication, association etc.) when non-AP STA returns (second association) </a:t>
            </a:r>
            <a:r>
              <a:rPr lang="en-US" altLang="zh-CN" b="1" dirty="0"/>
              <a:t>[enhancement]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altLang="zh-CN" dirty="0"/>
              <a:t>In the second association,</a:t>
            </a:r>
          </a:p>
          <a:p>
            <a:pPr marL="914400" lvl="1" indent="-457200">
              <a:buFont typeface="Times New Roman" panose="02020603050405020304" pitchFamily="18" charset="0"/>
              <a:buChar char="-"/>
            </a:pPr>
            <a:r>
              <a:rPr lang="en-US" altLang="zh-CN" dirty="0"/>
              <a:t>Non-AP STA uses previously generated RMA(s) and gets identified by the AP.</a:t>
            </a:r>
          </a:p>
          <a:p>
            <a:pPr marL="914400" lvl="1" indent="-457200">
              <a:buFont typeface="Times New Roman" panose="02020603050405020304" pitchFamily="18" charset="0"/>
              <a:buChar char="-"/>
            </a:pPr>
            <a:r>
              <a:rPr lang="en-US" altLang="zh-CN" dirty="0"/>
              <a:t>Additionally, non-AP STA and AP send management frames protected (using previously generated secret key). </a:t>
            </a:r>
            <a:r>
              <a:rPr lang="en-US" altLang="zh-CN" b="1" dirty="0"/>
              <a:t>[enhancement]</a:t>
            </a:r>
          </a:p>
          <a:p>
            <a:pPr marL="1314450" lvl="2" indent="-457200">
              <a:buFont typeface="Times New Roman" panose="02020603050405020304" pitchFamily="18" charset="0"/>
              <a:buChar char="-"/>
            </a:pPr>
            <a:r>
              <a:rPr lang="en-US" altLang="zh-CN" b="1" dirty="0"/>
              <a:t>By doing so, both parties (non-AP STA and AP) make sure that the management frames come from a legitimate non-AP STA/AP.</a:t>
            </a:r>
          </a:p>
          <a:p>
            <a:pPr marL="1314450" lvl="2" indent="-457200">
              <a:buFont typeface="Times New Roman" panose="02020603050405020304" pitchFamily="18" charset="0"/>
              <a:buChar char="-"/>
            </a:pP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04152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B0790-A8D2-424E-AA52-E767E9BC2F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086B-1574-4190-A3BA-6CA7663D0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A900D-0AD3-4DFE-8024-D80A47C052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EF5090F-D726-42C6-BC15-7BB09F8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721565"/>
            <a:ext cx="10361084" cy="60302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– Enhanced RRCM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BE3C7271-1A37-4029-8947-80D22E9343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252369"/>
            <a:ext cx="11305256" cy="512895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How to protect management frames when non-AP STA returns to the same 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enhanced RRCM,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After non-AP STA associates with AP and gets identifier (RMA), non-AP STA and AP </a:t>
            </a:r>
            <a:r>
              <a:rPr lang="en-US" altLang="zh-CN" b="1" dirty="0"/>
              <a:t>store</a:t>
            </a:r>
            <a:r>
              <a:rPr lang="en-US" altLang="zh-CN" dirty="0"/>
              <a:t> a secret key to protect management frames when non-AP STA returns (in addition to storing generated RMA(s)). </a:t>
            </a:r>
            <a:br>
              <a:rPr lang="en-US" altLang="zh-CN" dirty="0"/>
            </a:br>
            <a:r>
              <a:rPr lang="en-US" altLang="zh-CN" dirty="0"/>
              <a:t>In other words, non-AP STA and AP perform </a:t>
            </a:r>
            <a:r>
              <a:rPr lang="en-US" altLang="zh-CN" i="1" dirty="0"/>
              <a:t>“802.11w on a pre-determined secret key” or “802.11w on pre-association management frames”.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Both parties (non-AP STA and AP) protect their management frames: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Which management frames to protect?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 keep it simple, some unicast management frames (such as ANQP</a:t>
            </a:r>
            <a:r>
              <a:rPr lang="zh-CN" altLang="en-US" dirty="0"/>
              <a:t>、</a:t>
            </a:r>
            <a:r>
              <a:rPr lang="en-US" altLang="zh-CN" dirty="0"/>
              <a:t> authentication/association) can be considered, even though nothing limits the types of frames to be protected.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zh-CN" dirty="0"/>
              <a:t>Is the complexity too high? 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altLang="zh-CN" dirty="0"/>
              <a:t>Because protection and identification happen at the same time, complexity is not high:</a:t>
            </a:r>
            <a:br>
              <a:rPr lang="en-US" altLang="zh-CN" dirty="0"/>
            </a:br>
            <a:r>
              <a:rPr lang="en-US" altLang="zh-CN" dirty="0"/>
              <a:t>The AP identifies the non-AP STA as soon as AP receives frames from non-AP STA (RMA in MAC header). Because AP identifies the non-AP STA, it knows which </a:t>
            </a:r>
            <a:r>
              <a:rPr lang="en-US" altLang="zh-CN" i="1" dirty="0"/>
              <a:t>key</a:t>
            </a:r>
            <a:r>
              <a:rPr lang="en-US" altLang="zh-CN" dirty="0"/>
              <a:t> to use for protection.</a:t>
            </a:r>
          </a:p>
          <a:p>
            <a:pPr marL="1314450" lvl="2" indent="-457200">
              <a:buFont typeface="Times New Roman" panose="02020603050405020304" pitchFamily="18" charset="0"/>
              <a:buChar char="-"/>
            </a:pP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04995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11132</TotalTime>
  <Words>1306</Words>
  <Application>Microsoft Office PowerPoint</Application>
  <PresentationFormat>Widescreen</PresentationFormat>
  <Paragraphs>152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TimesNewRomanPSMT</vt:lpstr>
      <vt:lpstr>Arial</vt:lpstr>
      <vt:lpstr>Times New Roman</vt:lpstr>
      <vt:lpstr>Wingdings</vt:lpstr>
      <vt:lpstr>Office Theme</vt:lpstr>
      <vt:lpstr>Document</vt:lpstr>
      <vt:lpstr>Enhancement of RRCM</vt:lpstr>
      <vt:lpstr>Abstract</vt:lpstr>
      <vt:lpstr>Recap-1</vt:lpstr>
      <vt:lpstr>Recap-1</vt:lpstr>
      <vt:lpstr>Recap-1</vt:lpstr>
      <vt:lpstr>Recap-2</vt:lpstr>
      <vt:lpstr>Recap-2</vt:lpstr>
      <vt:lpstr>Proposal – Enhanced RRCM</vt:lpstr>
      <vt:lpstr>Proposal – Enhanced RRCM</vt:lpstr>
      <vt:lpstr>Proposal – Enhanced RRCM</vt:lpstr>
      <vt:lpstr>Proposal – Enhanced RRCM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 of RRCM</dc:title>
  <dc:creator>Mutgan, Okan (NSB - CN/Shanghai)</dc:creator>
  <cp:keywords>11-22-1802r0</cp:keywords>
  <cp:lastModifiedBy>Mutgan, Okan (NSB - CN/Shanghai)</cp:lastModifiedBy>
  <cp:revision>41</cp:revision>
  <cp:lastPrinted>1601-01-01T00:00:00Z</cp:lastPrinted>
  <dcterms:created xsi:type="dcterms:W3CDTF">2022-09-29T03:24:30Z</dcterms:created>
  <dcterms:modified xsi:type="dcterms:W3CDTF">2022-10-24T16:10:20Z</dcterms:modified>
</cp:coreProperties>
</file>