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482" r:id="rId3"/>
    <p:sldId id="490" r:id="rId4"/>
    <p:sldId id="507" r:id="rId5"/>
    <p:sldId id="506" r:id="rId6"/>
    <p:sldId id="492" r:id="rId7"/>
    <p:sldId id="508" r:id="rId8"/>
    <p:sldId id="499" r:id="rId9"/>
    <p:sldId id="500" r:id="rId1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75" autoAdjust="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Yinan Qi (OPPO)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aoxu@shchip.sgcc.com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91600" cy="870323"/>
          </a:xfrm>
          <a:noFill/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New Use Case for AMP IoT Devices: Smart Grid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2022-10-25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10" name="Date Placeholder 3"/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40205"/>
              </p:ext>
            </p:extLst>
          </p:nvPr>
        </p:nvGraphicFramePr>
        <p:xfrm>
          <a:off x="952500" y="2701138"/>
          <a:ext cx="7658100" cy="13749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err="1"/>
                        <a:t>Weijie</a:t>
                      </a:r>
                      <a:r>
                        <a:rPr lang="en-US" altLang="zh-CN" sz="1200" dirty="0"/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Xu Zhao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Beijing Smart Chip Microelectronics Technology Co., Ltd.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  <a:hlinkClick r:id="rId3"/>
                        </a:rPr>
                        <a:t>zhaoxu@shchip.sgcc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  <a:hlinkClick r:id="rId3"/>
                        </a:rPr>
                        <a:t>.com.cn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2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r>
              <a:rPr lang="en-US" altLang="zh-CN" dirty="0"/>
              <a:t>Background </a:t>
            </a:r>
            <a:endParaRPr lang="en-US" dirty="0"/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58982" y="1466470"/>
            <a:ext cx="7631112" cy="4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use cases have been discussed in earlier meetings</a:t>
            </a:r>
          </a:p>
          <a:p>
            <a:pPr marL="630555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 1 Smart manufacturing: inventory/attendance check, real-time inspection and tracing, asset tracking/positioning, and industrial environment/production line sensing and monitoring [1]-[2] </a:t>
            </a:r>
          </a:p>
          <a:p>
            <a:pPr marL="630555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 2 Data </a:t>
            </a:r>
            <a:r>
              <a:rPr lang="en-GB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environmental monitoring, facility monitoring and asset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[3]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 3 Smart home: asset management, home environment monitoring and home security [1].</a:t>
            </a:r>
          </a:p>
          <a:p>
            <a:pPr marL="630555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 4 Logistics and warehouse: goods tracking and inventory check [1]</a:t>
            </a:r>
          </a:p>
          <a:p>
            <a:pPr marL="630555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 5 Smart agriculture: monitoring of soil moisture, soil fertility, temperature, wind speed, plant growth etc., and controlling of the agricultural facilities [1]</a:t>
            </a:r>
          </a:p>
          <a:p>
            <a:pPr marL="630555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 6 Indoor positioning: positioning in giant shopping mall, factories, warehouses, etc. [4]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use case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 7 Smart Power Grid: Sensing of sound, heat, pressure, etc., smart meter to achieve awareness of device/equipment status  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GB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1A1155A4-7BEB-4E03-AAA1-E2D474E0FCC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5BD77EA-A67F-4CD7-87E2-0C4DFF4ACF76}"/>
              </a:ext>
            </a:extLst>
          </p:cNvPr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Smart Power Grid: State of the Art</a:t>
            </a: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8200" y="1585207"/>
            <a:ext cx="7631112" cy="204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of the Art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application of power sensors in power transmission, substation and power distribution has been realized. 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wide deployment of hundreds of sensors to detect leakage current, vibration and pressure, enabling the collection of electrical, non-electrical, environmental data. 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" y="3555763"/>
            <a:ext cx="9144000" cy="21914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0" y="5867400"/>
            <a:ext cx="895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      Tower Tilt</a:t>
            </a:r>
            <a:r>
              <a:rPr lang="en-US" sz="1600" b="1" dirty="0"/>
              <a:t>                       Partial Discharge                     </a:t>
            </a:r>
            <a:r>
              <a:rPr lang="en-GB" sz="1600" b="1" dirty="0"/>
              <a:t>Water in cabinet</a:t>
            </a:r>
            <a:r>
              <a:rPr lang="zh-CN" altLang="en-US" sz="1600" b="1" dirty="0"/>
              <a:t>                          </a:t>
            </a:r>
            <a:r>
              <a:rPr lang="en-GB" altLang="zh-CN" sz="1600" b="1" dirty="0"/>
              <a:t>Wire Icing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   </a:t>
            </a:r>
            <a:endParaRPr lang="en-GB" sz="1600" b="1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E5260DE-3932-48BB-8749-F771B18EE16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83868E-8BF8-475F-A7DB-5E5F21FB522B}"/>
              </a:ext>
            </a:extLst>
          </p:cNvPr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Smart Power Grid: State of the Art</a:t>
            </a: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8200" y="1585206"/>
            <a:ext cx="3506788" cy="47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of the Art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Collet various physical quantities such as sound, light, electricity, heat, magnetism, force and other physical quantities of power equipment during operation to achieve awareness of device/equipment status. 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the comprehensive perception and intelligent application of information in the production and operation process of the smart power grid.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4500"/>
            <a:ext cx="4413423" cy="3429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29200" y="558159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      Fig. Smart Power Grid with sensing and metering [5]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DBA5492-FD39-4AF5-99C9-070D487FFB3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B03813B-E7E8-448E-8374-DD0357467C22}"/>
              </a:ext>
            </a:extLst>
          </p:cNvPr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Smart Power Grid: Main Issues</a:t>
            </a: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8200" y="1585207"/>
            <a:ext cx="7631112" cy="204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Main Functionalities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monitoring of power grid equipment status and operating environment;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discovering and handling potential safety hazards in the overhaul and operation and maintenance of power equipment.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 Issues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for equipment status awareness has increased sharply;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 of urban and rural areas;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cost and poor deployment flexibility.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maintain the sensing network with active devices driven by conventional battery 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flexibility of communication rate, transmission distance and power sensing services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GB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126AB2D-6BA6-4E0D-A888-9BD5935EDB6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464C9E9-8236-48BC-BF69-0A42B0DE7360}"/>
              </a:ext>
            </a:extLst>
          </p:cNvPr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 Case 7-1: Substation Status Sensing and Metering</a:t>
            </a: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4194464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Services and applicable scenarios  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Sub-station plays a vital role in the electrical power system to guarantee the continuity of the electrical power supply.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number of sensors and meters to monitor temperature, humidity, etc.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area: &lt;50 000 m</a:t>
            </a:r>
            <a:r>
              <a:rPr lang="en-GB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Requirements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deployment: ultra-low cost and massive connection</a:t>
            </a:r>
            <a:endParaRPr lang="en-GB" altLang="zh-CN" sz="16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Inaccessible location: maintenance-free and battery-less for long service time</a:t>
            </a:r>
            <a:endParaRPr lang="en-GB" altLang="zh-CN" sz="16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rate: 20kbps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67269"/>
            <a:ext cx="3886200" cy="368369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665E00DF-7266-46AF-8D36-AF4BF07BF33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32CD6FA-07AB-41FC-B81D-EBDB3AEFDB0E}"/>
              </a:ext>
            </a:extLst>
          </p:cNvPr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45E1B6-1D74-CD95-A976-98E31184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64" y="5999016"/>
            <a:ext cx="6504276" cy="4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Coverage: 10-30 m for indoor case and up to 100 meters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outdoor </a:t>
            </a:r>
            <a:endParaRPr lang="en-GB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 Case 7-2: High Voltage Transmission Lines Sensing and Monitoring</a:t>
            </a: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4053176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Services and applicable scenarios  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voltage transmission lines deliver electricity over long distances to reduce the amount of energy lost during the distance. .</a:t>
            </a:r>
          </a:p>
          <a:p>
            <a:pPr marL="630555" lvl="1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and monitoring of high voltage transmission lines and towers for operation faults such as power leakage, tower tilting, etc.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Requirements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Inaccessible location: maintenance-free 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service time: battery-less with ultra low power consumption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rate: 3kbps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Coverage: 200 m for outdoor case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12" y="1679422"/>
            <a:ext cx="3967312" cy="348642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 noChangeArrowheads="1"/>
          </p:cNvSpPr>
          <p:nvPr/>
        </p:nvSpPr>
        <p:spPr bwMode="auto">
          <a:xfrm>
            <a:off x="4844980" y="5319808"/>
            <a:ext cx="4053176" cy="135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4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China's State Grid plans to invest more than 150 billion yuan ($22 billion) in the second half of 2022 in ultra high voltage (UHV) power transmission lines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6BB369D5-22D9-461A-9E89-A2DA81AA680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5F6D93F-39F8-464F-A916-896265F546F0}"/>
              </a:ext>
            </a:extLst>
          </p:cNvPr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altLang="zh-CN" dirty="0"/>
              <a:t>Summary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submission presents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use cases: Smart Power Grid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issues and expectation 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and applicable scenarios</a:t>
            </a:r>
          </a:p>
          <a:p>
            <a:pPr marL="630555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requirements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6B9151D-DDF2-4C56-BF7E-80D8FDCC7C47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55F8C00-757F-414D-93DE-A1F87429C70E}"/>
              </a:ext>
            </a:extLst>
          </p:cNvPr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802.11-22/0963r0, </a:t>
            </a:r>
            <a:r>
              <a:rPr lang="en-GB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for AMP IoT Devices.</a:t>
            </a: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802.11-22/1339r0, </a:t>
            </a:r>
            <a:r>
              <a:rPr lang="en-GB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of smart manufacturing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802.11-22/1341r1, </a:t>
            </a:r>
            <a:r>
              <a:rPr lang="en-GB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of Data </a:t>
            </a:r>
            <a:r>
              <a:rPr lang="en-GB" altLang="zh-C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Infrastructure Management.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802.11-802.11-22/1559r0, Updated Use Cases for AMP IoT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El </a:t>
            </a:r>
            <a:r>
              <a:rPr lang="en-US" altLang="zh-C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El </a:t>
            </a:r>
            <a:r>
              <a:rPr lang="en-US" altLang="zh-C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D. </a:t>
            </a:r>
            <a:r>
              <a:rPr lang="en-US" altLang="zh-C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Benhaddou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GB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Sensor Network applications in smart grid,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Proc. of </a:t>
            </a:r>
            <a:r>
              <a:rPr lang="en-GB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International Renewable and Sustainable Energy Conference (IRSEC)</a:t>
            </a: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Yi</a:t>
            </a:r>
            <a:r>
              <a:rPr lang="en-US" altLang="zh-CN" dirty="0"/>
              <a:t>nan Qi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9DA51E9-5CF6-493C-915C-23941FD73EF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sz="1800" b="1" dirty="0">
                <a:solidFill>
                  <a:srgbClr val="000000"/>
                </a:solidFill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</a:rPr>
              <a:t>1800r0</a:t>
            </a:r>
            <a:endParaRPr lang="en-SG" altLang="zh-CN" sz="180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122C206-D906-420E-B6F7-025B6364624D}"/>
              </a:ext>
            </a:extLst>
          </p:cNvPr>
          <p:cNvSpPr txBox="1"/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October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131</TotalTime>
  <Words>1010</Words>
  <Application>Microsoft Office PowerPoint</Application>
  <PresentationFormat>全屏显示(4:3)</PresentationFormat>
  <Paragraphs>150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Times New Roman</vt:lpstr>
      <vt:lpstr>Wingdings</vt:lpstr>
      <vt:lpstr>ACcord Submission Template</vt:lpstr>
      <vt:lpstr>New Use Case for AMP IoT Devices: Smart Grid</vt:lpstr>
      <vt:lpstr>Background </vt:lpstr>
      <vt:lpstr>Smart Power Grid: State of the Art</vt:lpstr>
      <vt:lpstr>Smart Power Grid: State of the Art</vt:lpstr>
      <vt:lpstr>Smart Power Grid: Main Issues</vt:lpstr>
      <vt:lpstr>Use Case 7-1: Substation Status Sensing and Metering</vt:lpstr>
      <vt:lpstr>Use Case 7-2: High Voltage Transmission Lines Sensing and Monitoring</vt:lpstr>
      <vt:lpstr>Summary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徐伟杰</cp:lastModifiedBy>
  <cp:revision>1647</cp:revision>
  <cp:lastPrinted>1998-02-10T13:28:00Z</cp:lastPrinted>
  <dcterms:created xsi:type="dcterms:W3CDTF">2009-12-02T19:05:00Z</dcterms:created>
  <dcterms:modified xsi:type="dcterms:W3CDTF">2022-10-25T06:59:30Z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