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545" r:id="rId3"/>
    <p:sldId id="559" r:id="rId4"/>
    <p:sldId id="560" r:id="rId5"/>
    <p:sldId id="565" r:id="rId6"/>
    <p:sldId id="561" r:id="rId7"/>
    <p:sldId id="56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068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sz="2800" dirty="0">
                <a:latin typeface="Arial Narrow" panose="020B0606020202030204" pitchFamily="34" charset="0"/>
                <a:ea typeface="方正兰亭准黑简体" panose="02000000000000000000" pitchFamily="2" charset="-122"/>
              </a:rPr>
              <a:t>On energy harvesting and the differentiation with RFID</a:t>
            </a:r>
            <a:endParaRPr lang="en-US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2022-10-25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Date Placeholder 3"/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Weijie Xu</a:t>
            </a:r>
            <a:r>
              <a:rPr lang="en-US" altLang="zh-CN" dirty="0"/>
              <a:t>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29210"/>
              </p:ext>
            </p:extLst>
          </p:nvPr>
        </p:nvGraphicFramePr>
        <p:xfrm>
          <a:off x="952500" y="2701138"/>
          <a:ext cx="72390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Weijie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i="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48070A66-8724-45A5-9286-B0CA5B0DCF3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413385" y="1101091"/>
            <a:ext cx="6631305" cy="43672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r>
              <a:rPr lang="en-US" altLang="zh-CN" sz="2400" b="1" kern="0" dirty="0"/>
              <a:t>Characteristics of RFID  </a:t>
            </a:r>
            <a:endParaRPr lang="zh-CN" altLang="en-US" sz="2400" b="1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413384" y="1646803"/>
            <a:ext cx="8578216" cy="4744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RFID has already been widely used in many verticals.  </a:t>
            </a:r>
            <a:r>
              <a:rPr lang="en-US" altLang="zh-CN" sz="2000" kern="100" dirty="0">
                <a:solidFill>
                  <a:schemeClr val="accent2"/>
                </a:solidFill>
                <a:ea typeface="宋体" panose="02010600030101010101" pitchFamily="2" charset="-122"/>
              </a:rPr>
              <a:t>The essential function of  RFID is identification</a:t>
            </a:r>
            <a:r>
              <a:rPr lang="en-US" altLang="zh-CN" sz="2000" kern="100" dirty="0">
                <a:ea typeface="宋体" panose="02010600030101010101" pitchFamily="2" charset="-122"/>
              </a:rPr>
              <a:t>.</a:t>
            </a:r>
          </a:p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  <a:sym typeface="+mn-ea"/>
              </a:rPr>
              <a:t>Key techniques include RF energy harvesting and backscattering. 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  <a:sym typeface="+mn-ea"/>
              </a:rPr>
              <a:t> active RFID can also use a battery</a:t>
            </a:r>
            <a:endParaRPr lang="en-US" altLang="zh-CN" sz="1600" kern="100" dirty="0">
              <a:ea typeface="宋体" panose="02010600030101010101" pitchFamily="2" charset="-122"/>
            </a:endParaRPr>
          </a:p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Ultra-low complexity and Ultra-low cost.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Currently, the cost can be as low as ~0.03 $.</a:t>
            </a:r>
            <a:r>
              <a:rPr lang="zh-CN" altLang="en-US" sz="1600" kern="100" dirty="0">
                <a:ea typeface="宋体" panose="02010600030101010101" pitchFamily="2" charset="-122"/>
              </a:rPr>
              <a:t> 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Very simple RF and baseband circuits with limited memory (~x KB).</a:t>
            </a:r>
          </a:p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 Limited performance, efficiency and reliability.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C</a:t>
            </a:r>
            <a:r>
              <a:rPr lang="en-US" altLang="zh-CN" sz="1600" kern="100" dirty="0">
                <a:ea typeface="宋体" panose="02010600030101010101" pitchFamily="2" charset="-122"/>
                <a:sym typeface="+mn-ea"/>
              </a:rPr>
              <a:t>ommunication distance less than 10 meters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limited number of RFID devices can be processed per second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88B22A-BF02-4EFB-8B54-D86C623EED1B}"/>
              </a:ext>
            </a:extLst>
          </p:cNvPr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9C95D8A-B756-4EC5-81B9-FD61FAA1D62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0A3BEB1B-3520-492F-8CDB-0C8A844B9AE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Weijie Xu</a:t>
            </a:r>
            <a:r>
              <a:rPr lang="en-US" altLang="zh-CN"/>
              <a:t>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B7B344D-17FB-4FD3-B595-CE2C5BB68827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13385" y="1101091"/>
            <a:ext cx="6631305" cy="43672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r>
              <a:rPr lang="en-US" altLang="zh-CN" sz="2400" b="1" kern="0" dirty="0"/>
              <a:t> Constraints of RFID  </a:t>
            </a:r>
            <a:endParaRPr lang="zh-CN" altLang="en-US" sz="2400" b="1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-7938" y="1652360"/>
            <a:ext cx="8928735" cy="46910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42975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ea typeface="宋体" panose="02010600030101010101" pitchFamily="2" charset="-122"/>
              </a:rPr>
              <a:t>Only support single-tag connection at one time and NOT able to communicate to with multiple RFID tags simultaneously. </a:t>
            </a:r>
          </a:p>
          <a:p>
            <a:pPr marL="942975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ea typeface="宋体" panose="02010600030101010101" pitchFamily="2" charset="-122"/>
              </a:rPr>
              <a:t>No power management, i.e., only operating instantly with harvested power </a:t>
            </a:r>
            <a:endParaRPr lang="zh-CN" altLang="en-US" sz="1600" kern="100" dirty="0">
              <a:ea typeface="宋体" panose="02010600030101010101" pitchFamily="2" charset="-122"/>
            </a:endParaRPr>
          </a:p>
          <a:p>
            <a:pPr marL="942975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ea typeface="宋体" panose="02010600030101010101" pitchFamily="2" charset="-122"/>
              </a:rPr>
              <a:t>Reader talks first since the RFID tag requires RF power and carriers.  </a:t>
            </a:r>
          </a:p>
          <a:p>
            <a:pPr marL="942975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ea typeface="宋体" panose="02010600030101010101" pitchFamily="2" charset="-122"/>
              </a:rPr>
              <a:t>Performs CSMA by reader. </a:t>
            </a:r>
          </a:p>
          <a:p>
            <a:pPr marL="942975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ea typeface="宋体" panose="02010600030101010101" pitchFamily="2" charset="-122"/>
              </a:rPr>
              <a:t>Very low system efficiency</a:t>
            </a:r>
          </a:p>
          <a:p>
            <a:pPr marL="1285875" lvl="3" indent="-257175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400" kern="100" dirty="0">
                <a:ea typeface="宋体" panose="02010600030101010101" pitchFamily="2" charset="-122"/>
              </a:rPr>
              <a:t>Although multiple RFID channels in a band, FDM is Not supported due to ultra-low complexity of RFID tags (e.g., no channel level filtering)</a:t>
            </a:r>
          </a:p>
          <a:p>
            <a:pPr marL="942975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ea typeface="宋体" panose="02010600030101010101" pitchFamily="2" charset="-122"/>
              </a:rPr>
              <a:t>Strong interference between DL/UL due to full-duplex operation.</a:t>
            </a:r>
          </a:p>
          <a:p>
            <a:pPr marL="1285875" lvl="3" indent="-257175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400" kern="100" dirty="0">
                <a:ea typeface="宋体" panose="02010600030101010101" pitchFamily="2" charset="-122"/>
              </a:rPr>
              <a:t>Communication distance can be significantly improved with separate transmitter and receiver of the reader</a:t>
            </a:r>
          </a:p>
          <a:p>
            <a:pPr marL="600075" lvl="1" indent="-257175">
              <a:lnSpc>
                <a:spcPct val="170000"/>
              </a:lnSpc>
              <a:buFont typeface="Wingdings" panose="05000000000000000000" pitchFamily="2" charset="2"/>
              <a:buChar char="l"/>
            </a:pPr>
            <a:endParaRPr lang="en-US" altLang="zh-CN" sz="900" kern="100" dirty="0">
              <a:ea typeface="宋体" panose="02010600030101010101" pitchFamily="2" charset="-122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46F77D-7DD7-43E0-89D7-07C72EDEFD6B}"/>
              </a:ext>
            </a:extLst>
          </p:cNvPr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34FF0E1-01C6-4395-8DAA-C9BAE15088E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42DB803-C8CA-48C8-90BA-74DC9507D2AB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Weijie Xu</a:t>
            </a:r>
            <a:r>
              <a:rPr lang="en-US" altLang="zh-CN"/>
              <a:t>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B7BA530-DC7E-4D21-891D-AF2192E1742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13385" y="1101091"/>
            <a:ext cx="6631305" cy="43672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r>
              <a:rPr lang="en-US" altLang="zh-CN" sz="2400" b="1" kern="0" dirty="0"/>
              <a:t>What can be leaned from RFID?  </a:t>
            </a:r>
            <a:endParaRPr lang="zh-CN" altLang="en-US" sz="2400" b="1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312176" y="1905000"/>
            <a:ext cx="8519648" cy="46174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Techniques to achieve battery-free.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RF energy harvesting etc.</a:t>
            </a:r>
          </a:p>
          <a:p>
            <a:pPr marL="628650" lvl="1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  <a:sym typeface="+mn-ea"/>
              </a:rPr>
              <a:t>Techniques to achieve ultra-low complexity and ultra-low power consumption</a:t>
            </a:r>
            <a:r>
              <a:rPr lang="en-US" altLang="zh-CN" sz="1800" kern="100" dirty="0">
                <a:ea typeface="宋体" panose="02010600030101010101" pitchFamily="2" charset="-122"/>
                <a:sym typeface="+mn-ea"/>
              </a:rPr>
              <a:t>.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  <a:sym typeface="+mn-ea"/>
              </a:rPr>
              <a:t> Backscattering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  <a:sym typeface="+mn-ea"/>
              </a:rPr>
              <a:t> Ultra-low power circuit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  <a:sym typeface="+mn-ea"/>
              </a:rPr>
              <a:t>Low order modulation</a:t>
            </a:r>
          </a:p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  <a:sym typeface="+mn-ea"/>
              </a:rPr>
              <a:t>Techniques to go beyond the constraints of RFID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  <a:sym typeface="+mn-ea"/>
              </a:rPr>
              <a:t>Balance between the cost and the performance shall be the objective</a:t>
            </a:r>
          </a:p>
          <a:p>
            <a:pPr lvl="2">
              <a:lnSpc>
                <a:spcPct val="170000"/>
              </a:lnSpc>
            </a:pPr>
            <a:r>
              <a:rPr lang="en-US" altLang="zh-CN" sz="1500" kern="100" dirty="0">
                <a:ea typeface="宋体" panose="02010600030101010101" pitchFamily="2" charset="-122"/>
                <a:sym typeface="+mn-ea"/>
              </a:rPr>
              <a:t> </a:t>
            </a:r>
            <a:endParaRPr lang="en-US" altLang="zh-CN" sz="900" kern="100" dirty="0">
              <a:ea typeface="宋体" panose="02010600030101010101" pitchFamily="2" charset="-122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22AE62-6C82-425D-A5C6-9AAAF03D78D7}"/>
              </a:ext>
            </a:extLst>
          </p:cNvPr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37CD86A-E122-490F-8B1A-B22DE3EA10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18A4343-86B1-47A9-A91C-7CA429B5176B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Weijie Xu</a:t>
            </a:r>
            <a:r>
              <a:rPr lang="en-US" altLang="zh-CN"/>
              <a:t>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31B4F97-FAAB-40FE-AEB3-7B4CCFE91E7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413385" y="1101091"/>
            <a:ext cx="7435215" cy="43672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r>
              <a:rPr lang="en-US" altLang="zh-CN" sz="2400" b="1" kern="0" dirty="0"/>
              <a:t> Aspects differentiating AMP IoT from RFID  </a:t>
            </a:r>
            <a:endParaRPr lang="zh-CN" altLang="en-US" sz="2400" b="1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0" y="1713891"/>
            <a:ext cx="8928735" cy="467826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1028700" lvl="2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The target use cases for AMP IoT and RFID are different.</a:t>
            </a:r>
          </a:p>
          <a:p>
            <a:pPr marL="13144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400" kern="100" dirty="0">
                <a:ea typeface="宋体" panose="02010600030101010101" pitchFamily="2" charset="-122"/>
              </a:rPr>
              <a:t>Reusable AMP devices in use cases including logistics, supply chain, smart manufacturing, smart home, positioning, agriculture, etc.   </a:t>
            </a:r>
          </a:p>
          <a:p>
            <a:pPr marL="1657350" lvl="4" indent="-28575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altLang="zh-CN" sz="1400" kern="100" dirty="0">
                <a:ea typeface="宋体" panose="02010600030101010101" pitchFamily="2" charset="-122"/>
              </a:rPr>
              <a:t>Higher complexity and higher power consumption (but less than 1mw) than that of RFID is allowable. </a:t>
            </a:r>
          </a:p>
          <a:p>
            <a:pPr marL="1028700" lvl="2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Higher performance than RFID is expected for AMP IoT</a:t>
            </a:r>
          </a:p>
          <a:p>
            <a:pPr marL="13144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400" kern="100" dirty="0">
                <a:ea typeface="宋体" panose="02010600030101010101" pitchFamily="2" charset="-122"/>
              </a:rPr>
              <a:t>Support longer communication distances, up to 200 meters for outdoor scenario</a:t>
            </a:r>
          </a:p>
          <a:p>
            <a:pPr marL="13144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400" kern="100" dirty="0">
                <a:ea typeface="宋体" panose="02010600030101010101" pitchFamily="2" charset="-122"/>
              </a:rPr>
              <a:t>Support higher system capacity, e.g., enabling multiple channel multiplexing</a:t>
            </a:r>
          </a:p>
          <a:p>
            <a:pPr marL="13144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400" kern="100" dirty="0">
                <a:ea typeface="宋体" panose="02010600030101010101" pitchFamily="2" charset="-122"/>
              </a:rPr>
              <a:t>Support higher reliability </a:t>
            </a:r>
          </a:p>
          <a:p>
            <a:pPr marL="1028700" lvl="2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It  can enable the communication between AMP IoT devices and smart phone (non-AP STA).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4A9F77-A974-4506-82D3-15680F7FBB7F}"/>
              </a:ext>
            </a:extLst>
          </p:cNvPr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240842D-FA9B-49BF-B01A-3103A4F2F8E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9307E26-6157-471D-B447-688CFCBA639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Weijie Xu</a:t>
            </a:r>
            <a:r>
              <a:rPr lang="en-US" altLang="zh-CN"/>
              <a:t>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C274E9C-02B2-4137-B1A5-5DEA0C058E3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13385" y="1101091"/>
            <a:ext cx="6631305" cy="43672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r>
              <a:rPr lang="en-US" altLang="zh-CN" sz="2400" b="1" kern="0" dirty="0"/>
              <a:t>Energy harvesting </a:t>
            </a:r>
            <a:endParaRPr lang="zh-CN" altLang="en-US" sz="2400" b="1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121821" y="1645404"/>
            <a:ext cx="8519648" cy="531889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A variety of ambient power sources, e.g., RF radio waves, temperature difference, vibration, light etc. can be used for AMP IoT.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Only one type of power source may be utilized for one AMP IoT device in one use case</a:t>
            </a:r>
          </a:p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How to perform energy harvesting can be up to implementation.</a:t>
            </a:r>
          </a:p>
          <a:p>
            <a:pPr marL="6858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>
                <a:ea typeface="宋体" panose="02010600030101010101" pitchFamily="2" charset="-122"/>
              </a:rPr>
              <a:t>If RF power is used, the AP needs to send RF power signals to the AMP devices. A dedicated power link may be needed to provide this RF power signals.</a:t>
            </a:r>
          </a:p>
          <a:p>
            <a:pPr marL="971550" lvl="2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It can be further discussed how to provide this power link, whether it needs to be specified or up to implementation. </a:t>
            </a:r>
          </a:p>
          <a:p>
            <a:pPr lvl="1">
              <a:lnSpc>
                <a:spcPct val="170000"/>
              </a:lnSpc>
            </a:pPr>
            <a:r>
              <a:rPr lang="en-US" altLang="zh-CN" sz="1500" kern="100" dirty="0">
                <a:ea typeface="宋体" panose="02010600030101010101" pitchFamily="2" charset="-122"/>
                <a:sym typeface="+mn-ea"/>
              </a:rPr>
              <a:t> </a:t>
            </a:r>
          </a:p>
          <a:p>
            <a:pPr marL="600075" lvl="1" indent="-257175">
              <a:lnSpc>
                <a:spcPct val="170000"/>
              </a:lnSpc>
              <a:buFont typeface="Wingdings" panose="05000000000000000000" pitchFamily="2" charset="2"/>
              <a:buChar char="l"/>
            </a:pPr>
            <a:endParaRPr lang="en-US" altLang="zh-CN" sz="900" kern="100" dirty="0">
              <a:ea typeface="宋体" panose="02010600030101010101" pitchFamily="2" charset="-122"/>
            </a:endParaRPr>
          </a:p>
          <a:p>
            <a:pPr marL="600075" lvl="1" indent="-257175">
              <a:lnSpc>
                <a:spcPct val="170000"/>
              </a:lnSpc>
              <a:buFont typeface="Wingdings" panose="05000000000000000000" pitchFamily="2" charset="2"/>
              <a:buChar char="l"/>
            </a:pPr>
            <a:endParaRPr lang="en-US" altLang="zh-CN" sz="900" kern="100" dirty="0">
              <a:ea typeface="宋体" panose="02010600030101010101" pitchFamily="2" charset="-122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5CF14D-D19A-4B52-B978-AD9BD29DBE56}"/>
              </a:ext>
            </a:extLst>
          </p:cNvPr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FA4D418-CDFC-44CC-9306-1C45F90AA02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E17D786-97B9-40DE-8C0E-6515E821ADF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Weijie Xu</a:t>
            </a:r>
            <a:r>
              <a:rPr lang="en-US" altLang="zh-CN"/>
              <a:t>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BD8AA9-C44C-4194-9B4C-BC76696CC74C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13385" y="1101091"/>
            <a:ext cx="6631305" cy="43672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r>
              <a:rPr lang="en-US" altLang="zh-CN" sz="2400" b="1" kern="0" dirty="0"/>
              <a:t>Summary </a:t>
            </a:r>
            <a:endParaRPr lang="zh-CN" altLang="en-US" sz="2400" b="1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121821" y="1652548"/>
            <a:ext cx="8519648" cy="401084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1028700" lvl="2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>
                <a:ea typeface="宋体" panose="02010600030101010101" pitchFamily="2" charset="-122"/>
              </a:rPr>
              <a:t>In this submission, the following are present:</a:t>
            </a:r>
          </a:p>
          <a:p>
            <a:pPr marL="14287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The merits and constraints of RFID. </a:t>
            </a:r>
          </a:p>
          <a:p>
            <a:pPr marL="14287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What can be learned from  RFID</a:t>
            </a:r>
            <a:endParaRPr lang="en-US" altLang="zh-CN" sz="1600" kern="100" dirty="0">
              <a:ea typeface="宋体" panose="02010600030101010101" pitchFamily="2" charset="-122"/>
              <a:sym typeface="+mn-ea"/>
            </a:endParaRPr>
          </a:p>
          <a:p>
            <a:pPr marL="14287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GB" altLang="zh-CN" sz="1600" kern="100" dirty="0">
                <a:ea typeface="宋体" panose="02010600030101010101" pitchFamily="2" charset="-122"/>
              </a:rPr>
              <a:t>Aspects differentiating AMP IoT from RFID </a:t>
            </a:r>
          </a:p>
          <a:p>
            <a:pPr marL="1428750" lvl="3" indent="-285750">
              <a:lnSpc>
                <a:spcPct val="170000"/>
              </a:lnSpc>
              <a:buFont typeface="Times New Roman" panose="02020603050405020304" pitchFamily="18" charset="0"/>
              <a:buChar char="-"/>
            </a:pPr>
            <a:r>
              <a:rPr lang="en-US" altLang="zh-CN" sz="1600" kern="100" dirty="0">
                <a:ea typeface="宋体" panose="02010600030101010101" pitchFamily="2" charset="-122"/>
              </a:rPr>
              <a:t>Energy harvesting</a:t>
            </a:r>
          </a:p>
          <a:p>
            <a:pPr lvl="2">
              <a:lnSpc>
                <a:spcPct val="170000"/>
              </a:lnSpc>
            </a:pPr>
            <a:endParaRPr lang="en-US" altLang="zh-CN" sz="1500" kern="100" dirty="0">
              <a:ea typeface="宋体" panose="02010600030101010101" pitchFamily="2" charset="-122"/>
            </a:endParaRPr>
          </a:p>
          <a:p>
            <a:pPr marL="942975" lvl="2" indent="-257175">
              <a:lnSpc>
                <a:spcPct val="170000"/>
              </a:lnSpc>
              <a:buFont typeface="Wingdings" panose="05000000000000000000" pitchFamily="2" charset="2"/>
              <a:buChar char="l"/>
            </a:pPr>
            <a:endParaRPr lang="en-US" altLang="zh-CN" sz="1500" kern="100" dirty="0">
              <a:ea typeface="宋体" panose="02010600030101010101" pitchFamily="2" charset="-122"/>
            </a:endParaRPr>
          </a:p>
          <a:p>
            <a:pPr lvl="1">
              <a:lnSpc>
                <a:spcPct val="170000"/>
              </a:lnSpc>
            </a:pPr>
            <a:endParaRPr lang="en-US" altLang="zh-CN" sz="1500" kern="100" dirty="0">
              <a:ea typeface="宋体" panose="02010600030101010101" pitchFamily="2" charset="-122"/>
              <a:sym typeface="+mn-ea"/>
            </a:endParaRPr>
          </a:p>
          <a:p>
            <a:pPr marL="600075" lvl="1" indent="-257175">
              <a:lnSpc>
                <a:spcPct val="170000"/>
              </a:lnSpc>
              <a:buFont typeface="Wingdings" panose="05000000000000000000" pitchFamily="2" charset="2"/>
              <a:buChar char="l"/>
            </a:pPr>
            <a:endParaRPr lang="en-US" altLang="zh-CN" sz="900" kern="100" dirty="0">
              <a:ea typeface="宋体" panose="02010600030101010101" pitchFamily="2" charset="-122"/>
            </a:endParaRPr>
          </a:p>
          <a:p>
            <a:pPr marL="600075" lvl="1" indent="-257175">
              <a:lnSpc>
                <a:spcPct val="170000"/>
              </a:lnSpc>
              <a:buFont typeface="Wingdings" panose="05000000000000000000" pitchFamily="2" charset="2"/>
              <a:buChar char="l"/>
            </a:pPr>
            <a:endParaRPr lang="en-US" altLang="zh-CN" sz="900" kern="100" dirty="0">
              <a:ea typeface="宋体" panose="02010600030101010101" pitchFamily="2" charset="-122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1ECA5C-0748-4B79-9E47-6C083582759A}"/>
              </a:ext>
            </a:extLst>
          </p:cNvPr>
          <p:cNvSpPr txBox="1"/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October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254ECE-7AA5-4C51-98D8-D58467E9A90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1799r0</a:t>
            </a:r>
            <a:endParaRPr lang="en-SG" sz="1800" dirty="0">
              <a:latin typeface="+mn-lt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8B9A1BB-B3B0-4ACE-AD93-F3A70CF702A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Weijie Xu</a:t>
            </a:r>
            <a:r>
              <a:rPr lang="en-US" altLang="zh-CN"/>
              <a:t>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16C38C-8129-458E-8D32-3B6679FE01E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188</TotalTime>
  <Words>674</Words>
  <Application>Microsoft Office PowerPoint</Application>
  <PresentationFormat>全屏显示(4:3)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OPPOSans B</vt:lpstr>
      <vt:lpstr>OPPOSans R</vt:lpstr>
      <vt:lpstr>方正兰亭准黑简体</vt:lpstr>
      <vt:lpstr>宋体</vt:lpstr>
      <vt:lpstr>Arial</vt:lpstr>
      <vt:lpstr>Arial Narrow</vt:lpstr>
      <vt:lpstr>Helvetica</vt:lpstr>
      <vt:lpstr>Times New Roman</vt:lpstr>
      <vt:lpstr>Wingdings</vt:lpstr>
      <vt:lpstr>ACcord Submission Template</vt:lpstr>
      <vt:lpstr>On energy harvesting and the differentiation with RFID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1650</cp:revision>
  <cp:lastPrinted>1998-02-10T13:28:00Z</cp:lastPrinted>
  <dcterms:created xsi:type="dcterms:W3CDTF">2009-12-02T19:05:00Z</dcterms:created>
  <dcterms:modified xsi:type="dcterms:W3CDTF">2022-10-25T07:27:56Z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