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545" r:id="rId3"/>
    <p:sldId id="559" r:id="rId4"/>
    <p:sldId id="560" r:id="rId5"/>
    <p:sldId id="565" r:id="rId6"/>
    <p:sldId id="561" r:id="rId7"/>
    <p:sldId id="562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3875" autoAdjust="0"/>
  </p:normalViewPr>
  <p:slideViewPr>
    <p:cSldViewPr>
      <p:cViewPr varScale="1">
        <p:scale>
          <a:sx n="68" d="100"/>
          <a:sy n="68" d="100"/>
        </p:scale>
        <p:origin x="126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90681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870323"/>
          </a:xfrm>
          <a:noFill/>
        </p:spPr>
        <p:txBody>
          <a:bodyPr/>
          <a:lstStyle/>
          <a:p>
            <a:r>
              <a:rPr lang="en-US" altLang="zh-CN" sz="2800" dirty="0">
                <a:latin typeface="Arial Narrow" panose="020B0606020202030204" pitchFamily="34" charset="0"/>
                <a:ea typeface="方正兰亭准黑简体" panose="02000000000000000000" pitchFamily="2" charset="-122"/>
              </a:rPr>
              <a:t>On energy harvesting and the differentiation with RFID</a:t>
            </a:r>
            <a:endParaRPr lang="en-US" sz="28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2022-10-25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Date Placeholder 3"/>
          <p:cNvSpPr txBox="1"/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October</a:t>
            </a:r>
            <a:r>
              <a:rPr lang="en-US" sz="1800" b="1" dirty="0"/>
              <a:t> 2022</a:t>
            </a:r>
            <a:endParaRPr lang="en-GB" sz="1800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Weijie Xu</a:t>
            </a:r>
            <a:r>
              <a:rPr lang="en-US" altLang="zh-CN" dirty="0"/>
              <a:t>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029210"/>
              </p:ext>
            </p:extLst>
          </p:nvPr>
        </p:nvGraphicFramePr>
        <p:xfrm>
          <a:off x="952500" y="2701138"/>
          <a:ext cx="7239000" cy="19281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Weijie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i="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kern="1200" dirty="0">
                        <a:solidFill>
                          <a:schemeClr val="dk1"/>
                        </a:solidFill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48070A66-8724-45A5-9286-B0CA5B0DCF33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1799r0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413385" y="1101091"/>
            <a:ext cx="6631305" cy="436721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r>
              <a:rPr lang="en-US" altLang="zh-CN" sz="2400" b="1" kern="0" dirty="0"/>
              <a:t>Characteristics of RFID  </a:t>
            </a:r>
            <a:endParaRPr lang="zh-CN" altLang="en-US" sz="2400" b="1" kern="0" dirty="0"/>
          </a:p>
        </p:txBody>
      </p:sp>
      <p:sp>
        <p:nvSpPr>
          <p:cNvPr id="18" name="文本框 17"/>
          <p:cNvSpPr txBox="1"/>
          <p:nvPr/>
        </p:nvSpPr>
        <p:spPr>
          <a:xfrm>
            <a:off x="413384" y="1646803"/>
            <a:ext cx="8578216" cy="474476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685800" lvl="1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2000" kern="100" dirty="0">
                <a:ea typeface="宋体" panose="02010600030101010101" pitchFamily="2" charset="-122"/>
              </a:rPr>
              <a:t>RFID has already been widely used in many verticals.  </a:t>
            </a:r>
            <a:r>
              <a:rPr lang="en-US" altLang="zh-CN" sz="2000" kern="100" dirty="0">
                <a:solidFill>
                  <a:schemeClr val="accent2"/>
                </a:solidFill>
                <a:ea typeface="宋体" panose="02010600030101010101" pitchFamily="2" charset="-122"/>
              </a:rPr>
              <a:t>The essential function of  RFID is identification</a:t>
            </a:r>
            <a:r>
              <a:rPr lang="en-US" altLang="zh-CN" sz="2000" kern="100" dirty="0">
                <a:ea typeface="宋体" panose="02010600030101010101" pitchFamily="2" charset="-122"/>
              </a:rPr>
              <a:t>.</a:t>
            </a:r>
          </a:p>
          <a:p>
            <a:pPr marL="685800" lvl="1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2000" kern="100" dirty="0">
                <a:ea typeface="宋体" panose="02010600030101010101" pitchFamily="2" charset="-122"/>
                <a:sym typeface="+mn-ea"/>
              </a:rPr>
              <a:t>Key techniques include RF energy harvesting and backscattering. </a:t>
            </a:r>
          </a:p>
          <a:p>
            <a:pPr marL="971550" lvl="2" indent="-285750">
              <a:lnSpc>
                <a:spcPct val="170000"/>
              </a:lnSpc>
              <a:buFont typeface="Times New Roman" panose="02020603050405020304" pitchFamily="18" charset="0"/>
              <a:buChar char="-"/>
            </a:pPr>
            <a:r>
              <a:rPr lang="en-US" altLang="zh-CN" sz="1600" kern="100" dirty="0">
                <a:ea typeface="宋体" panose="02010600030101010101" pitchFamily="2" charset="-122"/>
                <a:sym typeface="+mn-ea"/>
              </a:rPr>
              <a:t> active RFID can also use a battery</a:t>
            </a:r>
            <a:endParaRPr lang="en-US" altLang="zh-CN" sz="1600" kern="100" dirty="0">
              <a:ea typeface="宋体" panose="02010600030101010101" pitchFamily="2" charset="-122"/>
            </a:endParaRPr>
          </a:p>
          <a:p>
            <a:pPr marL="685800" lvl="1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2000" kern="100" dirty="0">
                <a:ea typeface="宋体" panose="02010600030101010101" pitchFamily="2" charset="-122"/>
              </a:rPr>
              <a:t>Ultra-low complexity and Ultra-low cost.</a:t>
            </a:r>
          </a:p>
          <a:p>
            <a:pPr marL="971550" lvl="2" indent="-285750">
              <a:lnSpc>
                <a:spcPct val="170000"/>
              </a:lnSpc>
              <a:buFont typeface="Times New Roman" panose="02020603050405020304" pitchFamily="18" charset="0"/>
              <a:buChar char="-"/>
            </a:pPr>
            <a:r>
              <a:rPr lang="en-US" altLang="zh-CN" sz="1600" kern="100" dirty="0">
                <a:ea typeface="宋体" panose="02010600030101010101" pitchFamily="2" charset="-122"/>
              </a:rPr>
              <a:t>Currently, the cost can be as low as ~0.03 $.</a:t>
            </a:r>
            <a:r>
              <a:rPr lang="zh-CN" altLang="en-US" sz="1600" kern="100" dirty="0">
                <a:ea typeface="宋体" panose="02010600030101010101" pitchFamily="2" charset="-122"/>
              </a:rPr>
              <a:t> </a:t>
            </a:r>
          </a:p>
          <a:p>
            <a:pPr marL="971550" lvl="2" indent="-285750">
              <a:lnSpc>
                <a:spcPct val="170000"/>
              </a:lnSpc>
              <a:buFont typeface="Times New Roman" panose="02020603050405020304" pitchFamily="18" charset="0"/>
              <a:buChar char="-"/>
            </a:pPr>
            <a:r>
              <a:rPr lang="en-US" altLang="zh-CN" sz="1600" kern="100" dirty="0">
                <a:ea typeface="宋体" panose="02010600030101010101" pitchFamily="2" charset="-122"/>
              </a:rPr>
              <a:t>Very simple RF and baseband circuits with limited memory (~x KB).</a:t>
            </a:r>
          </a:p>
          <a:p>
            <a:pPr marL="685800" lvl="1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2000" kern="100" dirty="0">
                <a:ea typeface="宋体" panose="02010600030101010101" pitchFamily="2" charset="-122"/>
              </a:rPr>
              <a:t> Limited performance, efficiency and reliability.</a:t>
            </a:r>
          </a:p>
          <a:p>
            <a:pPr marL="971550" lvl="2" indent="-285750">
              <a:lnSpc>
                <a:spcPct val="170000"/>
              </a:lnSpc>
              <a:buFont typeface="Times New Roman" panose="02020603050405020304" pitchFamily="18" charset="0"/>
              <a:buChar char="-"/>
            </a:pPr>
            <a:r>
              <a:rPr lang="en-US" altLang="zh-CN" sz="1600" kern="100" dirty="0">
                <a:ea typeface="宋体" panose="02010600030101010101" pitchFamily="2" charset="-122"/>
              </a:rPr>
              <a:t>C</a:t>
            </a:r>
            <a:r>
              <a:rPr lang="en-US" altLang="zh-CN" sz="1600" kern="100" dirty="0">
                <a:ea typeface="宋体" panose="02010600030101010101" pitchFamily="2" charset="-122"/>
                <a:sym typeface="+mn-ea"/>
              </a:rPr>
              <a:t>ommunication distance less than 10 meters</a:t>
            </a:r>
          </a:p>
          <a:p>
            <a:pPr marL="971550" lvl="2" indent="-285750">
              <a:lnSpc>
                <a:spcPct val="170000"/>
              </a:lnSpc>
              <a:buFont typeface="Times New Roman" panose="02020603050405020304" pitchFamily="18" charset="0"/>
              <a:buChar char="-"/>
            </a:pPr>
            <a:r>
              <a:rPr lang="en-US" altLang="zh-CN" sz="1600" kern="100" dirty="0">
                <a:ea typeface="宋体" panose="02010600030101010101" pitchFamily="2" charset="-122"/>
              </a:rPr>
              <a:t>limited number of RFID devices can be processed per second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188B22A-BF02-4EFB-8B54-D86C623EED1B}"/>
              </a:ext>
            </a:extLst>
          </p:cNvPr>
          <p:cNvSpPr txBox="1"/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October</a:t>
            </a:r>
            <a:r>
              <a:rPr lang="en-US" sz="1800" b="1" dirty="0"/>
              <a:t> 2022</a:t>
            </a:r>
            <a:endParaRPr lang="en-GB" sz="1800" b="1" dirty="0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E9C95D8A-B756-4EC5-81B9-FD61FAA1D62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1799r0</a:t>
            </a:r>
            <a:endParaRPr lang="en-SG" sz="1800" dirty="0">
              <a:latin typeface="+mn-lt"/>
            </a:endParaRPr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0A3BEB1B-3520-492F-8CDB-0C8A844B9AE6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Weijie Xu</a:t>
            </a:r>
            <a:r>
              <a:rPr lang="en-US" altLang="zh-CN"/>
              <a:t>(</a:t>
            </a:r>
            <a:r>
              <a:rPr lang="en-GB"/>
              <a:t>OPPO)</a:t>
            </a:r>
            <a:endParaRPr lang="en-US" dirty="0"/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0B7B344D-17FB-4FD3-B595-CE2C5BB68827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日期占位符 3"/>
          <p:cNvSpPr txBox="1"/>
          <p:nvPr/>
        </p:nvSpPr>
        <p:spPr>
          <a:xfrm>
            <a:off x="0" y="857250"/>
            <a:ext cx="0" cy="0"/>
          </a:xfrm>
          <a:prstGeom prst="rect">
            <a:avLst/>
          </a:prstGeom>
        </p:spPr>
        <p:txBody>
          <a:bodyPr vert="horz" lIns="38404" tIns="19202" rIns="38404" bIns="19202" rtlCol="0" anchor="ctr">
            <a:normAutofit fontScale="25000" lnSpcReduction="20000"/>
          </a:bodyPr>
          <a:lstStyle>
            <a:lvl1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lang="zh-CN" altLang="en-US" sz="2000" b="0" i="0" u="none" strike="noStrike" cap="none" spc="0" normalizeH="0" baseline="0" dirty="0">
                <a:ln>
                  <a:noFill/>
                </a:ln>
                <a:solidFill>
                  <a:srgbClr val="929292"/>
                </a:solidFill>
                <a:effectLst/>
                <a:uFillTx/>
                <a:latin typeface="OPPOSans R" panose="00020600040101010101" charset="-122"/>
                <a:ea typeface="OPPOSans R" panose="00020600040101010101" charset="-122"/>
                <a:cs typeface="OPPOSans R" panose="00020600040101010101" charset="-122"/>
                <a:sym typeface="Helvetica"/>
              </a:defRPr>
            </a:lvl1pPr>
            <a:lvl2pPr marL="1270000" marR="0" indent="-635000" algn="l" defTabSz="825500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400" b="0" i="0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2pPr>
            <a:lvl3pPr marL="1905000" marR="0" indent="-635000" algn="l" defTabSz="825500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000" b="0" i="0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3pPr>
            <a:lvl4pPr marL="2540000" marR="0" indent="-635000" algn="l" defTabSz="825500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3600" b="0" i="0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4pPr>
            <a:lvl5pPr marL="3175000" marR="0" indent="-635000" algn="l" defTabSz="825500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3600" b="0" i="0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5pPr>
            <a:lvl6pPr marL="3810000" marR="0" indent="-635000" algn="l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6pPr>
            <a:lvl7pPr marL="4445000" marR="0" indent="-635000" algn="l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7pPr>
            <a:lvl8pPr marL="5080000" marR="0" indent="-635000" algn="l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8pPr>
            <a:lvl9pPr marL="5715000" marR="0" indent="-635000" algn="l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9pPr>
          </a:lstStyle>
          <a:p>
            <a:endParaRPr lang="en-US" sz="1999" dirty="0"/>
          </a:p>
        </p:txBody>
      </p:sp>
      <p:sp>
        <p:nvSpPr>
          <p:cNvPr id="11" name="标题 1"/>
          <p:cNvSpPr txBox="1"/>
          <p:nvPr/>
        </p:nvSpPr>
        <p:spPr>
          <a:xfrm>
            <a:off x="413385" y="1101091"/>
            <a:ext cx="6631305" cy="436721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r>
              <a:rPr lang="en-US" altLang="zh-CN" sz="2400" b="1" kern="0" dirty="0"/>
              <a:t> Constraints of RFID  </a:t>
            </a:r>
            <a:endParaRPr lang="zh-CN" altLang="en-US" sz="2400" b="1" kern="0" dirty="0"/>
          </a:p>
        </p:txBody>
      </p:sp>
      <p:sp>
        <p:nvSpPr>
          <p:cNvPr id="18" name="文本框 17"/>
          <p:cNvSpPr txBox="1"/>
          <p:nvPr/>
        </p:nvSpPr>
        <p:spPr>
          <a:xfrm>
            <a:off x="-7938" y="1652360"/>
            <a:ext cx="8928735" cy="469102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942975" lvl="2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kern="100" dirty="0">
                <a:ea typeface="宋体" panose="02010600030101010101" pitchFamily="2" charset="-122"/>
              </a:rPr>
              <a:t>Only support single-tag connection at one time and NOT able to communicate to with multiple RFID tags simultaneously. </a:t>
            </a:r>
          </a:p>
          <a:p>
            <a:pPr marL="942975" lvl="2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kern="100" dirty="0">
                <a:ea typeface="宋体" panose="02010600030101010101" pitchFamily="2" charset="-122"/>
              </a:rPr>
              <a:t>No power management, i.e., only operating instantly with harvested power </a:t>
            </a:r>
            <a:endParaRPr lang="zh-CN" altLang="en-US" sz="1600" kern="100" dirty="0">
              <a:ea typeface="宋体" panose="02010600030101010101" pitchFamily="2" charset="-122"/>
            </a:endParaRPr>
          </a:p>
          <a:p>
            <a:pPr marL="942975" lvl="2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kern="100" dirty="0">
                <a:ea typeface="宋体" panose="02010600030101010101" pitchFamily="2" charset="-122"/>
              </a:rPr>
              <a:t>Reader talks first since the RFID tag requires RF power and carriers.  </a:t>
            </a:r>
          </a:p>
          <a:p>
            <a:pPr marL="942975" lvl="2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kern="100" dirty="0">
                <a:ea typeface="宋体" panose="02010600030101010101" pitchFamily="2" charset="-122"/>
              </a:rPr>
              <a:t>Performs CSMA by reader. </a:t>
            </a:r>
          </a:p>
          <a:p>
            <a:pPr marL="942975" lvl="2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kern="100" dirty="0">
                <a:ea typeface="宋体" panose="02010600030101010101" pitchFamily="2" charset="-122"/>
              </a:rPr>
              <a:t>Very low system efficiency</a:t>
            </a:r>
          </a:p>
          <a:p>
            <a:pPr marL="1285875" lvl="3" indent="-257175">
              <a:lnSpc>
                <a:spcPct val="170000"/>
              </a:lnSpc>
              <a:buFont typeface="Times New Roman" panose="02020603050405020304" pitchFamily="18" charset="0"/>
              <a:buChar char="-"/>
            </a:pPr>
            <a:r>
              <a:rPr lang="en-US" altLang="zh-CN" sz="1400" kern="100" dirty="0">
                <a:ea typeface="宋体" panose="02010600030101010101" pitchFamily="2" charset="-122"/>
              </a:rPr>
              <a:t>Although multiple RFID channels in a band, FDM is Not supported due to ultra-low complexity of RFID tags (e.g., no channel level filtering)</a:t>
            </a:r>
          </a:p>
          <a:p>
            <a:pPr marL="942975" lvl="2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kern="100" dirty="0">
                <a:ea typeface="宋体" panose="02010600030101010101" pitchFamily="2" charset="-122"/>
              </a:rPr>
              <a:t>Strong interference between DL/UL due to full-duplex operation.</a:t>
            </a:r>
          </a:p>
          <a:p>
            <a:pPr marL="1285875" lvl="3" indent="-257175">
              <a:lnSpc>
                <a:spcPct val="170000"/>
              </a:lnSpc>
              <a:buFont typeface="Times New Roman" panose="02020603050405020304" pitchFamily="18" charset="0"/>
              <a:buChar char="-"/>
            </a:pPr>
            <a:r>
              <a:rPr lang="en-US" altLang="zh-CN" sz="1400" kern="100" dirty="0">
                <a:ea typeface="宋体" panose="02010600030101010101" pitchFamily="2" charset="-122"/>
              </a:rPr>
              <a:t>Communication distance can be significantly improved with separate transmitter and receiver of the reader</a:t>
            </a:r>
          </a:p>
          <a:p>
            <a:pPr marL="600075" lvl="1" indent="-257175">
              <a:lnSpc>
                <a:spcPct val="170000"/>
              </a:lnSpc>
              <a:buFont typeface="Wingdings" panose="05000000000000000000" pitchFamily="2" charset="2"/>
              <a:buChar char="l"/>
            </a:pPr>
            <a:endParaRPr lang="en-US" altLang="zh-CN" sz="900" kern="100" dirty="0">
              <a:ea typeface="宋体" panose="02010600030101010101" pitchFamily="2" charset="-122"/>
            </a:endParaRP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146F77D-7DD7-43E0-89D7-07C72EDEFD6B}"/>
              </a:ext>
            </a:extLst>
          </p:cNvPr>
          <p:cNvSpPr txBox="1"/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October</a:t>
            </a:r>
            <a:r>
              <a:rPr lang="en-US" sz="1800" b="1" dirty="0"/>
              <a:t> 2022</a:t>
            </a:r>
            <a:endParaRPr lang="en-GB" sz="1800" b="1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C34FF0E1-01C6-4395-8DAA-C9BAE15088E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1799r0</a:t>
            </a:r>
            <a:endParaRPr lang="en-SG" sz="1800" dirty="0">
              <a:latin typeface="+mn-lt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A42DB803-C8CA-48C8-90BA-74DC9507D2AB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Weijie Xu</a:t>
            </a:r>
            <a:r>
              <a:rPr lang="en-US" altLang="zh-CN"/>
              <a:t>(</a:t>
            </a:r>
            <a:r>
              <a:rPr lang="en-GB"/>
              <a:t>OPPO)</a:t>
            </a:r>
            <a:endParaRPr lang="en-US" dirty="0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DB7BA530-DC7E-4D21-891D-AF2192E17421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日期占位符 3"/>
          <p:cNvSpPr txBox="1"/>
          <p:nvPr/>
        </p:nvSpPr>
        <p:spPr>
          <a:xfrm>
            <a:off x="0" y="857250"/>
            <a:ext cx="0" cy="0"/>
          </a:xfrm>
          <a:prstGeom prst="rect">
            <a:avLst/>
          </a:prstGeom>
        </p:spPr>
        <p:txBody>
          <a:bodyPr vert="horz" lIns="38404" tIns="19202" rIns="38404" bIns="19202" rtlCol="0" anchor="ctr">
            <a:normAutofit fontScale="25000" lnSpcReduction="20000"/>
          </a:bodyPr>
          <a:lstStyle>
            <a:lvl1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lang="zh-CN" altLang="en-US" sz="2000" b="0" i="0" u="none" strike="noStrike" cap="none" spc="0" normalizeH="0" baseline="0" dirty="0">
                <a:ln>
                  <a:noFill/>
                </a:ln>
                <a:solidFill>
                  <a:srgbClr val="929292"/>
                </a:solidFill>
                <a:effectLst/>
                <a:uFillTx/>
                <a:latin typeface="OPPOSans R" panose="00020600040101010101" charset="-122"/>
                <a:ea typeface="OPPOSans R" panose="00020600040101010101" charset="-122"/>
                <a:cs typeface="OPPOSans R" panose="00020600040101010101" charset="-122"/>
                <a:sym typeface="Helvetica"/>
              </a:defRPr>
            </a:lvl1pPr>
            <a:lvl2pPr marL="1270000" marR="0" indent="-635000" algn="l" defTabSz="825500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400" b="0" i="0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2pPr>
            <a:lvl3pPr marL="1905000" marR="0" indent="-635000" algn="l" defTabSz="825500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000" b="0" i="0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3pPr>
            <a:lvl4pPr marL="2540000" marR="0" indent="-635000" algn="l" defTabSz="825500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3600" b="0" i="0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4pPr>
            <a:lvl5pPr marL="3175000" marR="0" indent="-635000" algn="l" defTabSz="825500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3600" b="0" i="0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5pPr>
            <a:lvl6pPr marL="3810000" marR="0" indent="-635000" algn="l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6pPr>
            <a:lvl7pPr marL="4445000" marR="0" indent="-635000" algn="l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7pPr>
            <a:lvl8pPr marL="5080000" marR="0" indent="-635000" algn="l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8pPr>
            <a:lvl9pPr marL="5715000" marR="0" indent="-635000" algn="l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9pPr>
          </a:lstStyle>
          <a:p>
            <a:endParaRPr lang="en-US" sz="1999" dirty="0"/>
          </a:p>
        </p:txBody>
      </p:sp>
      <p:sp>
        <p:nvSpPr>
          <p:cNvPr id="11" name="标题 1"/>
          <p:cNvSpPr txBox="1"/>
          <p:nvPr/>
        </p:nvSpPr>
        <p:spPr>
          <a:xfrm>
            <a:off x="413385" y="1101091"/>
            <a:ext cx="6631305" cy="436721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r>
              <a:rPr lang="en-US" altLang="zh-CN" sz="2400" b="1" kern="0" dirty="0"/>
              <a:t>What can be leaned from RFID?  </a:t>
            </a:r>
            <a:endParaRPr lang="zh-CN" altLang="en-US" sz="2400" b="1" kern="0" dirty="0"/>
          </a:p>
        </p:txBody>
      </p:sp>
      <p:sp>
        <p:nvSpPr>
          <p:cNvPr id="18" name="文本框 17"/>
          <p:cNvSpPr txBox="1"/>
          <p:nvPr/>
        </p:nvSpPr>
        <p:spPr>
          <a:xfrm>
            <a:off x="312176" y="1905000"/>
            <a:ext cx="8519648" cy="461748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685800" lvl="1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2000" kern="100" dirty="0">
                <a:ea typeface="宋体" panose="02010600030101010101" pitchFamily="2" charset="-122"/>
              </a:rPr>
              <a:t>Techniques to achieve battery-free.</a:t>
            </a:r>
          </a:p>
          <a:p>
            <a:pPr marL="971550" lvl="2" indent="-285750">
              <a:lnSpc>
                <a:spcPct val="170000"/>
              </a:lnSpc>
              <a:buFont typeface="Times New Roman" panose="02020603050405020304" pitchFamily="18" charset="0"/>
              <a:buChar char="-"/>
            </a:pPr>
            <a:r>
              <a:rPr lang="en-US" altLang="zh-CN" sz="1600" kern="100" dirty="0">
                <a:ea typeface="宋体" panose="02010600030101010101" pitchFamily="2" charset="-122"/>
              </a:rPr>
              <a:t>RF energy harvesting etc.</a:t>
            </a:r>
          </a:p>
          <a:p>
            <a:pPr marL="628650" lvl="1" indent="-28575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2000" kern="100" dirty="0">
                <a:ea typeface="宋体" panose="02010600030101010101" pitchFamily="2" charset="-122"/>
                <a:sym typeface="+mn-ea"/>
              </a:rPr>
              <a:t>Techniques to achieve ultra-low complexity and ultra-low power consumption</a:t>
            </a:r>
            <a:r>
              <a:rPr lang="en-US" altLang="zh-CN" sz="1800" kern="100" dirty="0">
                <a:ea typeface="宋体" panose="02010600030101010101" pitchFamily="2" charset="-122"/>
                <a:sym typeface="+mn-ea"/>
              </a:rPr>
              <a:t>.</a:t>
            </a:r>
          </a:p>
          <a:p>
            <a:pPr marL="971550" lvl="2" indent="-285750">
              <a:lnSpc>
                <a:spcPct val="170000"/>
              </a:lnSpc>
              <a:buFont typeface="Times New Roman" panose="02020603050405020304" pitchFamily="18" charset="0"/>
              <a:buChar char="-"/>
            </a:pPr>
            <a:r>
              <a:rPr lang="en-US" altLang="zh-CN" sz="1600" kern="100" dirty="0">
                <a:ea typeface="宋体" panose="02010600030101010101" pitchFamily="2" charset="-122"/>
                <a:sym typeface="+mn-ea"/>
              </a:rPr>
              <a:t> Backscattering</a:t>
            </a:r>
          </a:p>
          <a:p>
            <a:pPr marL="971550" lvl="2" indent="-285750">
              <a:lnSpc>
                <a:spcPct val="170000"/>
              </a:lnSpc>
              <a:buFont typeface="Times New Roman" panose="02020603050405020304" pitchFamily="18" charset="0"/>
              <a:buChar char="-"/>
            </a:pPr>
            <a:r>
              <a:rPr lang="en-US" altLang="zh-CN" sz="1600" kern="100" dirty="0">
                <a:ea typeface="宋体" panose="02010600030101010101" pitchFamily="2" charset="-122"/>
                <a:sym typeface="+mn-ea"/>
              </a:rPr>
              <a:t> Ultra-low power circuit</a:t>
            </a:r>
          </a:p>
          <a:p>
            <a:pPr marL="971550" lvl="2" indent="-285750">
              <a:lnSpc>
                <a:spcPct val="170000"/>
              </a:lnSpc>
              <a:buFont typeface="Times New Roman" panose="02020603050405020304" pitchFamily="18" charset="0"/>
              <a:buChar char="-"/>
            </a:pPr>
            <a:r>
              <a:rPr lang="en-US" altLang="zh-CN" sz="1600" kern="100" dirty="0">
                <a:ea typeface="宋体" panose="02010600030101010101" pitchFamily="2" charset="-122"/>
                <a:sym typeface="+mn-ea"/>
              </a:rPr>
              <a:t>Low order modulation</a:t>
            </a:r>
          </a:p>
          <a:p>
            <a:pPr marL="685800" lvl="1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2000" kern="100" dirty="0">
                <a:ea typeface="宋体" panose="02010600030101010101" pitchFamily="2" charset="-122"/>
                <a:sym typeface="+mn-ea"/>
              </a:rPr>
              <a:t>Techniques to go beyond the constraints of RFID</a:t>
            </a:r>
          </a:p>
          <a:p>
            <a:pPr marL="971550" lvl="2" indent="-285750">
              <a:lnSpc>
                <a:spcPct val="170000"/>
              </a:lnSpc>
              <a:buFont typeface="Times New Roman" panose="02020603050405020304" pitchFamily="18" charset="0"/>
              <a:buChar char="-"/>
            </a:pPr>
            <a:r>
              <a:rPr lang="en-US" altLang="zh-CN" sz="1600" kern="100" dirty="0">
                <a:ea typeface="宋体" panose="02010600030101010101" pitchFamily="2" charset="-122"/>
                <a:sym typeface="+mn-ea"/>
              </a:rPr>
              <a:t>Balance between the cost and the performance shall be the objective</a:t>
            </a:r>
          </a:p>
          <a:p>
            <a:pPr lvl="2">
              <a:lnSpc>
                <a:spcPct val="170000"/>
              </a:lnSpc>
            </a:pPr>
            <a:r>
              <a:rPr lang="en-US" altLang="zh-CN" sz="1500" kern="100" dirty="0">
                <a:ea typeface="宋体" panose="02010600030101010101" pitchFamily="2" charset="-122"/>
                <a:sym typeface="+mn-ea"/>
              </a:rPr>
              <a:t> </a:t>
            </a:r>
            <a:endParaRPr lang="en-US" altLang="zh-CN" sz="900" kern="100" dirty="0">
              <a:ea typeface="宋体" panose="02010600030101010101" pitchFamily="2" charset="-122"/>
            </a:endParaRP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022AE62-6C82-425D-A5C6-9AAAF03D78D7}"/>
              </a:ext>
            </a:extLst>
          </p:cNvPr>
          <p:cNvSpPr txBox="1"/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October</a:t>
            </a:r>
            <a:r>
              <a:rPr lang="en-US" sz="1800" b="1" dirty="0"/>
              <a:t> 2022</a:t>
            </a:r>
            <a:endParaRPr lang="en-GB" sz="1800" b="1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F37CD86A-E122-490F-8B1A-B22DE3EA10E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1799r0</a:t>
            </a:r>
            <a:endParaRPr lang="en-SG" sz="1800" dirty="0">
              <a:latin typeface="+mn-lt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318A4343-86B1-47A9-A91C-7CA429B5176B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Weijie Xu</a:t>
            </a:r>
            <a:r>
              <a:rPr lang="en-US" altLang="zh-CN"/>
              <a:t>(</a:t>
            </a:r>
            <a:r>
              <a:rPr lang="en-GB"/>
              <a:t>OPPO)</a:t>
            </a:r>
            <a:endParaRPr lang="en-US" dirty="0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531B4F97-FAAB-40FE-AEB3-7B4CCFE91E7F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413385" y="1101091"/>
            <a:ext cx="7435215" cy="436721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r>
              <a:rPr lang="en-US" altLang="zh-CN" sz="2400" b="1" kern="0" dirty="0"/>
              <a:t> Aspects differentiating AMP IoT from RFID  </a:t>
            </a:r>
            <a:endParaRPr lang="zh-CN" altLang="en-US" sz="2400" b="1" kern="0" dirty="0"/>
          </a:p>
        </p:txBody>
      </p:sp>
      <p:sp>
        <p:nvSpPr>
          <p:cNvPr id="18" name="文本框 17"/>
          <p:cNvSpPr txBox="1"/>
          <p:nvPr/>
        </p:nvSpPr>
        <p:spPr>
          <a:xfrm>
            <a:off x="0" y="1713891"/>
            <a:ext cx="8928735" cy="467826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1028700" lvl="2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2000" kern="100" dirty="0">
                <a:ea typeface="宋体" panose="02010600030101010101" pitchFamily="2" charset="-122"/>
              </a:rPr>
              <a:t>The target use cases for AMP IoT and RFID are different.</a:t>
            </a:r>
          </a:p>
          <a:p>
            <a:pPr marL="1314450" lvl="3" indent="-285750">
              <a:lnSpc>
                <a:spcPct val="170000"/>
              </a:lnSpc>
              <a:buFont typeface="Times New Roman" panose="02020603050405020304" pitchFamily="18" charset="0"/>
              <a:buChar char="-"/>
            </a:pPr>
            <a:r>
              <a:rPr lang="en-US" altLang="zh-CN" sz="1400" kern="100" dirty="0">
                <a:ea typeface="宋体" panose="02010600030101010101" pitchFamily="2" charset="-122"/>
              </a:rPr>
              <a:t>Reusable AMP devices in use cases including logistics, supply chain, smart manufacturing, smart home, positioning, agriculture, etc.   </a:t>
            </a:r>
          </a:p>
          <a:p>
            <a:pPr marL="1657350" lvl="4" indent="-285750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en-US" altLang="zh-CN" sz="1400" kern="100" dirty="0">
                <a:ea typeface="宋体" panose="02010600030101010101" pitchFamily="2" charset="-122"/>
              </a:rPr>
              <a:t>Higher complexity and higher power consumption (but less than 1mw) than that of RFID is allowable. </a:t>
            </a:r>
          </a:p>
          <a:p>
            <a:pPr marL="1028700" lvl="2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2000" kern="100" dirty="0">
                <a:ea typeface="宋体" panose="02010600030101010101" pitchFamily="2" charset="-122"/>
              </a:rPr>
              <a:t>Higher performance than RFID is expected for AMP IoT</a:t>
            </a:r>
          </a:p>
          <a:p>
            <a:pPr marL="1314450" lvl="3" indent="-285750">
              <a:lnSpc>
                <a:spcPct val="170000"/>
              </a:lnSpc>
              <a:buFont typeface="Times New Roman" panose="02020603050405020304" pitchFamily="18" charset="0"/>
              <a:buChar char="-"/>
            </a:pPr>
            <a:r>
              <a:rPr lang="en-US" altLang="zh-CN" sz="1400" kern="100" dirty="0">
                <a:ea typeface="宋体" panose="02010600030101010101" pitchFamily="2" charset="-122"/>
              </a:rPr>
              <a:t>Support longer communication distances, up to 200 meters for outdoor scenario</a:t>
            </a:r>
          </a:p>
          <a:p>
            <a:pPr marL="1314450" lvl="3" indent="-285750">
              <a:lnSpc>
                <a:spcPct val="170000"/>
              </a:lnSpc>
              <a:buFont typeface="Times New Roman" panose="02020603050405020304" pitchFamily="18" charset="0"/>
              <a:buChar char="-"/>
            </a:pPr>
            <a:r>
              <a:rPr lang="en-US" altLang="zh-CN" sz="1400" kern="100" dirty="0">
                <a:ea typeface="宋体" panose="02010600030101010101" pitchFamily="2" charset="-122"/>
              </a:rPr>
              <a:t>Support higher system capacity, e.g., enabling multiple channel multiplexing</a:t>
            </a:r>
          </a:p>
          <a:p>
            <a:pPr marL="1314450" lvl="3" indent="-285750">
              <a:lnSpc>
                <a:spcPct val="170000"/>
              </a:lnSpc>
              <a:buFont typeface="Times New Roman" panose="02020603050405020304" pitchFamily="18" charset="0"/>
              <a:buChar char="-"/>
            </a:pPr>
            <a:r>
              <a:rPr lang="en-US" altLang="zh-CN" sz="1400" kern="100" dirty="0">
                <a:ea typeface="宋体" panose="02010600030101010101" pitchFamily="2" charset="-122"/>
              </a:rPr>
              <a:t>Support higher reliability </a:t>
            </a:r>
          </a:p>
          <a:p>
            <a:pPr marL="1028700" lvl="2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2000" kern="100" dirty="0">
                <a:ea typeface="宋体" panose="02010600030101010101" pitchFamily="2" charset="-122"/>
              </a:rPr>
              <a:t>It  can enable the communication between AMP IoT devices and smart phone (non-AP STA).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04A9F77-A974-4506-82D3-15680F7FBB7F}"/>
              </a:ext>
            </a:extLst>
          </p:cNvPr>
          <p:cNvSpPr txBox="1"/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October</a:t>
            </a:r>
            <a:r>
              <a:rPr lang="en-US" sz="1800" b="1" dirty="0"/>
              <a:t> 2022</a:t>
            </a:r>
            <a:endParaRPr lang="en-GB" sz="1800" b="1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F240842D-FA9B-49BF-B01A-3103A4F2F8EB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1799r0</a:t>
            </a:r>
            <a:endParaRPr lang="en-SG" sz="1800" dirty="0">
              <a:latin typeface="+mn-lt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79307E26-6157-471D-B447-688CFCBA6390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Weijie Xu</a:t>
            </a:r>
            <a:r>
              <a:rPr lang="en-US" altLang="zh-CN"/>
              <a:t>(</a:t>
            </a:r>
            <a:r>
              <a:rPr lang="en-GB"/>
              <a:t>OPPO)</a:t>
            </a:r>
            <a:endParaRPr lang="en-US" dirty="0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1C274E9C-02B2-4137-B1A5-5DEA0C058E3B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日期占位符 3"/>
          <p:cNvSpPr txBox="1"/>
          <p:nvPr/>
        </p:nvSpPr>
        <p:spPr>
          <a:xfrm>
            <a:off x="0" y="857250"/>
            <a:ext cx="0" cy="0"/>
          </a:xfrm>
          <a:prstGeom prst="rect">
            <a:avLst/>
          </a:prstGeom>
        </p:spPr>
        <p:txBody>
          <a:bodyPr vert="horz" lIns="38404" tIns="19202" rIns="38404" bIns="19202" rtlCol="0" anchor="ctr">
            <a:normAutofit fontScale="25000" lnSpcReduction="20000"/>
          </a:bodyPr>
          <a:lstStyle>
            <a:lvl1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lang="zh-CN" altLang="en-US" sz="2000" b="0" i="0" u="none" strike="noStrike" cap="none" spc="0" normalizeH="0" baseline="0" dirty="0">
                <a:ln>
                  <a:noFill/>
                </a:ln>
                <a:solidFill>
                  <a:srgbClr val="929292"/>
                </a:solidFill>
                <a:effectLst/>
                <a:uFillTx/>
                <a:latin typeface="OPPOSans R" panose="00020600040101010101" charset="-122"/>
                <a:ea typeface="OPPOSans R" panose="00020600040101010101" charset="-122"/>
                <a:cs typeface="OPPOSans R" panose="00020600040101010101" charset="-122"/>
                <a:sym typeface="Helvetica"/>
              </a:defRPr>
            </a:lvl1pPr>
            <a:lvl2pPr marL="1270000" marR="0" indent="-635000" algn="l" defTabSz="825500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400" b="0" i="0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2pPr>
            <a:lvl3pPr marL="1905000" marR="0" indent="-635000" algn="l" defTabSz="825500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000" b="0" i="0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3pPr>
            <a:lvl4pPr marL="2540000" marR="0" indent="-635000" algn="l" defTabSz="825500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3600" b="0" i="0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4pPr>
            <a:lvl5pPr marL="3175000" marR="0" indent="-635000" algn="l" defTabSz="825500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3600" b="0" i="0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5pPr>
            <a:lvl6pPr marL="3810000" marR="0" indent="-635000" algn="l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6pPr>
            <a:lvl7pPr marL="4445000" marR="0" indent="-635000" algn="l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7pPr>
            <a:lvl8pPr marL="5080000" marR="0" indent="-635000" algn="l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8pPr>
            <a:lvl9pPr marL="5715000" marR="0" indent="-635000" algn="l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9pPr>
          </a:lstStyle>
          <a:p>
            <a:endParaRPr lang="en-US" sz="1999" dirty="0"/>
          </a:p>
        </p:txBody>
      </p:sp>
      <p:sp>
        <p:nvSpPr>
          <p:cNvPr id="11" name="标题 1"/>
          <p:cNvSpPr txBox="1"/>
          <p:nvPr/>
        </p:nvSpPr>
        <p:spPr>
          <a:xfrm>
            <a:off x="413385" y="1101091"/>
            <a:ext cx="6631305" cy="436721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r>
              <a:rPr lang="en-US" altLang="zh-CN" sz="2400" b="1" kern="0" dirty="0"/>
              <a:t>Energy harvesting </a:t>
            </a:r>
            <a:endParaRPr lang="zh-CN" altLang="en-US" sz="2400" b="1" kern="0" dirty="0"/>
          </a:p>
        </p:txBody>
      </p:sp>
      <p:sp>
        <p:nvSpPr>
          <p:cNvPr id="18" name="文本框 17"/>
          <p:cNvSpPr txBox="1"/>
          <p:nvPr/>
        </p:nvSpPr>
        <p:spPr>
          <a:xfrm>
            <a:off x="121821" y="1645404"/>
            <a:ext cx="8519648" cy="531889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685800" lvl="1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2000" kern="100" dirty="0">
                <a:ea typeface="宋体" panose="02010600030101010101" pitchFamily="2" charset="-122"/>
              </a:rPr>
              <a:t>A variety of ambient power sources, e.g., RF radio waves, temperature difference, vibration, light etc. can be used for AMP IoT.</a:t>
            </a:r>
          </a:p>
          <a:p>
            <a:pPr marL="971550" lvl="2" indent="-285750">
              <a:lnSpc>
                <a:spcPct val="170000"/>
              </a:lnSpc>
              <a:buFont typeface="Times New Roman" panose="02020603050405020304" pitchFamily="18" charset="0"/>
              <a:buChar char="-"/>
            </a:pPr>
            <a:r>
              <a:rPr lang="en-US" altLang="zh-CN" sz="1600" kern="100" dirty="0">
                <a:ea typeface="宋体" panose="02010600030101010101" pitchFamily="2" charset="-122"/>
              </a:rPr>
              <a:t>Only one type of power source may be utilized for one AMP IoT device in one use case</a:t>
            </a:r>
          </a:p>
          <a:p>
            <a:pPr marL="685800" lvl="1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2000" kern="100" dirty="0">
                <a:ea typeface="宋体" panose="02010600030101010101" pitchFamily="2" charset="-122"/>
              </a:rPr>
              <a:t>How to perform energy harvesting can be up to implementation.</a:t>
            </a:r>
          </a:p>
          <a:p>
            <a:pPr marL="685800" lvl="1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2000" kern="100" dirty="0">
                <a:ea typeface="宋体" panose="02010600030101010101" pitchFamily="2" charset="-122"/>
              </a:rPr>
              <a:t>If RF power is used, the AP needs to send RF power signals to the AMP devices. A dedicated power link may be needed to provide this RF power signals.</a:t>
            </a:r>
          </a:p>
          <a:p>
            <a:pPr marL="971550" lvl="2" indent="-285750">
              <a:lnSpc>
                <a:spcPct val="170000"/>
              </a:lnSpc>
              <a:buFont typeface="Times New Roman" panose="02020603050405020304" pitchFamily="18" charset="0"/>
              <a:buChar char="-"/>
            </a:pPr>
            <a:r>
              <a:rPr lang="en-US" altLang="zh-CN" sz="1600" kern="100" dirty="0">
                <a:ea typeface="宋体" panose="02010600030101010101" pitchFamily="2" charset="-122"/>
              </a:rPr>
              <a:t>It can be further discussed how to provide this power link, whether it needs to be specified or up to implementation. </a:t>
            </a:r>
          </a:p>
          <a:p>
            <a:pPr lvl="1">
              <a:lnSpc>
                <a:spcPct val="170000"/>
              </a:lnSpc>
            </a:pPr>
            <a:r>
              <a:rPr lang="en-US" altLang="zh-CN" sz="1500" kern="100" dirty="0">
                <a:ea typeface="宋体" panose="02010600030101010101" pitchFamily="2" charset="-122"/>
                <a:sym typeface="+mn-ea"/>
              </a:rPr>
              <a:t> </a:t>
            </a:r>
          </a:p>
          <a:p>
            <a:pPr marL="600075" lvl="1" indent="-257175">
              <a:lnSpc>
                <a:spcPct val="170000"/>
              </a:lnSpc>
              <a:buFont typeface="Wingdings" panose="05000000000000000000" pitchFamily="2" charset="2"/>
              <a:buChar char="l"/>
            </a:pPr>
            <a:endParaRPr lang="en-US" altLang="zh-CN" sz="900" kern="100" dirty="0">
              <a:ea typeface="宋体" panose="02010600030101010101" pitchFamily="2" charset="-122"/>
            </a:endParaRPr>
          </a:p>
          <a:p>
            <a:pPr marL="600075" lvl="1" indent="-257175">
              <a:lnSpc>
                <a:spcPct val="170000"/>
              </a:lnSpc>
              <a:buFont typeface="Wingdings" panose="05000000000000000000" pitchFamily="2" charset="2"/>
              <a:buChar char="l"/>
            </a:pPr>
            <a:endParaRPr lang="en-US" altLang="zh-CN" sz="900" kern="100" dirty="0">
              <a:ea typeface="宋体" panose="02010600030101010101" pitchFamily="2" charset="-122"/>
            </a:endParaRP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A5CF14D-D19A-4B52-B978-AD9BD29DBE56}"/>
              </a:ext>
            </a:extLst>
          </p:cNvPr>
          <p:cNvSpPr txBox="1"/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October</a:t>
            </a:r>
            <a:r>
              <a:rPr lang="en-US" sz="1800" b="1" dirty="0"/>
              <a:t> 2022</a:t>
            </a:r>
            <a:endParaRPr lang="en-GB" sz="1800" b="1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9FA4D418-CDFC-44CC-9306-1C45F90AA02F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1799r0</a:t>
            </a:r>
            <a:endParaRPr lang="en-SG" sz="1800" dirty="0">
              <a:latin typeface="+mn-lt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4E17D786-97B9-40DE-8C0E-6515E821ADF3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Weijie Xu</a:t>
            </a:r>
            <a:r>
              <a:rPr lang="en-US" altLang="zh-CN"/>
              <a:t>(</a:t>
            </a:r>
            <a:r>
              <a:rPr lang="en-GB"/>
              <a:t>OPPO)</a:t>
            </a:r>
            <a:endParaRPr lang="en-US" dirty="0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2ABD8AA9-C44C-4194-9B4C-BC76696CC74C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日期占位符 3"/>
          <p:cNvSpPr txBox="1"/>
          <p:nvPr/>
        </p:nvSpPr>
        <p:spPr>
          <a:xfrm>
            <a:off x="0" y="857250"/>
            <a:ext cx="0" cy="0"/>
          </a:xfrm>
          <a:prstGeom prst="rect">
            <a:avLst/>
          </a:prstGeom>
        </p:spPr>
        <p:txBody>
          <a:bodyPr vert="horz" lIns="38404" tIns="19202" rIns="38404" bIns="19202" rtlCol="0" anchor="ctr">
            <a:normAutofit fontScale="25000" lnSpcReduction="20000"/>
          </a:bodyPr>
          <a:lstStyle>
            <a:lvl1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lang="zh-CN" altLang="en-US" sz="2000" b="0" i="0" u="none" strike="noStrike" cap="none" spc="0" normalizeH="0" baseline="0" dirty="0">
                <a:ln>
                  <a:noFill/>
                </a:ln>
                <a:solidFill>
                  <a:srgbClr val="929292"/>
                </a:solidFill>
                <a:effectLst/>
                <a:uFillTx/>
                <a:latin typeface="OPPOSans R" panose="00020600040101010101" charset="-122"/>
                <a:ea typeface="OPPOSans R" panose="00020600040101010101" charset="-122"/>
                <a:cs typeface="OPPOSans R" panose="00020600040101010101" charset="-122"/>
                <a:sym typeface="Helvetica"/>
              </a:defRPr>
            </a:lvl1pPr>
            <a:lvl2pPr marL="1270000" marR="0" indent="-635000" algn="l" defTabSz="825500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400" b="0" i="0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2pPr>
            <a:lvl3pPr marL="1905000" marR="0" indent="-635000" algn="l" defTabSz="825500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000" b="0" i="0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3pPr>
            <a:lvl4pPr marL="2540000" marR="0" indent="-635000" algn="l" defTabSz="825500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3600" b="0" i="0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4pPr>
            <a:lvl5pPr marL="3175000" marR="0" indent="-635000" algn="l" defTabSz="825500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3600" b="0" i="0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5pPr>
            <a:lvl6pPr marL="3810000" marR="0" indent="-635000" algn="l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6pPr>
            <a:lvl7pPr marL="4445000" marR="0" indent="-635000" algn="l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7pPr>
            <a:lvl8pPr marL="5080000" marR="0" indent="-635000" algn="l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8pPr>
            <a:lvl9pPr marL="5715000" marR="0" indent="-635000" algn="l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9pPr>
          </a:lstStyle>
          <a:p>
            <a:endParaRPr lang="en-US" sz="1999" dirty="0"/>
          </a:p>
        </p:txBody>
      </p:sp>
      <p:sp>
        <p:nvSpPr>
          <p:cNvPr id="11" name="标题 1"/>
          <p:cNvSpPr txBox="1"/>
          <p:nvPr/>
        </p:nvSpPr>
        <p:spPr>
          <a:xfrm>
            <a:off x="413385" y="1101091"/>
            <a:ext cx="6631305" cy="436721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r>
              <a:rPr lang="en-US" altLang="zh-CN" sz="2400" b="1" kern="0" dirty="0"/>
              <a:t>Summary </a:t>
            </a:r>
            <a:endParaRPr lang="zh-CN" altLang="en-US" sz="2400" b="1" kern="0" dirty="0"/>
          </a:p>
        </p:txBody>
      </p:sp>
      <p:sp>
        <p:nvSpPr>
          <p:cNvPr id="18" name="文本框 17"/>
          <p:cNvSpPr txBox="1"/>
          <p:nvPr/>
        </p:nvSpPr>
        <p:spPr>
          <a:xfrm>
            <a:off x="121821" y="1652548"/>
            <a:ext cx="8519648" cy="401084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1028700" lvl="2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2400" kern="100" dirty="0">
                <a:ea typeface="宋体" panose="02010600030101010101" pitchFamily="2" charset="-122"/>
              </a:rPr>
              <a:t>In this submission, the following are present:</a:t>
            </a:r>
          </a:p>
          <a:p>
            <a:pPr marL="1428750" lvl="3" indent="-285750">
              <a:lnSpc>
                <a:spcPct val="170000"/>
              </a:lnSpc>
              <a:buFont typeface="Times New Roman" panose="02020603050405020304" pitchFamily="18" charset="0"/>
              <a:buChar char="-"/>
            </a:pPr>
            <a:r>
              <a:rPr lang="en-US" altLang="zh-CN" sz="1600" kern="100" dirty="0">
                <a:ea typeface="宋体" panose="02010600030101010101" pitchFamily="2" charset="-122"/>
              </a:rPr>
              <a:t>The merits and constraints of RFID. </a:t>
            </a:r>
          </a:p>
          <a:p>
            <a:pPr marL="1428750" lvl="3" indent="-285750">
              <a:lnSpc>
                <a:spcPct val="170000"/>
              </a:lnSpc>
              <a:buFont typeface="Times New Roman" panose="02020603050405020304" pitchFamily="18" charset="0"/>
              <a:buChar char="-"/>
            </a:pPr>
            <a:r>
              <a:rPr lang="en-US" altLang="zh-CN" sz="1600" kern="100" dirty="0">
                <a:ea typeface="宋体" panose="02010600030101010101" pitchFamily="2" charset="-122"/>
              </a:rPr>
              <a:t>What can be learned from  RFID</a:t>
            </a:r>
            <a:endParaRPr lang="en-US" altLang="zh-CN" sz="1600" kern="100" dirty="0">
              <a:ea typeface="宋体" panose="02010600030101010101" pitchFamily="2" charset="-122"/>
              <a:sym typeface="+mn-ea"/>
            </a:endParaRPr>
          </a:p>
          <a:p>
            <a:pPr marL="1428750" lvl="3" indent="-285750">
              <a:lnSpc>
                <a:spcPct val="170000"/>
              </a:lnSpc>
              <a:buFont typeface="Times New Roman" panose="02020603050405020304" pitchFamily="18" charset="0"/>
              <a:buChar char="-"/>
            </a:pPr>
            <a:r>
              <a:rPr lang="en-GB" altLang="zh-CN" sz="1600" kern="100" dirty="0">
                <a:ea typeface="宋体" panose="02010600030101010101" pitchFamily="2" charset="-122"/>
              </a:rPr>
              <a:t>Aspects differentiating AMP IoT from RFID </a:t>
            </a:r>
          </a:p>
          <a:p>
            <a:pPr marL="1428750" lvl="3" indent="-285750">
              <a:lnSpc>
                <a:spcPct val="170000"/>
              </a:lnSpc>
              <a:buFont typeface="Times New Roman" panose="02020603050405020304" pitchFamily="18" charset="0"/>
              <a:buChar char="-"/>
            </a:pPr>
            <a:r>
              <a:rPr lang="en-US" altLang="zh-CN" sz="1600" kern="100" dirty="0">
                <a:ea typeface="宋体" panose="02010600030101010101" pitchFamily="2" charset="-122"/>
              </a:rPr>
              <a:t>Energy harvesting</a:t>
            </a:r>
          </a:p>
          <a:p>
            <a:pPr lvl="2">
              <a:lnSpc>
                <a:spcPct val="170000"/>
              </a:lnSpc>
            </a:pPr>
            <a:endParaRPr lang="en-US" altLang="zh-CN" sz="1500" kern="100" dirty="0">
              <a:ea typeface="宋体" panose="02010600030101010101" pitchFamily="2" charset="-122"/>
            </a:endParaRPr>
          </a:p>
          <a:p>
            <a:pPr marL="942975" lvl="2" indent="-257175">
              <a:lnSpc>
                <a:spcPct val="170000"/>
              </a:lnSpc>
              <a:buFont typeface="Wingdings" panose="05000000000000000000" pitchFamily="2" charset="2"/>
              <a:buChar char="l"/>
            </a:pPr>
            <a:endParaRPr lang="en-US" altLang="zh-CN" sz="1500" kern="100" dirty="0">
              <a:ea typeface="宋体" panose="02010600030101010101" pitchFamily="2" charset="-122"/>
            </a:endParaRPr>
          </a:p>
          <a:p>
            <a:pPr lvl="1">
              <a:lnSpc>
                <a:spcPct val="170000"/>
              </a:lnSpc>
            </a:pPr>
            <a:endParaRPr lang="en-US" altLang="zh-CN" sz="1500" kern="100" dirty="0">
              <a:ea typeface="宋体" panose="02010600030101010101" pitchFamily="2" charset="-122"/>
              <a:sym typeface="+mn-ea"/>
            </a:endParaRPr>
          </a:p>
          <a:p>
            <a:pPr marL="600075" lvl="1" indent="-257175">
              <a:lnSpc>
                <a:spcPct val="170000"/>
              </a:lnSpc>
              <a:buFont typeface="Wingdings" panose="05000000000000000000" pitchFamily="2" charset="2"/>
              <a:buChar char="l"/>
            </a:pPr>
            <a:endParaRPr lang="en-US" altLang="zh-CN" sz="900" kern="100" dirty="0">
              <a:ea typeface="宋体" panose="02010600030101010101" pitchFamily="2" charset="-122"/>
            </a:endParaRPr>
          </a:p>
          <a:p>
            <a:pPr marL="600075" lvl="1" indent="-257175">
              <a:lnSpc>
                <a:spcPct val="170000"/>
              </a:lnSpc>
              <a:buFont typeface="Wingdings" panose="05000000000000000000" pitchFamily="2" charset="2"/>
              <a:buChar char="l"/>
            </a:pPr>
            <a:endParaRPr lang="en-US" altLang="zh-CN" sz="900" kern="100" dirty="0">
              <a:ea typeface="宋体" panose="02010600030101010101" pitchFamily="2" charset="-122"/>
            </a:endParaRP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81ECA5C-0748-4B79-9E47-6C083582759A}"/>
              </a:ext>
            </a:extLst>
          </p:cNvPr>
          <p:cNvSpPr txBox="1"/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October</a:t>
            </a:r>
            <a:r>
              <a:rPr lang="en-US" sz="1800" b="1" dirty="0"/>
              <a:t> 2022</a:t>
            </a:r>
            <a:endParaRPr lang="en-GB" sz="1800" b="1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BE254ECE-7AA5-4C51-98D8-D58467E9A90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1799r0</a:t>
            </a:r>
            <a:endParaRPr lang="en-SG" sz="1800" dirty="0">
              <a:latin typeface="+mn-lt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48B9A1BB-B3B0-4ACE-AD93-F3A70CF702AC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Weijie Xu</a:t>
            </a:r>
            <a:r>
              <a:rPr lang="en-US" altLang="zh-CN"/>
              <a:t>(</a:t>
            </a:r>
            <a:r>
              <a:rPr lang="en-GB"/>
              <a:t>OPPO)</a:t>
            </a:r>
            <a:endParaRPr lang="en-US" dirty="0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DD16C38C-8129-458E-8D32-3B6679FE01EA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188</TotalTime>
  <Words>674</Words>
  <Application>Microsoft Office PowerPoint</Application>
  <PresentationFormat>全屏显示(4:3)</PresentationFormat>
  <Paragraphs>105</Paragraphs>
  <Slides>7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7" baseType="lpstr">
      <vt:lpstr>OPPOSans B</vt:lpstr>
      <vt:lpstr>OPPOSans R</vt:lpstr>
      <vt:lpstr>方正兰亭准黑简体</vt:lpstr>
      <vt:lpstr>宋体</vt:lpstr>
      <vt:lpstr>Arial</vt:lpstr>
      <vt:lpstr>Arial Narrow</vt:lpstr>
      <vt:lpstr>Helvetica</vt:lpstr>
      <vt:lpstr>Times New Roman</vt:lpstr>
      <vt:lpstr>Wingdings</vt:lpstr>
      <vt:lpstr>ACcord Submission Template</vt:lpstr>
      <vt:lpstr>On energy harvesting and the differentiation with RFID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徐伟杰</cp:lastModifiedBy>
  <cp:revision>1650</cp:revision>
  <cp:lastPrinted>1998-02-10T13:28:00Z</cp:lastPrinted>
  <dcterms:created xsi:type="dcterms:W3CDTF">2009-12-02T19:05:00Z</dcterms:created>
  <dcterms:modified xsi:type="dcterms:W3CDTF">2022-10-25T07:27:56Z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