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566" r:id="rId28"/>
    <p:sldId id="2565" r:id="rId29"/>
    <p:sldId id="2535" r:id="rId30"/>
    <p:sldId id="679" r:id="rId31"/>
    <p:sldId id="680" r:id="rId32"/>
    <p:sldId id="686" r:id="rId33"/>
    <p:sldId id="2372" r:id="rId34"/>
    <p:sldId id="688" r:id="rId35"/>
    <p:sldId id="2537" r:id="rId36"/>
    <p:sldId id="2538" r:id="rId37"/>
    <p:sldId id="2539" r:id="rId38"/>
    <p:sldId id="2550" r:id="rId39"/>
    <p:sldId id="473" r:id="rId40"/>
    <p:sldId id="474" r:id="rId41"/>
    <p:sldId id="480" r:id="rId42"/>
    <p:sldId id="259" r:id="rId43"/>
    <p:sldId id="260" r:id="rId44"/>
    <p:sldId id="261" r:id="rId45"/>
    <p:sldId id="2525" r:id="rId4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Nov. 15th AM2" id="{DE843586-E506-4D30-A655-52B441F0114A}">
          <p14:sldIdLst>
            <p14:sldId id="690"/>
            <p14:sldId id="694"/>
            <p14:sldId id="2566"/>
            <p14:sldId id="2565"/>
            <p14:sldId id="2535"/>
            <p14:sldId id="679"/>
            <p14:sldId id="680"/>
          </p14:sldIdLst>
        </p14:section>
        <p14:section name="Nov. 15th PM3" id="{347EDFAB-725B-4685-8406-804F1F654820}">
          <p14:sldIdLst>
            <p14:sldId id="686"/>
            <p14:sldId id="2372"/>
            <p14:sldId id="688"/>
          </p14:sldIdLst>
        </p14:section>
        <p14:section name="Nov. 16th AM2" id="{9611DD54-4890-41CE-A889-8005F26F5D2E}">
          <p14:sldIdLst>
            <p14:sldId id="2537"/>
            <p14:sldId id="2538"/>
            <p14:sldId id="2539"/>
            <p14:sldId id="2550"/>
          </p14:sldIdLst>
        </p14:section>
        <p14:section name="Backup" id="{62682A0D-7317-4EE9-B56C-63AD74488E19}">
          <p14:sldIdLst>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7" autoAdjust="0"/>
    <p:restoredTop sz="96807" autoAdjust="0"/>
  </p:normalViewPr>
  <p:slideViewPr>
    <p:cSldViewPr>
      <p:cViewPr varScale="1">
        <p:scale>
          <a:sx n="98" d="100"/>
          <a:sy n="98" d="100"/>
        </p:scale>
        <p:origin x="110" y="91"/>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21705926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455099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802.11-22/1753r3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standards.ieee.org/wp-content/uploads/import/governance/revcom/agenda.pdf"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standards.ieee.org/wp-content/uploads/import/governance/nescom/agenda.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Nov. Plenary Meeting</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2022-11-15</a:t>
            </a:r>
          </a:p>
        </p:txBody>
      </p:sp>
      <p:sp>
        <p:nvSpPr>
          <p:cNvPr id="6" name="Date Placeholder 3"/>
          <p:cNvSpPr>
            <a:spLocks noGrp="1"/>
          </p:cNvSpPr>
          <p:nvPr>
            <p:ph type="dt" idx="10"/>
          </p:nvPr>
        </p:nvSpPr>
        <p:spPr/>
        <p:txBody>
          <a:bodyPr/>
          <a:lstStyle/>
          <a:p>
            <a:r>
              <a:rPr lang="en-US"/>
              <a:t>Nov.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November Plenary Meeting Agenda </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Nov.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November IEEE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P802.11az publication status.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dirty="0"/>
              <a:t>Review IEEE 802.11bk PAR and CSD approval status.</a:t>
            </a:r>
          </a:p>
          <a:p>
            <a:pPr algn="just">
              <a:spcBef>
                <a:spcPct val="20000"/>
              </a:spcBef>
              <a:buFontTx/>
              <a:buChar char="•"/>
            </a:pPr>
            <a:r>
              <a:rPr lang="en-US" altLang="en-US" sz="1800" b="0" dirty="0"/>
              <a:t>Review technical proposals for 320MHz extension of the FTM protocol in anticipation of </a:t>
            </a:r>
            <a:r>
              <a:rPr lang="en-US" altLang="en-US" sz="1800" b="0" dirty="0" err="1"/>
              <a:t>TGbk</a:t>
            </a:r>
            <a:r>
              <a:rPr lang="en-US" altLang="en-US" sz="1800" b="0" dirty="0"/>
              <a:t> formation.</a:t>
            </a:r>
          </a:p>
          <a:p>
            <a:pPr algn="just">
              <a:spcBef>
                <a:spcPct val="20000"/>
              </a:spcBef>
              <a:buFontTx/>
              <a:buChar char="•"/>
            </a:pPr>
            <a:r>
              <a:rPr lang="en-US" altLang="en-US" sz="1800" b="0" dirty="0"/>
              <a:t>Consider feedback received from other 802 WGs on EC approved 320MHz PAR and CSD (special order Tue. PM3/Wed. AM2)</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86862799"/>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11-22-1753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7"/>
                  </a:ext>
                </a:extLst>
              </a:tr>
              <a:tr h="152392">
                <a:tc>
                  <a:txBody>
                    <a:bodyPr/>
                    <a:lstStyle/>
                    <a:p>
                      <a:r>
                        <a:rPr lang="en-US" sz="1400" kern="1200" dirty="0">
                          <a:solidFill>
                            <a:schemeClr val="dk1"/>
                          </a:solidFill>
                          <a:latin typeface="+mn-lt"/>
                          <a:ea typeface="+mn-ea"/>
                          <a:cs typeface="+mn-cs"/>
                        </a:rPr>
                        <a:t>11-22-1353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320MHz FTM CSD</a:t>
                      </a:r>
                    </a:p>
                  </a:txBody>
                  <a:tcPr marT="45712" marB="45712"/>
                </a:tc>
                <a:tc>
                  <a:txBody>
                    <a:bodyPr/>
                    <a:lstStyle/>
                    <a:p>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10008"/>
                  </a:ext>
                </a:extLst>
              </a:tr>
              <a:tr h="174090">
                <a:tc>
                  <a:txBody>
                    <a:bodyPr/>
                    <a:lstStyle/>
                    <a:p>
                      <a:pPr marL="0" algn="l" defTabSz="914400" rtl="0" eaLnBrk="1" latinLnBrk="0" hangingPunct="1"/>
                      <a:r>
                        <a:rPr lang="en-US" sz="1400" kern="1200" dirty="0">
                          <a:solidFill>
                            <a:schemeClr val="dk1"/>
                          </a:solidFill>
                          <a:latin typeface="+mn-lt"/>
                          <a:ea typeface="+mn-ea"/>
                          <a:cs typeface="+mn-cs"/>
                        </a:rPr>
                        <a:t>11-22-1892</a:t>
                      </a:r>
                    </a:p>
                  </a:txBody>
                  <a:tcPr marT="45712" marB="45712"/>
                </a:tc>
                <a:tc>
                  <a:txBody>
                    <a:bodyPr/>
                    <a:lstStyle/>
                    <a:p>
                      <a:pPr marL="0" algn="l" defTabSz="914400" rtl="0" eaLnBrk="1" latinLnBrk="0" hangingPunct="1"/>
                      <a:r>
                        <a:rPr lang="en-US" sz="1400" kern="1200" dirty="0" err="1">
                          <a:solidFill>
                            <a:schemeClr val="dk1"/>
                          </a:solidFill>
                          <a:latin typeface="+mn-lt"/>
                          <a:ea typeface="+mn-ea"/>
                          <a:cs typeface="+mn-cs"/>
                        </a:rPr>
                        <a:t>Yanjun</a:t>
                      </a:r>
                      <a:r>
                        <a:rPr lang="en-US" sz="1400" kern="1200" dirty="0">
                          <a:solidFill>
                            <a:schemeClr val="dk1"/>
                          </a:solidFill>
                          <a:latin typeface="+mn-lt"/>
                          <a:ea typeface="+mn-ea"/>
                          <a:cs typeface="+mn-cs"/>
                        </a:rPr>
                        <a:t> Sun</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320MHz NTB/TB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4101642387"/>
                  </a:ext>
                </a:extLst>
              </a:tr>
              <a:tr h="0">
                <a:tc>
                  <a:txBody>
                    <a:bodyPr/>
                    <a:lstStyle/>
                    <a:p>
                      <a:pPr marL="0" algn="l" defTabSz="914400" rtl="0" eaLnBrk="1" latinLnBrk="0" hangingPunct="1"/>
                      <a:r>
                        <a:rPr lang="en-US" sz="1400" kern="1200" dirty="0">
                          <a:solidFill>
                            <a:schemeClr val="dk1"/>
                          </a:solidFill>
                          <a:latin typeface="+mn-lt"/>
                          <a:ea typeface="+mn-ea"/>
                          <a:cs typeface="+mn-cs"/>
                        </a:rPr>
                        <a:t>11-22-1997</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Dong Wei</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320 MHz Sensing and Ranging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11-22-1981</a:t>
                      </a:r>
                    </a:p>
                  </a:txBody>
                  <a:tcPr marT="45712" marB="45712"/>
                </a:tc>
                <a:tc>
                  <a:txBody>
                    <a:bodyPr/>
                    <a:lstStyle/>
                    <a:p>
                      <a:r>
                        <a:rPr lang="en-US" sz="1400" kern="1200" dirty="0">
                          <a:solidFill>
                            <a:schemeClr val="dk1"/>
                          </a:solidFill>
                          <a:latin typeface="+mn-lt"/>
                          <a:ea typeface="+mn-ea"/>
                          <a:cs typeface="+mn-cs"/>
                        </a:rPr>
                        <a:t>Steve </a:t>
                      </a:r>
                      <a:r>
                        <a:rPr lang="en-US" sz="1400" kern="1200" dirty="0" err="1">
                          <a:solidFill>
                            <a:schemeClr val="dk1"/>
                          </a:solidFill>
                          <a:latin typeface="+mn-lt"/>
                          <a:ea typeface="+mn-ea"/>
                          <a:cs typeface="+mn-cs"/>
                        </a:rPr>
                        <a:t>Shelhamer</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Thoughts on 320 MHz Ranging NDP</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511714432"/>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7413218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Plenary Meeting –  Nov. 15</a:t>
            </a:r>
            <a:r>
              <a:rPr lang="en-US" altLang="en-US" baseline="30000" dirty="0">
                <a:solidFill>
                  <a:schemeClr val="tx2"/>
                </a:solidFill>
              </a:rPr>
              <a:t>th </a:t>
            </a:r>
            <a:r>
              <a:rPr lang="en-US" altLang="en-US" dirty="0">
                <a:solidFill>
                  <a:schemeClr val="tx2"/>
                </a:solidFill>
              </a:rPr>
              <a:t>AM2</a:t>
            </a:r>
            <a:endParaRPr lang="en-US" dirty="0"/>
          </a:p>
        </p:txBody>
      </p:sp>
      <p:sp>
        <p:nvSpPr>
          <p:cNvPr id="3" name="Content Placeholder 2"/>
          <p:cNvSpPr>
            <a:spLocks noGrp="1"/>
          </p:cNvSpPr>
          <p:nvPr>
            <p:ph idx="1"/>
          </p:nvPr>
        </p:nvSpPr>
        <p:spPr>
          <a:xfrm>
            <a:off x="914401" y="1779426"/>
            <a:ext cx="10361084" cy="4382763"/>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11-22-771 Previous meeting minutes approval (5min)</a:t>
            </a:r>
          </a:p>
          <a:p>
            <a:pPr algn="just">
              <a:spcBef>
                <a:spcPct val="20000"/>
              </a:spcBef>
              <a:buFontTx/>
              <a:buChar char="•"/>
            </a:pPr>
            <a:r>
              <a:rPr lang="en-US" altLang="en-US" sz="1600" b="0" dirty="0"/>
              <a:t>Review P802.11az publication status. (5min)</a:t>
            </a:r>
          </a:p>
          <a:p>
            <a:pPr algn="just">
              <a:spcBef>
                <a:spcPct val="20000"/>
              </a:spcBef>
              <a:buFontTx/>
              <a:buChar char="•"/>
            </a:pPr>
            <a:r>
              <a:rPr lang="en-US" altLang="en-US" sz="1600" b="0" dirty="0"/>
              <a:t>Review IEEE 802.11bk PAR and CSD approval status. (5min)</a:t>
            </a:r>
          </a:p>
          <a:p>
            <a:pPr algn="just">
              <a:spcBef>
                <a:spcPct val="20000"/>
              </a:spcBef>
              <a:buFontTx/>
              <a:buChar char="•"/>
            </a:pPr>
            <a:r>
              <a:rPr lang="en-US" altLang="en-US" sz="1600" b="0" dirty="0"/>
              <a:t>Review technical proposals for 320MHz extension of the FTM protocol in anticipation of </a:t>
            </a:r>
            <a:r>
              <a:rPr lang="en-US" altLang="en-US" sz="1600" b="0" dirty="0" err="1"/>
              <a:t>TGbk</a:t>
            </a:r>
            <a:r>
              <a:rPr lang="en-US" altLang="en-US" sz="1600" b="0" dirty="0"/>
              <a:t> formation.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15</a:t>
            </a:r>
            <a:r>
              <a:rPr lang="en-US" altLang="en-US" baseline="30000" dirty="0">
                <a:solidFill>
                  <a:schemeClr val="tx2"/>
                </a:solidFill>
              </a:rPr>
              <a:t>th</a:t>
            </a:r>
            <a:r>
              <a:rPr lang="en-US" altLang="en-US" dirty="0">
                <a:solidFill>
                  <a:schemeClr val="tx2"/>
                </a:solidFill>
              </a:rPr>
              <a:t> AM2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10579287"/>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248472">
                  <a:extLst>
                    <a:ext uri="{9D8B030D-6E8A-4147-A177-3AD203B41FA5}">
                      <a16:colId xmlns:a16="http://schemas.microsoft.com/office/drawing/2014/main" val="20002"/>
                    </a:ext>
                  </a:extLst>
                </a:gridCol>
                <a:gridCol w="1728192">
                  <a:extLst>
                    <a:ext uri="{9D8B030D-6E8A-4147-A177-3AD203B41FA5}">
                      <a16:colId xmlns:a16="http://schemas.microsoft.com/office/drawing/2014/main" val="20003"/>
                    </a:ext>
                  </a:extLst>
                </a:gridCol>
                <a:gridCol w="1390536">
                  <a:extLst>
                    <a:ext uri="{9D8B030D-6E8A-4147-A177-3AD203B41FA5}">
                      <a16:colId xmlns:a16="http://schemas.microsoft.com/office/drawing/2014/main" val="61430481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11-22-1753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tc>
                  <a:txBody>
                    <a:bodyPr/>
                    <a:lstStyle/>
                    <a:p>
                      <a:r>
                        <a:rPr lang="en-US" sz="1400" dirty="0"/>
                        <a:t>As needed</a:t>
                      </a:r>
                    </a:p>
                  </a:txBody>
                  <a:tcPr marT="45712" marB="45712"/>
                </a:tc>
                <a:extLst>
                  <a:ext uri="{0D108BD9-81ED-4DB2-BD59-A6C34878D82A}">
                    <a16:rowId xmlns:a16="http://schemas.microsoft.com/office/drawing/2014/main" val="10002"/>
                  </a:ext>
                </a:extLst>
              </a:tr>
              <a:tr h="0">
                <a:tc>
                  <a:txBody>
                    <a:bodyPr/>
                    <a:lstStyle/>
                    <a:p>
                      <a:pPr marL="0" algn="l" defTabSz="914400" rtl="0" eaLnBrk="1" latinLnBrk="0" hangingPunct="1"/>
                      <a:r>
                        <a:rPr lang="en-US" sz="1400" kern="1200" dirty="0">
                          <a:solidFill>
                            <a:schemeClr val="dk1"/>
                          </a:solidFill>
                          <a:latin typeface="+mn-lt"/>
                          <a:ea typeface="+mn-ea"/>
                          <a:cs typeface="+mn-cs"/>
                        </a:rPr>
                        <a:t>11-22-1892</a:t>
                      </a:r>
                    </a:p>
                  </a:txBody>
                  <a:tcPr marT="45712" marB="45712"/>
                </a:tc>
                <a:tc>
                  <a:txBody>
                    <a:bodyPr/>
                    <a:lstStyle/>
                    <a:p>
                      <a:pPr marL="0" algn="l" defTabSz="914400" rtl="0" eaLnBrk="1" latinLnBrk="0" hangingPunct="1"/>
                      <a:r>
                        <a:rPr lang="en-US" sz="1400" kern="1200" dirty="0" err="1">
                          <a:solidFill>
                            <a:schemeClr val="dk1"/>
                          </a:solidFill>
                          <a:latin typeface="+mn-lt"/>
                          <a:ea typeface="+mn-ea"/>
                          <a:cs typeface="+mn-cs"/>
                        </a:rPr>
                        <a:t>Yanjun</a:t>
                      </a:r>
                      <a:r>
                        <a:rPr lang="en-US" sz="1400" kern="1200" dirty="0">
                          <a:solidFill>
                            <a:schemeClr val="dk1"/>
                          </a:solidFill>
                          <a:latin typeface="+mn-lt"/>
                          <a:ea typeface="+mn-ea"/>
                          <a:cs typeface="+mn-cs"/>
                        </a:rPr>
                        <a:t> Sun</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320MHz NTB/TB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35min</a:t>
                      </a:r>
                    </a:p>
                  </a:txBody>
                  <a:tcPr marT="45712" marB="45712"/>
                </a:tc>
                <a:extLst>
                  <a:ext uri="{0D108BD9-81ED-4DB2-BD59-A6C34878D82A}">
                    <a16:rowId xmlns:a16="http://schemas.microsoft.com/office/drawing/2014/main" val="3868341811"/>
                  </a:ext>
                </a:extLst>
              </a:tr>
              <a:tr h="0">
                <a:tc>
                  <a:txBody>
                    <a:bodyPr/>
                    <a:lstStyle/>
                    <a:p>
                      <a:pPr marL="0" algn="l" defTabSz="914400" rtl="0" eaLnBrk="1" latinLnBrk="0" hangingPunct="1"/>
                      <a:r>
                        <a:rPr lang="en-US" sz="1400" kern="1200" dirty="0">
                          <a:solidFill>
                            <a:schemeClr val="dk1"/>
                          </a:solidFill>
                          <a:latin typeface="+mn-lt"/>
                          <a:ea typeface="+mn-ea"/>
                          <a:cs typeface="+mn-cs"/>
                        </a:rPr>
                        <a:t>11-22-1997</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Dong Wei</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320 MHz Sensing and Ranging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320MHz Ranging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35min</a:t>
                      </a: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0BFE8-1B98-4E8A-81A2-B909091AFD10}"/>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583262C1-989E-4245-ADA1-5D3EBB5E1C0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626751D-376A-436C-B8C0-0D407250DE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A7B2E72-2A9F-4D95-B943-EEC85E938DF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D86B9E1-6763-4099-990E-E61A41B6CA5C}"/>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6054210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200" dirty="0"/>
              <a:t>Review P802.11az publication status</a:t>
            </a:r>
            <a:endParaRPr lang="en-GB" dirty="0"/>
          </a:p>
        </p:txBody>
      </p:sp>
      <p:sp>
        <p:nvSpPr>
          <p:cNvPr id="4098" name="Rectangle 2"/>
          <p:cNvSpPr>
            <a:spLocks noGrp="1" noChangeArrowheads="1"/>
          </p:cNvSpPr>
          <p:nvPr>
            <p:ph idx="1"/>
          </p:nvPr>
        </p:nvSpPr>
        <p:spPr>
          <a:xfrm>
            <a:off x="191344" y="1701804"/>
            <a:ext cx="11198440" cy="2158767"/>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Sep.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The IEEE-SA recirculation ballot closed on September 29, with 100% approval rate.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Nov.  2022</a:t>
            </a:r>
            <a:endParaRPr lang="en-GB" dirty="0"/>
          </a:p>
        </p:txBody>
      </p:sp>
      <p:pic>
        <p:nvPicPr>
          <p:cNvPr id="8" name="Picture 2">
            <a:extLst>
              <a:ext uri="{FF2B5EF4-FFF2-40B4-BE49-F238E27FC236}">
                <a16:creationId xmlns:a16="http://schemas.microsoft.com/office/drawing/2014/main" id="{3BC65CF1-519A-4BFE-8784-2E9A1A6E8D2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00390" y="3429000"/>
            <a:ext cx="3800266" cy="2887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2">
            <a:extLst>
              <a:ext uri="{FF2B5EF4-FFF2-40B4-BE49-F238E27FC236}">
                <a16:creationId xmlns:a16="http://schemas.microsoft.com/office/drawing/2014/main" id="{D3245E20-E0B3-4A67-A995-CE92E3A28AD0}"/>
              </a:ext>
            </a:extLst>
          </p:cNvPr>
          <p:cNvSpPr txBox="1">
            <a:spLocks noChangeArrowheads="1"/>
          </p:cNvSpPr>
          <p:nvPr/>
        </p:nvSpPr>
        <p:spPr bwMode="auto">
          <a:xfrm>
            <a:off x="191344" y="2132857"/>
            <a:ext cx="8136904" cy="158417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kern="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EC approved TG report on approval to forward to draft to </a:t>
            </a:r>
            <a:r>
              <a:rPr lang="en-US" dirty="0" err="1"/>
              <a:t>RevCom</a:t>
            </a:r>
            <a:r>
              <a:rPr lang="en-US" dirty="0"/>
              <a:t>, submission 11-22-1511.</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All materials are with the IEEE Publishing editor.</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Draft 7.0 is on the </a:t>
            </a:r>
            <a:r>
              <a:rPr lang="en-US" dirty="0" err="1"/>
              <a:t>RevCom</a:t>
            </a:r>
            <a:r>
              <a:rPr lang="en-US" dirty="0"/>
              <a:t> Dec. 2</a:t>
            </a:r>
            <a:r>
              <a:rPr lang="en-US" baseline="30000" dirty="0"/>
              <a:t>nd</a:t>
            </a:r>
            <a:r>
              <a:rPr lang="en-US" dirty="0"/>
              <a:t> </a:t>
            </a:r>
            <a:r>
              <a:rPr lang="en-US" dirty="0">
                <a:hlinkClick r:id="rId4"/>
              </a:rPr>
              <a:t>agenda</a:t>
            </a:r>
            <a:r>
              <a:rPr lang="en-US" dirty="0"/>
              <a:t> for approval.</a:t>
            </a:r>
            <a:endParaRPr lang="en-US" b="0" dirty="0">
              <a:highlight>
                <a:srgbClr val="FFFF00"/>
              </a:highlight>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highlight>
                <a:srgbClr val="FFFF00"/>
              </a:highlight>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200" dirty="0"/>
              <a:t>IEEE 802.11bk PAR and CSD approval status</a:t>
            </a:r>
            <a:endParaRPr lang="en-GB" dirty="0"/>
          </a:p>
        </p:txBody>
      </p:sp>
      <p:sp>
        <p:nvSpPr>
          <p:cNvPr id="4098" name="Rectangle 2"/>
          <p:cNvSpPr>
            <a:spLocks noGrp="1" noChangeArrowheads="1"/>
          </p:cNvSpPr>
          <p:nvPr>
            <p:ph idx="1"/>
          </p:nvPr>
        </p:nvSpPr>
        <p:spPr>
          <a:xfrm>
            <a:off x="191344" y="1701804"/>
            <a:ext cx="11017224" cy="2591292"/>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PAR and CSD approved by WG and EC.</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PAR and CSD approval are on the </a:t>
            </a:r>
            <a:r>
              <a:rPr lang="en-US" b="0" dirty="0" err="1"/>
              <a:t>NesCom</a:t>
            </a:r>
            <a:r>
              <a:rPr lang="en-US" b="0" dirty="0"/>
              <a:t> </a:t>
            </a:r>
            <a:r>
              <a:rPr lang="en-US" b="0" dirty="0">
                <a:hlinkClick r:id="rId3"/>
              </a:rPr>
              <a:t>agenda</a:t>
            </a:r>
            <a:r>
              <a:rPr lang="en-US" b="0" dirty="0"/>
              <a:t> for the Dec. 2</a:t>
            </a:r>
            <a:r>
              <a:rPr lang="en-US" b="0" baseline="30000" dirty="0"/>
              <a:t>nd</a:t>
            </a:r>
            <a:r>
              <a:rPr lang="en-US" b="0" dirty="0"/>
              <a:t> meeting.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Will be reviewed by other IEEE WGs during this meeting week and feedback provided by 18:30 Tuesday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err="1"/>
              <a:t>TGaz</a:t>
            </a:r>
            <a:r>
              <a:rPr lang="en-US" b="0" dirty="0"/>
              <a:t> will review and response to feedback, as necessary, Tue. PM3 and Wed. </a:t>
            </a:r>
            <a:r>
              <a:rPr lang="en-US" b="0"/>
              <a:t>AM2. </a:t>
            </a:r>
            <a:endParaRPr lang="en-US"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err="1"/>
              <a:t>TGaz</a:t>
            </a:r>
            <a:r>
              <a:rPr lang="en-US" b="0" dirty="0"/>
              <a:t> will sponsor meeting time to review technical presentations on 320MHz Ranging waveforms as time permits.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Projected </a:t>
            </a:r>
            <a:r>
              <a:rPr lang="en-US" b="0" dirty="0" err="1"/>
              <a:t>TGbk</a:t>
            </a:r>
            <a:r>
              <a:rPr lang="en-US" b="0" dirty="0"/>
              <a:t> formation January 2023.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Nov.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November 2022 IEEE 802.11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320MHz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Plenary Meeting – Nov. 15</a:t>
            </a:r>
            <a:r>
              <a:rPr lang="en-US" altLang="en-US" baseline="30000" dirty="0">
                <a:solidFill>
                  <a:schemeClr val="tx2"/>
                </a:solidFill>
              </a:rPr>
              <a:t>th </a:t>
            </a:r>
            <a:r>
              <a:rPr lang="en-US" altLang="en-US" dirty="0">
                <a:solidFill>
                  <a:schemeClr val="tx2"/>
                </a:solidFill>
              </a:rPr>
              <a:t>PM3</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altLang="en-US" sz="2000" b="0" dirty="0"/>
              <a:t>Consider feedback received from other 802 WGs on EC approved 320MHz PAR and CSD (as needed)</a:t>
            </a:r>
          </a:p>
          <a:p>
            <a:pPr algn="just">
              <a:spcBef>
                <a:spcPct val="20000"/>
              </a:spcBef>
              <a:buFontTx/>
              <a:buChar char="•"/>
            </a:pPr>
            <a:r>
              <a:rPr lang="en-US" sz="20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15</a:t>
            </a:r>
            <a:r>
              <a:rPr lang="en-US" altLang="en-US" baseline="30000" dirty="0">
                <a:solidFill>
                  <a:schemeClr val="tx2"/>
                </a:solidFill>
              </a:rPr>
              <a:t>th</a:t>
            </a:r>
            <a:r>
              <a:rPr lang="en-US" altLang="en-US" dirty="0">
                <a:solidFill>
                  <a:schemeClr val="tx2"/>
                </a:solidFill>
              </a:rPr>
              <a:t> PM3</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41457095"/>
              </p:ext>
            </p:extLst>
          </p:nvPr>
        </p:nvGraphicFramePr>
        <p:xfrm>
          <a:off x="911424" y="1260086"/>
          <a:ext cx="10463544" cy="307832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11-22-1753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11-22-1353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320MHz FTM CSD</a:t>
                      </a:r>
                    </a:p>
                  </a:txBody>
                  <a:tcPr marT="45712" marB="45712"/>
                </a:tc>
                <a:tc>
                  <a:txBody>
                    <a:bodyPr/>
                    <a:lstStyle/>
                    <a:p>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566423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Plenary Meeting – Nov. 16</a:t>
            </a:r>
            <a:r>
              <a:rPr lang="en-US" altLang="en-US" baseline="30000" dirty="0">
                <a:solidFill>
                  <a:schemeClr val="tx2"/>
                </a:solidFill>
              </a:rPr>
              <a:t>th </a:t>
            </a:r>
            <a:r>
              <a:rPr lang="en-US" altLang="en-US" dirty="0">
                <a:solidFill>
                  <a:schemeClr val="tx2"/>
                </a:solidFill>
              </a:rPr>
              <a:t>AM2 </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altLang="en-US" sz="2000" b="0" dirty="0"/>
              <a:t>Review technical proposals for 320MHz extension of the FTM protocol in anticipation of </a:t>
            </a:r>
            <a:r>
              <a:rPr lang="en-US" altLang="en-US" sz="2000" b="0" dirty="0" err="1"/>
              <a:t>TGbk</a:t>
            </a:r>
            <a:r>
              <a:rPr lang="en-US" altLang="en-US" sz="2000" b="0" dirty="0"/>
              <a:t> formation.</a:t>
            </a:r>
          </a:p>
          <a:p>
            <a:pPr algn="just">
              <a:spcBef>
                <a:spcPct val="20000"/>
              </a:spcBef>
              <a:buFontTx/>
              <a:buChar char="•"/>
            </a:pPr>
            <a:r>
              <a:rPr lang="en-US" sz="20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8397178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16</a:t>
            </a:r>
            <a:r>
              <a:rPr lang="en-US" altLang="en-US" baseline="30000" dirty="0">
                <a:solidFill>
                  <a:schemeClr val="tx2"/>
                </a:solidFill>
              </a:rPr>
              <a:t>th</a:t>
            </a:r>
            <a:r>
              <a:rPr lang="en-US" altLang="en-US" dirty="0">
                <a:solidFill>
                  <a:schemeClr val="tx2"/>
                </a:solidFill>
              </a:rPr>
              <a:t> AM2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70133040"/>
              </p:ext>
            </p:extLst>
          </p:nvPr>
        </p:nvGraphicFramePr>
        <p:xfrm>
          <a:off x="911424" y="1260086"/>
          <a:ext cx="10463544" cy="2773536"/>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11-22-1753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r>
                        <a:rPr lang="en-US" sz="1400" kern="1200" dirty="0">
                          <a:solidFill>
                            <a:schemeClr val="dk1"/>
                          </a:solidFill>
                          <a:latin typeface="+mn-lt"/>
                          <a:ea typeface="+mn-ea"/>
                          <a:cs typeface="+mn-cs"/>
                        </a:rPr>
                        <a:t>11-22-1981</a:t>
                      </a:r>
                    </a:p>
                  </a:txBody>
                  <a:tcPr marT="45712" marB="45712"/>
                </a:tc>
                <a:tc>
                  <a:txBody>
                    <a:bodyPr/>
                    <a:lstStyle/>
                    <a:p>
                      <a:r>
                        <a:rPr lang="en-US" sz="1400" kern="1200" dirty="0">
                          <a:solidFill>
                            <a:schemeClr val="dk1"/>
                          </a:solidFill>
                          <a:latin typeface="+mn-lt"/>
                          <a:ea typeface="+mn-ea"/>
                          <a:cs typeface="+mn-cs"/>
                        </a:rPr>
                        <a:t>Steve </a:t>
                      </a:r>
                      <a:r>
                        <a:rPr lang="en-US" sz="1400" kern="1200" dirty="0" err="1">
                          <a:solidFill>
                            <a:schemeClr val="dk1"/>
                          </a:solidFill>
                          <a:latin typeface="+mn-lt"/>
                          <a:ea typeface="+mn-ea"/>
                          <a:cs typeface="+mn-cs"/>
                        </a:rPr>
                        <a:t>Shelhamer</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Thoughts on 320 MHz Ranging NDP</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271674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9837878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20382867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November meeting:</a:t>
            </a:r>
            <a:endParaRPr lang="en-US" sz="2000" b="0" dirty="0"/>
          </a:p>
          <a:p>
            <a:pPr>
              <a:buFont typeface="Arial" panose="020B0604020202020204" pitchFamily="34" charset="0"/>
              <a:buChar char="•"/>
            </a:pPr>
            <a:r>
              <a:rPr lang="en-US" sz="2000" b="0" dirty="0"/>
              <a:t>This meeting is part of the November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https://web.cvent.com/event/840c257d-5d52-4eff-94b4-39d2aafda56b/summary</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117352</TotalTime>
  <Words>4675</Words>
  <Application>Microsoft Office PowerPoint</Application>
  <PresentationFormat>Widescreen</PresentationFormat>
  <Paragraphs>599</Paragraphs>
  <Slides>45</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2" baseType="lpstr">
      <vt:lpstr>Arial</vt:lpstr>
      <vt:lpstr>Calibri</vt:lpstr>
      <vt:lpstr>Monotype Sorts</vt:lpstr>
      <vt:lpstr>Montserrat</vt:lpstr>
      <vt:lpstr>Times New Roman</vt:lpstr>
      <vt:lpstr>Office Theme</vt:lpstr>
      <vt:lpstr>Document</vt:lpstr>
      <vt:lpstr>TGaz Next Generation Positioning  Agenda for the Nov. Plenary Meeting</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November IEEE  Plenary Meeting Week Agenda</vt:lpstr>
      <vt:lpstr>Submission List for the week</vt:lpstr>
      <vt:lpstr>IEEE Plenary Meeting –  Nov. 15th AM2</vt:lpstr>
      <vt:lpstr>Submission List for the Nov. 15th AM2</vt:lpstr>
      <vt:lpstr>Approval of previous meeting minutes</vt:lpstr>
      <vt:lpstr>Review P802.11az publication status</vt:lpstr>
      <vt:lpstr>IEEE 802.11bk PAR and CSD approval status</vt:lpstr>
      <vt:lpstr>Review 320MHz Submissions</vt:lpstr>
      <vt:lpstr>PowerPoint Presentation</vt:lpstr>
      <vt:lpstr>IEEE Plenary Meeting – Nov. 15th PM3</vt:lpstr>
      <vt:lpstr>Submission List for the Nov. 15th PM3</vt:lpstr>
      <vt:lpstr>PowerPoint Presentation</vt:lpstr>
      <vt:lpstr>IEEE Plenary Meeting – Nov. 16th AM2 </vt:lpstr>
      <vt:lpstr>Submission List for the Nov. 16th AM2</vt:lpstr>
      <vt:lpstr>PowerPoint Presentation</vt:lpstr>
      <vt:lpstr>PowerPoint Presentation</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729</cp:revision>
  <cp:lastPrinted>1601-01-01T00:00:00Z</cp:lastPrinted>
  <dcterms:created xsi:type="dcterms:W3CDTF">2018-08-06T10:28:59Z</dcterms:created>
  <dcterms:modified xsi:type="dcterms:W3CDTF">2022-11-16T03:27:58Z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