
<file path=[Content_Types].xml><?xml version="1.0" encoding="utf-8"?>
<Types xmlns="http://schemas.openxmlformats.org/package/2006/content-types">
  <Default Extension="bin" ContentType="application/vnd.openxmlformats-officedocument.oleObject"/>
  <Default Extension="emf" ContentType="image/x-emf"/>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8"/>
  </p:notesMasterIdLst>
  <p:handoutMasterIdLst>
    <p:handoutMasterId r:id="rId49"/>
  </p:handoutMasterIdLst>
  <p:sldIdLst>
    <p:sldId id="256" r:id="rId2"/>
    <p:sldId id="265" r:id="rId3"/>
    <p:sldId id="257" r:id="rId4"/>
    <p:sldId id="2366" r:id="rId5"/>
    <p:sldId id="2367" r:id="rId6"/>
    <p:sldId id="267" r:id="rId7"/>
    <p:sldId id="268" r:id="rId8"/>
    <p:sldId id="269" r:id="rId9"/>
    <p:sldId id="270" r:id="rId10"/>
    <p:sldId id="271" r:id="rId11"/>
    <p:sldId id="276" r:id="rId12"/>
    <p:sldId id="407" r:id="rId13"/>
    <p:sldId id="408" r:id="rId14"/>
    <p:sldId id="409" r:id="rId15"/>
    <p:sldId id="410" r:id="rId16"/>
    <p:sldId id="411" r:id="rId17"/>
    <p:sldId id="412" r:id="rId18"/>
    <p:sldId id="413" r:id="rId19"/>
    <p:sldId id="272" r:id="rId20"/>
    <p:sldId id="414" r:id="rId21"/>
    <p:sldId id="415" r:id="rId22"/>
    <p:sldId id="691" r:id="rId23"/>
    <p:sldId id="569" r:id="rId24"/>
    <p:sldId id="345" r:id="rId25"/>
    <p:sldId id="690" r:id="rId26"/>
    <p:sldId id="694" r:id="rId27"/>
    <p:sldId id="2566" r:id="rId28"/>
    <p:sldId id="2565" r:id="rId29"/>
    <p:sldId id="2535" r:id="rId30"/>
    <p:sldId id="679" r:id="rId31"/>
    <p:sldId id="680" r:id="rId32"/>
    <p:sldId id="686" r:id="rId33"/>
    <p:sldId id="2372" r:id="rId34"/>
    <p:sldId id="688" r:id="rId35"/>
    <p:sldId id="2537" r:id="rId36"/>
    <p:sldId id="2538" r:id="rId37"/>
    <p:sldId id="2551" r:id="rId38"/>
    <p:sldId id="2539" r:id="rId39"/>
    <p:sldId id="2550" r:id="rId40"/>
    <p:sldId id="473" r:id="rId41"/>
    <p:sldId id="474" r:id="rId42"/>
    <p:sldId id="480" r:id="rId43"/>
    <p:sldId id="259" r:id="rId44"/>
    <p:sldId id="260" r:id="rId45"/>
    <p:sldId id="261" r:id="rId46"/>
    <p:sldId id="2525" r:id="rId47"/>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F1D38888-79E6-4B8F-A7E5-96BDED502F2F}">
          <p14:sldIdLst>
            <p14:sldId id="256"/>
            <p14:sldId id="265"/>
            <p14:sldId id="257"/>
            <p14:sldId id="2366"/>
            <p14:sldId id="2367"/>
            <p14:sldId id="267"/>
            <p14:sldId id="268"/>
            <p14:sldId id="269"/>
            <p14:sldId id="270"/>
            <p14:sldId id="271"/>
            <p14:sldId id="276"/>
            <p14:sldId id="407"/>
            <p14:sldId id="408"/>
            <p14:sldId id="409"/>
            <p14:sldId id="410"/>
            <p14:sldId id="411"/>
            <p14:sldId id="412"/>
            <p14:sldId id="413"/>
            <p14:sldId id="272"/>
            <p14:sldId id="414"/>
            <p14:sldId id="415"/>
            <p14:sldId id="691"/>
            <p14:sldId id="569"/>
            <p14:sldId id="345"/>
          </p14:sldIdLst>
        </p14:section>
        <p14:section name="Nov. 15th AM2" id="{DE843586-E506-4D30-A655-52B441F0114A}">
          <p14:sldIdLst>
            <p14:sldId id="690"/>
            <p14:sldId id="694"/>
            <p14:sldId id="2566"/>
            <p14:sldId id="2565"/>
            <p14:sldId id="2535"/>
            <p14:sldId id="679"/>
            <p14:sldId id="680"/>
          </p14:sldIdLst>
        </p14:section>
        <p14:section name="Nov. 15th PM3" id="{347EDFAB-725B-4685-8406-804F1F654820}">
          <p14:sldIdLst>
            <p14:sldId id="686"/>
            <p14:sldId id="2372"/>
            <p14:sldId id="688"/>
          </p14:sldIdLst>
        </p14:section>
        <p14:section name="Nov. 16th AM2" id="{9611DD54-4890-41CE-A889-8005F26F5D2E}">
          <p14:sldIdLst>
            <p14:sldId id="2537"/>
            <p14:sldId id="2538"/>
            <p14:sldId id="2551"/>
            <p14:sldId id="2539"/>
            <p14:sldId id="2550"/>
          </p14:sldIdLst>
        </p14:section>
        <p14:section name="Backup" id="{62682A0D-7317-4EE9-B56C-63AD74488E19}">
          <p14:sldIdLst>
            <p14:sldId id="473"/>
            <p14:sldId id="474"/>
            <p14:sldId id="480"/>
            <p14:sldId id="259"/>
            <p14:sldId id="260"/>
            <p14:sldId id="261"/>
            <p14:sldId id="2525"/>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EC4696A-ABB2-4D59-8B86-B0DBBC45F4A5}" v="18" dt="2022-11-15T01:52:39.369"/>
  </p1510:revLst>
</p1510:revInfo>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47" autoAdjust="0"/>
    <p:restoredTop sz="96807" autoAdjust="0"/>
  </p:normalViewPr>
  <p:slideViewPr>
    <p:cSldViewPr>
      <p:cViewPr varScale="1">
        <p:scale>
          <a:sx n="86" d="100"/>
          <a:sy n="86" d="100"/>
        </p:scale>
        <p:origin x="557" y="58"/>
      </p:cViewPr>
      <p:guideLst>
        <p:guide orient="horz" pos="2160"/>
        <p:guide pos="3840"/>
      </p:guideLst>
    </p:cSldViewPr>
  </p:slideViewPr>
  <p:outlineViewPr>
    <p:cViewPr varScale="1">
      <p:scale>
        <a:sx n="170" d="200"/>
        <a:sy n="170" d="200"/>
      </p:scale>
      <p:origin x="0" y="0"/>
    </p:cViewPr>
  </p:outlineViewPr>
  <p:notesTextViewPr>
    <p:cViewPr>
      <p:scale>
        <a:sx n="3" d="2"/>
        <a:sy n="3" d="2"/>
      </p:scale>
      <p:origin x="0" y="0"/>
    </p:cViewPr>
  </p:notesTextViewPr>
  <p:notesViewPr>
    <p:cSldViewPr>
      <p:cViewPr varScale="1">
        <p:scale>
          <a:sx n="83" d="100"/>
          <a:sy n="83" d="100"/>
        </p:scale>
        <p:origin x="3834"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11/15/2022</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33</a:t>
            </a:fld>
            <a:endParaRPr lang="en-US"/>
          </a:p>
        </p:txBody>
      </p:sp>
    </p:spTree>
    <p:extLst>
      <p:ext uri="{BB962C8B-B14F-4D97-AF65-F5344CB8AC3E}">
        <p14:creationId xmlns:p14="http://schemas.microsoft.com/office/powerpoint/2010/main" val="217059262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36</a:t>
            </a:fld>
            <a:endParaRPr lang="en-US"/>
          </a:p>
        </p:txBody>
      </p:sp>
    </p:spTree>
    <p:extLst>
      <p:ext uri="{BB962C8B-B14F-4D97-AF65-F5344CB8AC3E}">
        <p14:creationId xmlns:p14="http://schemas.microsoft.com/office/powerpoint/2010/main" val="145509953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43</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44</a:t>
            </a:fld>
            <a:endParaRPr lang="en-US"/>
          </a:p>
        </p:txBody>
      </p:sp>
      <p:sp>
        <p:nvSpPr>
          <p:cNvPr id="16385"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45</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a:t>
            </a:fld>
            <a:endParaRPr lang="en-US"/>
          </a:p>
        </p:txBody>
      </p:sp>
    </p:spTree>
    <p:extLst>
      <p:ext uri="{BB962C8B-B14F-4D97-AF65-F5344CB8AC3E}">
        <p14:creationId xmlns:p14="http://schemas.microsoft.com/office/powerpoint/2010/main" val="13072805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19</a:t>
            </a:fld>
            <a:endParaRPr lang="en-US"/>
          </a:p>
        </p:txBody>
      </p:sp>
    </p:spTree>
    <p:extLst>
      <p:ext uri="{BB962C8B-B14F-4D97-AF65-F5344CB8AC3E}">
        <p14:creationId xmlns:p14="http://schemas.microsoft.com/office/powerpoint/2010/main" val="18488836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a:t>Page </a:t>
            </a:r>
            <a:fld id="{F4F34E98-D62A-4186-8764-CE3AA6FA445F}" type="slidenum">
              <a:rPr lang="en-US" smtClean="0"/>
              <a:pPr>
                <a:defRPr/>
              </a:pPr>
              <a:t>22</a:t>
            </a:fld>
            <a:endParaRPr lang="en-US"/>
          </a:p>
        </p:txBody>
      </p:sp>
    </p:spTree>
    <p:extLst>
      <p:ext uri="{BB962C8B-B14F-4D97-AF65-F5344CB8AC3E}">
        <p14:creationId xmlns:p14="http://schemas.microsoft.com/office/powerpoint/2010/main" val="23898400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24</a:t>
            </a:fld>
            <a:endParaRPr lang="en-US"/>
          </a:p>
        </p:txBody>
      </p:sp>
    </p:spTree>
    <p:extLst>
      <p:ext uri="{BB962C8B-B14F-4D97-AF65-F5344CB8AC3E}">
        <p14:creationId xmlns:p14="http://schemas.microsoft.com/office/powerpoint/2010/main" val="30632312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26</a:t>
            </a:fld>
            <a:endParaRPr lang="en-US"/>
          </a:p>
        </p:txBody>
      </p:sp>
    </p:spTree>
    <p:extLst>
      <p:ext uri="{BB962C8B-B14F-4D97-AF65-F5344CB8AC3E}">
        <p14:creationId xmlns:p14="http://schemas.microsoft.com/office/powerpoint/2010/main" val="26274591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28</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29</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Nov. 2022</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Nov. 2022</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Nov. 2022</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Nov. 2022</a:t>
            </a:r>
            <a:endParaRPr lang="en-GB"/>
          </a:p>
        </p:txBody>
      </p:sp>
      <p:sp>
        <p:nvSpPr>
          <p:cNvPr id="6" name="Footer Placeholder 5"/>
          <p:cNvSpPr>
            <a:spLocks noGrp="1"/>
          </p:cNvSpPr>
          <p:nvPr>
            <p:ph type="ftr" idx="11"/>
          </p:nvPr>
        </p:nvSpPr>
        <p:spPr/>
        <p:txBody>
          <a:bodyPr/>
          <a:lstStyle>
            <a:lvl1pPr>
              <a:defRPr/>
            </a:lvl1pPr>
          </a:lstStyle>
          <a:p>
            <a:r>
              <a:rPr lang="en-GB"/>
              <a:t>Jonathan Segev, Intel corporation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Nov. 2022</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Nov. 2022</a:t>
            </a:r>
            <a:endParaRPr lang="en-GB"/>
          </a:p>
        </p:txBody>
      </p:sp>
      <p:sp>
        <p:nvSpPr>
          <p:cNvPr id="4" name="Footer Placeholder 3"/>
          <p:cNvSpPr>
            <a:spLocks noGrp="1"/>
          </p:cNvSpPr>
          <p:nvPr>
            <p:ph type="ftr" idx="11"/>
          </p:nvPr>
        </p:nvSpPr>
        <p:spPr/>
        <p:txBody>
          <a:bodyPr/>
          <a:lstStyle>
            <a:lvl1pPr>
              <a:defRPr/>
            </a:lvl1pPr>
          </a:lstStyle>
          <a:p>
            <a:r>
              <a:rPr lang="en-GB"/>
              <a:t>Jonathan Segev, Intel corporation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Nov. 2022</a:t>
            </a:r>
            <a:endParaRPr lang="en-GB"/>
          </a:p>
        </p:txBody>
      </p:sp>
      <p:sp>
        <p:nvSpPr>
          <p:cNvPr id="3" name="Footer Placeholder 2"/>
          <p:cNvSpPr>
            <a:spLocks noGrp="1"/>
          </p:cNvSpPr>
          <p:nvPr>
            <p:ph type="ftr" idx="11"/>
          </p:nvPr>
        </p:nvSpPr>
        <p:spPr/>
        <p:txBody>
          <a:bodyPr/>
          <a:lstStyle>
            <a:lvl1pPr>
              <a:defRPr/>
            </a:lvl1pPr>
          </a:lstStyle>
          <a:p>
            <a:r>
              <a:rPr lang="en-GB"/>
              <a:t>Jonathan Segev, Intel corporation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Nov. 2022</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Nov. 2022</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Nov. 2022</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802.11-22/1753r2</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6.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8" Type="http://schemas.openxmlformats.org/officeDocument/2006/relationships/hyperlink" Target="http://www.ieee802.org/devdocs.shtml" TargetMode="External"/><Relationship Id="rId3" Type="http://schemas.openxmlformats.org/officeDocument/2006/relationships/hyperlink" Target="https://mentor.ieee.org/802-ec/dcn/17/ec-17-0120-29-0PNP-ieee-802-lmsc-chairs-guidelines.pdf" TargetMode="External"/><Relationship Id="rId7" Type="http://schemas.openxmlformats.org/officeDocument/2006/relationships/hyperlink" Target="http://www.ieee802.org/11/Rules/rules.shtml" TargetMode="External"/><Relationship Id="rId2" Type="http://schemas.openxmlformats.org/officeDocument/2006/relationships/hyperlink" Target="http://standards.ieee.org/board/aud/LMSC.pdf" TargetMode="External"/><Relationship Id="rId1" Type="http://schemas.openxmlformats.org/officeDocument/2006/relationships/slideLayout" Target="../slideLayouts/slideLayout2.xml"/><Relationship Id="rId6" Type="http://schemas.openxmlformats.org/officeDocument/2006/relationships/hyperlink" Target="https://mentor.ieee.org/802-ec/dcn/17/ec-17-0093-05-0PNP-ieee-802-participation-slide-ppt.ppt" TargetMode="External"/><Relationship Id="rId5" Type="http://schemas.openxmlformats.org/officeDocument/2006/relationships/hyperlink" Target="http://grouper.ieee.org/groups/802/PNP/approved/IEEE_802_LMSC_OM_approved_120725.pdf" TargetMode="External"/><Relationship Id="rId4" Type="http://schemas.openxmlformats.org/officeDocument/2006/relationships/hyperlink" Target="http://www.ieee802.org/PNP/approved/IEEE_802_WG_PandP_v19.pdf"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hyperlink" Target="https://standards.ieee.org/wp-content/uploads/import/governance/revcom/agenda.pdf" TargetMode="External"/></Relationships>
</file>

<file path=ppt/slides/_rels/slide29.xml.rels><?xml version="1.0" encoding="UTF-8" standalone="yes"?>
<Relationships xmlns="http://schemas.openxmlformats.org/package/2006/relationships"><Relationship Id="rId3" Type="http://schemas.openxmlformats.org/officeDocument/2006/relationships/hyperlink" Target="https://standards.ieee.org/wp-content/uploads/import/governance/nescom/agenda.pdf"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 TargetMode="External"/><Relationship Id="rId2" Type="http://schemas.openxmlformats.org/officeDocument/2006/relationships/hyperlink" Target="https://web.cvent.com/event/840c257d-5d52-4eff-94b4-39d2aafda56b/summary" TargetMode="External"/><Relationship Id="rId1" Type="http://schemas.openxmlformats.org/officeDocument/2006/relationships/slideLayout" Target="../slideLayouts/slideLayout2.xml"/><Relationship Id="rId4" Type="http://schemas.openxmlformats.org/officeDocument/2006/relationships/hyperlink" Target="https://imat.ieee.org/attendance" TargetMode="Externa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grouper.ieee.org/groups/802/11/" TargetMode="External"/><Relationship Id="rId2" Type="http://schemas.openxmlformats.org/officeDocument/2006/relationships/hyperlink" Target="https://mentor.ieee.org/802.11/documents"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34032" y="695733"/>
            <a:ext cx="11201002"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TGaz</a:t>
            </a:r>
            <a:r>
              <a:rPr lang="en-US" altLang="en-US" dirty="0"/>
              <a:t> Next Generation Positioning </a:t>
            </a:r>
            <a:br>
              <a:rPr lang="en-US" altLang="en-US" dirty="0"/>
            </a:br>
            <a:r>
              <a:rPr lang="en-US" altLang="en-US" dirty="0"/>
              <a:t>Agenda for the Nov. </a:t>
            </a:r>
            <a:r>
              <a:rPr lang="en-US" altLang="en-US"/>
              <a:t>Plenary Meeting</a:t>
            </a:r>
            <a:endParaRPr lang="en-GB" dirty="0"/>
          </a:p>
        </p:txBody>
      </p:sp>
      <p:sp>
        <p:nvSpPr>
          <p:cNvPr id="3074" name="Rectangle 2"/>
          <p:cNvSpPr>
            <a:spLocks noGrp="1" noChangeArrowheads="1"/>
          </p:cNvSpPr>
          <p:nvPr>
            <p:ph type="subTitle" idx="1"/>
          </p:nvPr>
        </p:nvSpPr>
        <p:spPr>
          <a:xfrm>
            <a:off x="1526118" y="2313254"/>
            <a:ext cx="8534400" cy="381001"/>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2022-11-12</a:t>
            </a:r>
          </a:p>
        </p:txBody>
      </p:sp>
      <p:sp>
        <p:nvSpPr>
          <p:cNvPr id="6" name="Date Placeholder 3"/>
          <p:cNvSpPr>
            <a:spLocks noGrp="1"/>
          </p:cNvSpPr>
          <p:nvPr>
            <p:ph type="dt" idx="10"/>
          </p:nvPr>
        </p:nvSpPr>
        <p:spPr/>
        <p:txBody>
          <a:bodyPr/>
          <a:lstStyle/>
          <a:p>
            <a:r>
              <a:rPr lang="en-US"/>
              <a:t>Nov. 2022</a:t>
            </a:r>
            <a:endParaRPr lang="en-GB" dirty="0"/>
          </a:p>
        </p:txBody>
      </p:sp>
      <p:sp>
        <p:nvSpPr>
          <p:cNvPr id="7" name="Footer Placeholder 4"/>
          <p:cNvSpPr>
            <a:spLocks noGrp="1"/>
          </p:cNvSpPr>
          <p:nvPr>
            <p:ph type="ftr" idx="11"/>
          </p:nvPr>
        </p:nvSpPr>
        <p:spPr/>
        <p:txBody>
          <a:bodyPr/>
          <a:lstStyle/>
          <a:p>
            <a:r>
              <a:rPr lang="en-GB"/>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3961652924"/>
              </p:ext>
            </p:extLst>
          </p:nvPr>
        </p:nvGraphicFramePr>
        <p:xfrm>
          <a:off x="929217" y="3268935"/>
          <a:ext cx="10542588" cy="2470150"/>
        </p:xfrm>
        <a:graphic>
          <a:graphicData uri="http://schemas.openxmlformats.org/presentationml/2006/ole">
            <mc:AlternateContent xmlns:mc="http://schemas.openxmlformats.org/markup-compatibility/2006">
              <mc:Choice xmlns:v="urn:schemas-microsoft-com:vml" Requires="v">
                <p:oleObj spid="_x0000_s1026" name="Document" r:id="rId4" imgW="10822609" imgH="2534496" progId="Word.Document.8">
                  <p:embed/>
                </p:oleObj>
              </mc:Choice>
              <mc:Fallback>
                <p:oleObj name="Document" r:id="rId4" imgW="10822609" imgH="2534496" progId="Word.Document.8">
                  <p:embed/>
                  <p:pic>
                    <p:nvPicPr>
                      <p:cNvPr id="3075" name="Object 3"/>
                      <p:cNvPicPr>
                        <a:picLocks noChangeAspect="1" noChangeArrowheads="1"/>
                      </p:cNvPicPr>
                      <p:nvPr/>
                    </p:nvPicPr>
                    <p:blipFill>
                      <a:blip r:embed="rId5"/>
                      <a:srcRect/>
                      <a:stretch>
                        <a:fillRect/>
                      </a:stretch>
                    </p:blipFill>
                    <p:spPr bwMode="auto">
                      <a:xfrm>
                        <a:off x="929217" y="3268935"/>
                        <a:ext cx="10542588" cy="2470150"/>
                      </a:xfrm>
                      <a:prstGeom prst="rect">
                        <a:avLst/>
                      </a:prstGeom>
                      <a:noFill/>
                    </p:spPr>
                  </p:pic>
                </p:oleObj>
              </mc:Fallback>
            </mc:AlternateContent>
          </a:graphicData>
        </a:graphic>
      </p:graphicFrame>
      <p:sp>
        <p:nvSpPr>
          <p:cNvPr id="3076" name="Rectangle 4"/>
          <p:cNvSpPr>
            <a:spLocks noChangeArrowheads="1"/>
          </p:cNvSpPr>
          <p:nvPr/>
        </p:nvSpPr>
        <p:spPr bwMode="auto">
          <a:xfrm>
            <a:off x="929217" y="2780928"/>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b="1" dirty="0">
                <a:solidFill>
                  <a:srgbClr val="000000"/>
                </a:solidFill>
              </a:rPr>
              <a:t>Authors</a:t>
            </a:r>
            <a:r>
              <a:rPr lang="en-GB" sz="2000" dirty="0">
                <a:solidFill>
                  <a:srgbClr val="000000"/>
                </a:solidFill>
              </a:rPr>
              <a:t>:</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14401" y="1751015"/>
            <a:ext cx="10361084" cy="4343400"/>
          </a:xfrm>
        </p:spPr>
        <p:txBody>
          <a:bodyPr/>
          <a:lstStyle/>
          <a:p>
            <a:pPr lvl="0"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lvl="0" algn="ctr" defTabSz="914400" eaLnBrk="0" hangingPunct="0">
              <a:lnSpc>
                <a:spcPct val="80000"/>
              </a:lnSpc>
              <a:spcBef>
                <a:spcPct val="20000"/>
              </a:spcBef>
              <a:buClr>
                <a:srgbClr val="CC3300"/>
              </a:buClr>
              <a:buSzPct val="50000"/>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lvl="0" algn="ctr" defTabSz="914400" eaLnBrk="0" hangingPunct="0">
              <a:lnSpc>
                <a:spcPct val="80000"/>
              </a:lnSpc>
              <a:spcBef>
                <a:spcPct val="20000"/>
              </a:spcBef>
              <a:buClr>
                <a:srgbClr val="CC3300"/>
              </a:buClr>
              <a:buSzPct val="50000"/>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a:t>
            </a:r>
            <a:r>
              <a:rPr lang="en-US" altLang="en-US" sz="1400" dirty="0">
                <a:latin typeface="Calibri" panose="020F0502020204030204" pitchFamily="34" charset="0"/>
                <a:cs typeface="Calibri" panose="020F0502020204030204" pitchFamily="34" charset="0"/>
                <a:hlinkClick r:id="rId2"/>
              </a:rPr>
              <a:t>http://standards.ieee.org/develop/policies/antitrust.pdf</a:t>
            </a:r>
            <a:r>
              <a:rPr lang="en-US" altLang="en-US" sz="1400" dirty="0">
                <a:latin typeface="Calibri" panose="020F0502020204030204" pitchFamily="34" charset="0"/>
                <a:cs typeface="Calibri" panose="020F0502020204030204" pitchFamily="34" charset="0"/>
              </a:rPr>
              <a:t> </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2022</a:t>
            </a:r>
            <a:endParaRPr lang="en-GB" dirty="0"/>
          </a:p>
        </p:txBody>
      </p:sp>
      <p:sp>
        <p:nvSpPr>
          <p:cNvPr id="7" name="Text Box 7">
            <a:extLst>
              <a:ext uri="{FF2B5EF4-FFF2-40B4-BE49-F238E27FC236}">
                <a16:creationId xmlns:a16="http://schemas.microsoft.com/office/drawing/2014/main" id="{6EE376DF-B823-47B7-9BF4-6E97CA5FB19A}"/>
              </a:ext>
            </a:extLst>
          </p:cNvPr>
          <p:cNvSpPr txBox="1">
            <a:spLocks noChangeArrowheads="1"/>
          </p:cNvSpPr>
          <p:nvPr/>
        </p:nvSpPr>
        <p:spPr bwMode="auto">
          <a:xfrm>
            <a:off x="10704512" y="6084121"/>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6493800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p:txBody>
          <a:body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2"/>
              </a:rPr>
              <a:t>http://standards.ieee.org/develop/policies/bylaws/sect6-7.html#6</a:t>
            </a:r>
            <a:r>
              <a:rPr lang="en-US" altLang="en-US" sz="1600" b="1" dirty="0">
                <a:solidFill>
                  <a:schemeClr val="tx1"/>
                </a:solidFill>
                <a:latin typeface="Calibri" panose="020F0502020204030204" pitchFamily="34" charset="0"/>
                <a:cs typeface="Calibri" panose="020F0502020204030204" pitchFamily="34" charset="0"/>
              </a:rPr>
              <a:t>) </a:t>
            </a:r>
          </a:p>
          <a:p>
            <a:pPr marL="914400" lvl="2" indent="0">
              <a:lnSpc>
                <a:spcPct val="90000"/>
              </a:lnSpc>
              <a:buSzPct val="150000"/>
            </a:pP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3"/>
              </a:rPr>
              <a:t>http://standards.ieee.org/develop/policies/opman/sect6.html#6.3</a:t>
            </a:r>
            <a:r>
              <a:rPr lang="en-US" altLang="en-US" sz="1600" b="1" dirty="0">
                <a:solidFill>
                  <a:schemeClr val="tx1"/>
                </a:solidFill>
                <a:latin typeface="Calibri" panose="020F0502020204030204" pitchFamily="34" charset="0"/>
                <a:cs typeface="Calibri" panose="020F0502020204030204" pitchFamily="34" charset="0"/>
              </a:rPr>
              <a:t>) </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4"/>
              </a:rPr>
              <a:t>http://standards.ieee.org/about/sasb/patcom/materials.htm</a:t>
            </a:r>
            <a:r>
              <a:rPr lang="en-US" altLang="en-US" b="1" i="1" dirty="0">
                <a:solidFill>
                  <a:schemeClr val="tx1"/>
                </a:solidFill>
                <a:latin typeface="Calibri" panose="020F0502020204030204" pitchFamily="34" charset="0"/>
                <a:cs typeface="Calibri" panose="020F0502020204030204" pitchFamily="34" charset="0"/>
              </a:rPr>
              <a:t> </a:t>
            </a: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a:t>
            </a:r>
            <a:r>
              <a:rPr lang="en-US" altLang="en-US" sz="2800" b="1" dirty="0">
                <a:solidFill>
                  <a:schemeClr val="tx1"/>
                </a:solidFill>
                <a:latin typeface="Calibri" panose="020F0502020204030204" pitchFamily="34" charset="0"/>
                <a:cs typeface="Calibri" panose="020F0502020204030204" pitchFamily="34" charset="0"/>
              </a:rPr>
              <a:t>If you have questions, contact the IEEE-SA Standards Board Patent Committee Administrator at patcom@ieee.org</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2022</a:t>
            </a:r>
            <a:endParaRPr lang="en-GB" dirty="0"/>
          </a:p>
        </p:txBody>
      </p:sp>
      <p:sp>
        <p:nvSpPr>
          <p:cNvPr id="7" name="Text Box 7">
            <a:extLst>
              <a:ext uri="{FF2B5EF4-FFF2-40B4-BE49-F238E27FC236}">
                <a16:creationId xmlns:a16="http://schemas.microsoft.com/office/drawing/2014/main" id="{2BD2B973-A9A5-4E5A-BD4B-E53956EE2E16}"/>
              </a:ext>
            </a:extLst>
          </p:cNvPr>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716215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69381D-498F-4C09-A385-5E7B21EFC3D5}"/>
              </a:ext>
            </a:extLst>
          </p:cNvPr>
          <p:cNvSpPr>
            <a:spLocks noGrp="1"/>
          </p:cNvSpPr>
          <p:nvPr>
            <p:ph type="title"/>
          </p:nvPr>
        </p:nvSpPr>
        <p:spPr/>
        <p:txBody>
          <a:bodyPr/>
          <a:lstStyle/>
          <a:p>
            <a:r>
              <a:rPr lang="en-US" altLang="en-US" dirty="0"/>
              <a:t>Instructions for Chairs of </a:t>
            </a:r>
            <a:br>
              <a:rPr lang="en-US" altLang="en-US" dirty="0"/>
            </a:br>
            <a:r>
              <a:rPr lang="en-US" altLang="en-US" dirty="0"/>
              <a:t>standards development activities</a:t>
            </a:r>
            <a:endParaRPr lang="en-US" dirty="0"/>
          </a:p>
        </p:txBody>
      </p:sp>
      <p:sp>
        <p:nvSpPr>
          <p:cNvPr id="3" name="Content Placeholder 2">
            <a:extLst>
              <a:ext uri="{FF2B5EF4-FFF2-40B4-BE49-F238E27FC236}">
                <a16:creationId xmlns:a16="http://schemas.microsoft.com/office/drawing/2014/main" id="{FCC9B7F8-4564-4C97-B98D-59A952A879D7}"/>
              </a:ext>
            </a:extLst>
          </p:cNvPr>
          <p:cNvSpPr>
            <a:spLocks noGrp="1"/>
          </p:cNvSpPr>
          <p:nvPr>
            <p:ph idx="1"/>
          </p:nvPr>
        </p:nvSpPr>
        <p:spPr/>
        <p:txBody>
          <a:bodyPr/>
          <a:lstStyle/>
          <a:p>
            <a:pPr>
              <a:spcBef>
                <a:spcPts val="0"/>
              </a:spcBef>
              <a:spcAft>
                <a:spcPts val="0"/>
              </a:spcAft>
              <a:buClrTx/>
              <a:buSzPct val="120000"/>
              <a:buFont typeface="Arial" panose="020B0604020202020204" pitchFamily="34" charset="0"/>
              <a:buChar char="•"/>
            </a:pPr>
            <a:r>
              <a:rPr lang="en-US" altLang="en-US" sz="2133" dirty="0">
                <a:latin typeface="Montserrat" panose="00000500000000000000" pitchFamily="2" charset="0"/>
                <a:cs typeface="Calibri" pitchFamily="34" charset="0"/>
              </a:rPr>
              <a:t>At the beginning of each standards development meeting the chair or a designee is to:</a:t>
            </a:r>
          </a:p>
          <a:p>
            <a:pPr marL="714375" lvl="2" indent="-342900">
              <a:buSzPct val="150000"/>
              <a:buFont typeface="Arial" panose="020B0604020202020204" pitchFamily="34" charset="0"/>
              <a:buChar char="•"/>
            </a:pPr>
            <a:r>
              <a:rPr lang="en-US" altLang="en-US" sz="1867" dirty="0"/>
              <a:t>Show the following slides (or provide them beforehand)</a:t>
            </a:r>
          </a:p>
          <a:p>
            <a:pPr marL="714375" lvl="2" indent="-342900">
              <a:buSzPct val="150000"/>
              <a:buFont typeface="Arial" panose="020B0604020202020204" pitchFamily="34" charset="0"/>
              <a:buChar char="•"/>
            </a:pPr>
            <a:r>
              <a:rPr lang="en-US" altLang="en-US" sz="1867" dirty="0"/>
              <a:t>Advise the standards development group participants that: </a:t>
            </a:r>
          </a:p>
          <a:p>
            <a:pPr marL="714375" lvl="2" indent="-342900">
              <a:buSzPct val="150000"/>
              <a:buFont typeface="Arial" panose="020B0604020202020204" pitchFamily="34" charset="0"/>
              <a:buChar char="•"/>
            </a:pPr>
            <a:r>
              <a:rPr lang="en-US" altLang="en-US" sz="1867" dirty="0"/>
              <a:t>IEEE SA’s copyright policy is described in Clause 7 of the IEEE SA Standards Board Bylaws and Clause 6.1 of the IEEE SA Standards Board Operations Manual;</a:t>
            </a:r>
          </a:p>
          <a:p>
            <a:pPr marL="714375" lvl="2" indent="-342900">
              <a:buSzPct val="150000"/>
              <a:buFont typeface="Arial" panose="020B0604020202020204" pitchFamily="34" charset="0"/>
              <a:buChar char="•"/>
            </a:pPr>
            <a:r>
              <a:rPr lang="en-US" altLang="en-US" sz="1867" dirty="0"/>
              <a:t>Any material submitted during standards development, whether verbal, recorded, or in written form, is a Contribution and shall comply with the IEEE SA Copyright Policy; </a:t>
            </a:r>
          </a:p>
          <a:p>
            <a:pPr marL="714375" lvl="2" indent="-342900">
              <a:buSzPct val="150000"/>
              <a:buFont typeface="Arial" panose="020B0604020202020204" pitchFamily="34" charset="0"/>
              <a:buChar char="•"/>
            </a:pPr>
            <a:r>
              <a:rPr lang="en-US" altLang="en-US" sz="1867" dirty="0"/>
              <a:t>Instruct the Secretary to record in the minutes of the relevant meeting: </a:t>
            </a:r>
          </a:p>
          <a:p>
            <a:pPr marL="714375" lvl="2" indent="-342900">
              <a:buSzPct val="150000"/>
              <a:buFont typeface="Arial" panose="020B0604020202020204" pitchFamily="34" charset="0"/>
              <a:buChar char="•"/>
            </a:pPr>
            <a:r>
              <a:rPr lang="en-US" altLang="en-US" sz="1867" dirty="0"/>
              <a:t>That the foregoing information was provided and that the copyright slides were shown (or provided beforehand). </a:t>
            </a:r>
          </a:p>
          <a:p>
            <a:endParaRPr lang="en-US" dirty="0"/>
          </a:p>
        </p:txBody>
      </p:sp>
      <p:sp>
        <p:nvSpPr>
          <p:cNvPr id="4" name="Slide Number Placeholder 3">
            <a:extLst>
              <a:ext uri="{FF2B5EF4-FFF2-40B4-BE49-F238E27FC236}">
                <a16:creationId xmlns:a16="http://schemas.microsoft.com/office/drawing/2014/main" id="{C4C408C7-984E-4847-B383-5EA6A6453288}"/>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6A5591B6-54E4-4223-8222-2A70F3CAF68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A7920B7-5FE0-48DA-BAD8-840E92CF33D9}"/>
              </a:ext>
            </a:extLst>
          </p:cNvPr>
          <p:cNvSpPr>
            <a:spLocks noGrp="1"/>
          </p:cNvSpPr>
          <p:nvPr>
            <p:ph type="dt" idx="15"/>
          </p:nvPr>
        </p:nvSpPr>
        <p:spPr/>
        <p:txBody>
          <a:bodyPr/>
          <a:lstStyle/>
          <a:p>
            <a:r>
              <a:rPr lang="en-US"/>
              <a:t>Nov. 2022</a:t>
            </a:r>
            <a:endParaRPr lang="en-GB" dirty="0"/>
          </a:p>
        </p:txBody>
      </p:sp>
    </p:spTree>
    <p:extLst>
      <p:ext uri="{BB962C8B-B14F-4D97-AF65-F5344CB8AC3E}">
        <p14:creationId xmlns:p14="http://schemas.microsoft.com/office/powerpoint/2010/main" val="5556630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0C00A3-DB52-46F6-8BA3-8C6D8FF5DEBE}"/>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0CC06F6C-0FB2-4558-ABFA-963A2CE51776}"/>
              </a:ext>
            </a:extLst>
          </p:cNvPr>
          <p:cNvSpPr>
            <a:spLocks noGrp="1"/>
          </p:cNvSpPr>
          <p:nvPr>
            <p:ph idx="1"/>
          </p:nvPr>
        </p:nvSpPr>
        <p:spPr/>
        <p:txBody>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a:p>
            <a:endParaRPr lang="en-US" dirty="0"/>
          </a:p>
        </p:txBody>
      </p:sp>
      <p:sp>
        <p:nvSpPr>
          <p:cNvPr id="4" name="Slide Number Placeholder 3">
            <a:extLst>
              <a:ext uri="{FF2B5EF4-FFF2-40B4-BE49-F238E27FC236}">
                <a16:creationId xmlns:a16="http://schemas.microsoft.com/office/drawing/2014/main" id="{A2CB711C-7186-4CEE-93A2-5B6066F641EB}"/>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902AB1CD-967A-4C97-BD34-D9BC1AF6A29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DC4397C-3B7B-4F45-BF1C-6EA5A0FA6867}"/>
              </a:ext>
            </a:extLst>
          </p:cNvPr>
          <p:cNvSpPr>
            <a:spLocks noGrp="1"/>
          </p:cNvSpPr>
          <p:nvPr>
            <p:ph type="dt" idx="15"/>
          </p:nvPr>
        </p:nvSpPr>
        <p:spPr/>
        <p:txBody>
          <a:bodyPr/>
          <a:lstStyle/>
          <a:p>
            <a:r>
              <a:rPr lang="en-US"/>
              <a:t>Nov. 2022</a:t>
            </a:r>
            <a:endParaRPr lang="en-GB" dirty="0"/>
          </a:p>
        </p:txBody>
      </p:sp>
    </p:spTree>
    <p:extLst>
      <p:ext uri="{BB962C8B-B14F-4D97-AF65-F5344CB8AC3E}">
        <p14:creationId xmlns:p14="http://schemas.microsoft.com/office/powerpoint/2010/main" val="29739136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A867B5-056F-4B22-A63A-98560D29CB8B}"/>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7671ACA1-CCAE-47EC-BBF1-CCE10AC9F0D1}"/>
              </a:ext>
            </a:extLst>
          </p:cNvPr>
          <p:cNvSpPr>
            <a:spLocks noGrp="1"/>
          </p:cNvSpPr>
          <p:nvPr>
            <p:ph idx="1"/>
          </p:nvPr>
        </p:nvSpPr>
        <p:spPr>
          <a:xfrm>
            <a:off x="914401" y="1700809"/>
            <a:ext cx="10361084" cy="4393606"/>
          </a:xfrm>
        </p:spPr>
        <p:txBody>
          <a:bodyPr/>
          <a:lstStyle/>
          <a:p>
            <a:pPr marL="400050">
              <a:buSzPct val="150000"/>
              <a:buFont typeface="Arial" panose="020B0604020202020204" pitchFamily="34" charset="0"/>
              <a:buChar char="•"/>
            </a:pPr>
            <a:r>
              <a:rPr lang="en-US" sz="1800" dirty="0"/>
              <a:t>The IEEE SA Copyright Policy is described in the IEEE SA Standards Board Bylaws and IEEE SA Standards Board Operations Manual”</a:t>
            </a:r>
          </a:p>
          <a:p>
            <a:pPr marL="800100" lvl="1">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sz="1600" dirty="0">
                <a:hlinkClick r:id="rId2"/>
              </a:rPr>
              <a:t>https://standards.ieee.org/about/policies/bylaws/sect6-7.html#7</a:t>
            </a:r>
            <a:br>
              <a:rPr lang="en-US" sz="1600" dirty="0"/>
            </a:br>
            <a:r>
              <a:rPr lang="en-US" sz="1800" dirty="0"/>
              <a:t>	Clause 6.1 of the IEEE SA Standards Board Operations Manual</a:t>
            </a:r>
            <a:br>
              <a:rPr lang="en-US" sz="1800" dirty="0"/>
            </a:br>
            <a:r>
              <a:rPr lang="en-US" sz="1800" dirty="0"/>
              <a:t>	</a:t>
            </a:r>
            <a:r>
              <a:rPr lang="en-US" sz="1600" dirty="0">
                <a:hlinkClick r:id="rId3"/>
              </a:rPr>
              <a:t>https://standards.ieee.org/about/policies/opman/sect6.html</a:t>
            </a:r>
            <a:endParaRPr lang="en-US" sz="1600" dirty="0"/>
          </a:p>
          <a:p>
            <a:pPr marL="400050">
              <a:buSzPct val="150000"/>
              <a:buFont typeface="Arial" panose="020B0604020202020204" pitchFamily="34" charset="0"/>
              <a:buChar char="•"/>
            </a:pPr>
            <a:r>
              <a:rPr lang="en-US" sz="1800" dirty="0"/>
              <a:t>IEEE SA Copyright Permission</a:t>
            </a:r>
          </a:p>
          <a:p>
            <a:pPr marL="800100" lvl="1">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400050">
              <a:buSzPct val="150000"/>
              <a:buFont typeface="Arial" panose="020B0604020202020204" pitchFamily="34" charset="0"/>
              <a:buChar char="•"/>
            </a:pPr>
            <a:r>
              <a:rPr lang="en-US" sz="1800" dirty="0"/>
              <a:t>IEEE SA Copyright FAQs</a:t>
            </a:r>
          </a:p>
          <a:p>
            <a:pPr marL="800100" lvl="1">
              <a:buSzPct val="150000"/>
              <a:buFont typeface="Arial" panose="020B0604020202020204" pitchFamily="34" charset="0"/>
              <a:buChar char="•"/>
            </a:pPr>
            <a:r>
              <a:rPr lang="en-US" sz="1600" dirty="0">
                <a:hlinkClick r:id="rId5"/>
              </a:rPr>
              <a:t>http://standards.ieee.org/faqs/copyrights.html/</a:t>
            </a:r>
            <a:endParaRPr lang="en-US" sz="1600" dirty="0"/>
          </a:p>
          <a:p>
            <a:pPr marL="400050">
              <a:buSzPct val="150000"/>
              <a:buFont typeface="Arial" panose="020B0604020202020204" pitchFamily="34" charset="0"/>
              <a:buChar char="•"/>
            </a:pPr>
            <a:r>
              <a:rPr lang="en-US" sz="1800" dirty="0"/>
              <a:t>IEEE SA Best Practices for IEEE Standards Development </a:t>
            </a:r>
          </a:p>
          <a:p>
            <a:pPr marL="800100" lvl="1">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400050">
              <a:buSzPct val="150000"/>
              <a:buFont typeface="Arial" panose="020B0604020202020204" pitchFamily="34" charset="0"/>
              <a:buChar char="•"/>
            </a:pPr>
            <a:r>
              <a:rPr lang="en-US" sz="1800" dirty="0"/>
              <a:t>Distribution of Draft Standards (see 6.1.3 of the SASB Operations Manual)</a:t>
            </a:r>
          </a:p>
          <a:p>
            <a:pPr marL="800100" lvl="1">
              <a:buSzPct val="150000"/>
              <a:buFont typeface="Arial" panose="020B0604020202020204" pitchFamily="34" charset="0"/>
              <a:buChar char="•"/>
            </a:pPr>
            <a:r>
              <a:rPr lang="en-US" sz="1600" dirty="0">
                <a:hlinkClick r:id="rId3"/>
              </a:rPr>
              <a:t>https://standards.ieee.org/about/policies/opman/sect6.html</a:t>
            </a:r>
            <a:endParaRPr lang="en-US" sz="1600" dirty="0"/>
          </a:p>
          <a:p>
            <a:pPr marL="1200150" lvl="2" indent="-285750">
              <a:buSzPct val="150000"/>
              <a:buFont typeface="Arial" panose="020B0604020202020204" pitchFamily="34" charset="0"/>
              <a:buChar char="•"/>
            </a:pPr>
            <a:endParaRPr lang="en-US" altLang="en-US" sz="1600" dirty="0"/>
          </a:p>
          <a:p>
            <a:endParaRPr lang="en-US" dirty="0"/>
          </a:p>
        </p:txBody>
      </p:sp>
      <p:sp>
        <p:nvSpPr>
          <p:cNvPr id="4" name="Slide Number Placeholder 3">
            <a:extLst>
              <a:ext uri="{FF2B5EF4-FFF2-40B4-BE49-F238E27FC236}">
                <a16:creationId xmlns:a16="http://schemas.microsoft.com/office/drawing/2014/main" id="{0244AEF8-B7C8-4DB3-9F05-59E54AA53D93}"/>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02D09226-2F44-4C45-81F3-123E0BBC550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3F1F8B9-0E84-4058-9F56-76BABF9321DE}"/>
              </a:ext>
            </a:extLst>
          </p:cNvPr>
          <p:cNvSpPr>
            <a:spLocks noGrp="1"/>
          </p:cNvSpPr>
          <p:nvPr>
            <p:ph type="dt" idx="15"/>
          </p:nvPr>
        </p:nvSpPr>
        <p:spPr/>
        <p:txBody>
          <a:bodyPr/>
          <a:lstStyle/>
          <a:p>
            <a:r>
              <a:rPr lang="en-US"/>
              <a:t>Nov. 2022</a:t>
            </a:r>
            <a:endParaRPr lang="en-GB" dirty="0"/>
          </a:p>
        </p:txBody>
      </p:sp>
    </p:spTree>
    <p:extLst>
      <p:ext uri="{BB962C8B-B14F-4D97-AF65-F5344CB8AC3E}">
        <p14:creationId xmlns:p14="http://schemas.microsoft.com/office/powerpoint/2010/main" val="263788576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D5DEE-C8DA-4C6B-8BED-5EA3EF765966}"/>
              </a:ext>
            </a:extLst>
          </p:cNvPr>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a:extLst>
              <a:ext uri="{FF2B5EF4-FFF2-40B4-BE49-F238E27FC236}">
                <a16:creationId xmlns:a16="http://schemas.microsoft.com/office/drawing/2014/main" id="{7C9C6ED2-3037-4E43-8F84-9580D81E57F4}"/>
              </a:ext>
            </a:extLst>
          </p:cNvPr>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a:p>
            <a:endParaRPr lang="en-US" dirty="0"/>
          </a:p>
        </p:txBody>
      </p:sp>
      <p:sp>
        <p:nvSpPr>
          <p:cNvPr id="4" name="Slide Number Placeholder 3">
            <a:extLst>
              <a:ext uri="{FF2B5EF4-FFF2-40B4-BE49-F238E27FC236}">
                <a16:creationId xmlns:a16="http://schemas.microsoft.com/office/drawing/2014/main" id="{EE6641B8-FC1C-4C01-BDA8-2FDEE38EE1EC}"/>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F8DECA6E-672A-4DCF-8287-9FDE96C3C22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7C40B0B-DEA2-4E68-BDD5-D6DC977CCFFE}"/>
              </a:ext>
            </a:extLst>
          </p:cNvPr>
          <p:cNvSpPr>
            <a:spLocks noGrp="1"/>
          </p:cNvSpPr>
          <p:nvPr>
            <p:ph type="dt" idx="15"/>
          </p:nvPr>
        </p:nvSpPr>
        <p:spPr/>
        <p:txBody>
          <a:bodyPr/>
          <a:lstStyle/>
          <a:p>
            <a:r>
              <a:rPr lang="en-US"/>
              <a:t>Nov. 2022</a:t>
            </a:r>
            <a:endParaRPr lang="en-GB" dirty="0"/>
          </a:p>
        </p:txBody>
      </p:sp>
    </p:spTree>
    <p:extLst>
      <p:ext uri="{BB962C8B-B14F-4D97-AF65-F5344CB8AC3E}">
        <p14:creationId xmlns:p14="http://schemas.microsoft.com/office/powerpoint/2010/main" val="40728732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F40E08-CCA3-4D3E-AEAE-A7FACF56B421}"/>
              </a:ext>
            </a:extLst>
          </p:cNvPr>
          <p:cNvSpPr>
            <a:spLocks noGrp="1"/>
          </p:cNvSpPr>
          <p:nvPr>
            <p:ph type="title"/>
          </p:nvPr>
        </p:nvSpPr>
        <p:spPr>
          <a:xfrm>
            <a:off x="914401" y="685801"/>
            <a:ext cx="10361084" cy="798983"/>
          </a:xfrm>
        </p:spPr>
        <p:txBody>
          <a:bodyPr/>
          <a:lstStyle/>
          <a:p>
            <a:r>
              <a:rPr lang="en-US" sz="2800" dirty="0"/>
              <a:t>Participants in the IEEE-SA “individual process” shall</a:t>
            </a:r>
            <a:br>
              <a:rPr lang="en-US" sz="2800" dirty="0"/>
            </a:br>
            <a:r>
              <a:rPr lang="en-US" sz="2800" dirty="0"/>
              <a:t>act independently of others, including employers</a:t>
            </a:r>
          </a:p>
        </p:txBody>
      </p:sp>
      <p:sp>
        <p:nvSpPr>
          <p:cNvPr id="3" name="Content Placeholder 2">
            <a:extLst>
              <a:ext uri="{FF2B5EF4-FFF2-40B4-BE49-F238E27FC236}">
                <a16:creationId xmlns:a16="http://schemas.microsoft.com/office/drawing/2014/main" id="{F526F47A-3B9D-4696-A759-6B3DFB860B77}"/>
              </a:ext>
            </a:extLst>
          </p:cNvPr>
          <p:cNvSpPr>
            <a:spLocks noGrp="1"/>
          </p:cNvSpPr>
          <p:nvPr>
            <p:ph idx="1"/>
          </p:nvPr>
        </p:nvSpPr>
        <p:spPr>
          <a:xfrm>
            <a:off x="914401" y="1700809"/>
            <a:ext cx="10361084" cy="4393606"/>
          </a:xfrm>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a:p>
            <a:endParaRPr lang="en-US" dirty="0"/>
          </a:p>
        </p:txBody>
      </p:sp>
      <p:sp>
        <p:nvSpPr>
          <p:cNvPr id="4" name="Slide Number Placeholder 3">
            <a:extLst>
              <a:ext uri="{FF2B5EF4-FFF2-40B4-BE49-F238E27FC236}">
                <a16:creationId xmlns:a16="http://schemas.microsoft.com/office/drawing/2014/main" id="{59D86CC0-33BF-4C00-A7A4-C5103662E342}"/>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96261505-27DD-41D0-8E2B-B9D15FA0F58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FE19497-391C-4125-BC18-B393DE4B555B}"/>
              </a:ext>
            </a:extLst>
          </p:cNvPr>
          <p:cNvSpPr>
            <a:spLocks noGrp="1"/>
          </p:cNvSpPr>
          <p:nvPr>
            <p:ph type="dt" idx="15"/>
          </p:nvPr>
        </p:nvSpPr>
        <p:spPr/>
        <p:txBody>
          <a:bodyPr/>
          <a:lstStyle/>
          <a:p>
            <a:r>
              <a:rPr lang="en-US"/>
              <a:t>Nov. 2022</a:t>
            </a:r>
            <a:endParaRPr lang="en-GB" dirty="0"/>
          </a:p>
        </p:txBody>
      </p:sp>
    </p:spTree>
    <p:extLst>
      <p:ext uri="{BB962C8B-B14F-4D97-AF65-F5344CB8AC3E}">
        <p14:creationId xmlns:p14="http://schemas.microsoft.com/office/powerpoint/2010/main" val="339168806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2A7BD1-9BED-4378-8F03-6216A076641D}"/>
              </a:ext>
            </a:extLst>
          </p:cNvPr>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a:extLst>
              <a:ext uri="{FF2B5EF4-FFF2-40B4-BE49-F238E27FC236}">
                <a16:creationId xmlns:a16="http://schemas.microsoft.com/office/drawing/2014/main" id="{895D588B-82FF-4BB6-9D77-8D907E5547A7}"/>
              </a:ext>
            </a:extLst>
          </p:cNvPr>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a:p>
            <a:endParaRPr lang="en-US" dirty="0"/>
          </a:p>
        </p:txBody>
      </p:sp>
      <p:sp>
        <p:nvSpPr>
          <p:cNvPr id="4" name="Slide Number Placeholder 3">
            <a:extLst>
              <a:ext uri="{FF2B5EF4-FFF2-40B4-BE49-F238E27FC236}">
                <a16:creationId xmlns:a16="http://schemas.microsoft.com/office/drawing/2014/main" id="{2D1327A7-BCDD-471B-880B-68C5DC7672EC}"/>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28F3C2B7-DAF1-4549-9719-366CD8CE2C6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9DF7CC4-8212-49D5-BF5F-10757093C41C}"/>
              </a:ext>
            </a:extLst>
          </p:cNvPr>
          <p:cNvSpPr>
            <a:spLocks noGrp="1"/>
          </p:cNvSpPr>
          <p:nvPr>
            <p:ph type="dt" idx="15"/>
          </p:nvPr>
        </p:nvSpPr>
        <p:spPr/>
        <p:txBody>
          <a:bodyPr/>
          <a:lstStyle/>
          <a:p>
            <a:r>
              <a:rPr lang="en-US"/>
              <a:t>Nov. 2022</a:t>
            </a:r>
            <a:endParaRPr lang="en-GB" dirty="0"/>
          </a:p>
        </p:txBody>
      </p:sp>
    </p:spTree>
    <p:extLst>
      <p:ext uri="{BB962C8B-B14F-4D97-AF65-F5344CB8AC3E}">
        <p14:creationId xmlns:p14="http://schemas.microsoft.com/office/powerpoint/2010/main" val="195890080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7D9D7-C959-48E2-8347-87FB53507919}"/>
              </a:ext>
            </a:extLst>
          </p:cNvPr>
          <p:cNvSpPr>
            <a:spLocks noGrp="1"/>
          </p:cNvSpPr>
          <p:nvPr>
            <p:ph type="title"/>
          </p:nvPr>
        </p:nvSpPr>
        <p:spPr/>
        <p:txBody>
          <a:bodyPr/>
          <a:lstStyle/>
          <a:p>
            <a:r>
              <a:rPr lang="en-US" dirty="0"/>
              <a:t>IEEE SA Policy Documents</a:t>
            </a:r>
          </a:p>
        </p:txBody>
      </p:sp>
      <p:sp>
        <p:nvSpPr>
          <p:cNvPr id="3" name="Content Placeholder 2">
            <a:extLst>
              <a:ext uri="{FF2B5EF4-FFF2-40B4-BE49-F238E27FC236}">
                <a16:creationId xmlns:a16="http://schemas.microsoft.com/office/drawing/2014/main" id="{E82EEE88-48DE-4859-8699-DF7E4EC8F6ED}"/>
              </a:ext>
            </a:extLst>
          </p:cNvPr>
          <p:cNvSpPr>
            <a:spLocks noGrp="1"/>
          </p:cNvSpPr>
          <p:nvPr>
            <p:ph idx="1"/>
          </p:nvPr>
        </p:nvSpPr>
        <p:spPr>
          <a:xfrm>
            <a:off x="914401" y="1751013"/>
            <a:ext cx="10361084" cy="4343401"/>
          </a:xfrm>
        </p:spPr>
        <p:txBody>
          <a:bodyPr/>
          <a:lstStyle/>
          <a:p>
            <a:r>
              <a:rPr lang="en-US" dirty="0"/>
              <a:t>IEEE Code of Ethics</a:t>
            </a:r>
          </a:p>
          <a:p>
            <a:pPr lvl="1"/>
            <a:r>
              <a:rPr lang="en-US" dirty="0">
                <a:hlinkClick r:id="rId2"/>
              </a:rPr>
              <a:t>http://www.ieee.org/about/corporate/governance/p7-8.html</a:t>
            </a:r>
            <a:r>
              <a:rPr lang="en-US" dirty="0"/>
              <a:t> </a:t>
            </a:r>
          </a:p>
          <a:p>
            <a:r>
              <a:rPr lang="en-US" dirty="0"/>
              <a:t>IEEE Standards Association (IEEE-SA) Affiliation FAQ</a:t>
            </a:r>
          </a:p>
          <a:p>
            <a:pPr lvl="1"/>
            <a:r>
              <a:rPr lang="en-US" dirty="0">
                <a:hlinkClick r:id="rId3"/>
              </a:rPr>
              <a:t>http://standards.ieee.org/faqs/affiliation.html</a:t>
            </a:r>
            <a:r>
              <a:rPr lang="en-US" dirty="0"/>
              <a:t> </a:t>
            </a:r>
          </a:p>
          <a:p>
            <a:r>
              <a:rPr lang="en-US" dirty="0"/>
              <a:t>Antitrust and Competition Policy</a:t>
            </a:r>
          </a:p>
          <a:p>
            <a:pPr lvl="1"/>
            <a:r>
              <a:rPr lang="en-US" dirty="0">
                <a:hlinkClick r:id="rId4"/>
              </a:rPr>
              <a:t>http://standards.ieee.org/resources/antitrust-guidelines.pdf</a:t>
            </a:r>
            <a:r>
              <a:rPr lang="en-US" dirty="0"/>
              <a:t>  </a:t>
            </a:r>
            <a:endParaRPr lang="en-US" dirty="0">
              <a:hlinkClick r:id="rId5"/>
            </a:endParaRPr>
          </a:p>
          <a:p>
            <a:r>
              <a:rPr lang="en-US" dirty="0"/>
              <a:t>Letter of Assurance Form</a:t>
            </a:r>
          </a:p>
          <a:p>
            <a:pPr lvl="1"/>
            <a:r>
              <a:rPr lang="en-US" dirty="0">
                <a:hlinkClick r:id="rId6"/>
              </a:rPr>
              <a:t>http://standards.ieee.org/develop/policies/bylaws/sect6-7.html#loa</a:t>
            </a:r>
            <a:r>
              <a:rPr lang="en-US" dirty="0"/>
              <a:t> </a:t>
            </a:r>
          </a:p>
          <a:p>
            <a:pPr lvl="1"/>
            <a:r>
              <a:rPr lang="en-US" dirty="0">
                <a:hlinkClick r:id="rId5"/>
              </a:rPr>
              <a:t>https://development.standards.ieee.org/myproject/Public//mytools/mob/loa.pdf</a:t>
            </a:r>
          </a:p>
          <a:p>
            <a:r>
              <a:rPr lang="en-US" dirty="0"/>
              <a:t>IEEE-SA Patent Committee FAQ &amp; Patent slides</a:t>
            </a:r>
          </a:p>
          <a:p>
            <a:pPr lvl="1"/>
            <a:r>
              <a:rPr lang="en-US" dirty="0">
                <a:hlinkClick r:id="rId7"/>
              </a:rPr>
              <a:t>http://standards.ieee.org/board/pat/faq.pdf</a:t>
            </a:r>
            <a:r>
              <a:rPr lang="en-US" dirty="0"/>
              <a:t> and </a:t>
            </a:r>
            <a:r>
              <a:rPr lang="en-US" dirty="0">
                <a:hlinkClick r:id="rId5"/>
              </a:rPr>
              <a:t>http://standards.ieee.org/board/pat/pat-slideset.ppt</a:t>
            </a:r>
            <a:r>
              <a:rPr lang="en-US" dirty="0"/>
              <a:t> </a:t>
            </a:r>
          </a:p>
          <a:p>
            <a:pPr>
              <a:buNone/>
            </a:pPr>
            <a:endParaRPr lang="en-GB" sz="1200" dirty="0"/>
          </a:p>
          <a:p>
            <a:endParaRPr lang="en-US" dirty="0"/>
          </a:p>
        </p:txBody>
      </p:sp>
      <p:sp>
        <p:nvSpPr>
          <p:cNvPr id="4" name="Slide Number Placeholder 3">
            <a:extLst>
              <a:ext uri="{FF2B5EF4-FFF2-40B4-BE49-F238E27FC236}">
                <a16:creationId xmlns:a16="http://schemas.microsoft.com/office/drawing/2014/main" id="{860BF99C-1593-4E31-B040-51A5B30284AC}"/>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BBAD4E8E-71BA-45BE-9C0D-60E8520D27E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3E165B6-163C-4F2F-A330-74EE3956B570}"/>
              </a:ext>
            </a:extLst>
          </p:cNvPr>
          <p:cNvSpPr>
            <a:spLocks noGrp="1"/>
          </p:cNvSpPr>
          <p:nvPr>
            <p:ph type="dt" idx="15"/>
          </p:nvPr>
        </p:nvSpPr>
        <p:spPr/>
        <p:txBody>
          <a:bodyPr/>
          <a:lstStyle/>
          <a:p>
            <a:r>
              <a:rPr lang="en-US"/>
              <a:t>Nov. 2022</a:t>
            </a:r>
            <a:endParaRPr lang="en-GB" dirty="0"/>
          </a:p>
        </p:txBody>
      </p:sp>
    </p:spTree>
    <p:extLst>
      <p:ext uri="{BB962C8B-B14F-4D97-AF65-F5344CB8AC3E}">
        <p14:creationId xmlns:p14="http://schemas.microsoft.com/office/powerpoint/2010/main" val="219355251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a:xfrm>
            <a:off x="914400" y="1830391"/>
            <a:ext cx="10798223" cy="4264024"/>
          </a:xfrm>
        </p:spPr>
        <p:txBody>
          <a:bodyPr/>
          <a:lstStyle/>
          <a:p>
            <a:pPr lvl="0" defTabSz="914400" eaLnBrk="0" hangingPunct="0">
              <a:spcBef>
                <a:spcPct val="20000"/>
              </a:spcBef>
              <a:buClrTx/>
              <a:buSzTx/>
              <a:buFontTx/>
              <a:buChar char="•"/>
              <a:defRPr/>
            </a:pPr>
            <a:endParaRPr lang="en-US" dirty="0"/>
          </a:p>
          <a:p>
            <a:pPr lvl="0" defTabSz="914400" eaLnBrk="0" hangingPunct="0">
              <a:spcBef>
                <a:spcPct val="20000"/>
              </a:spcBef>
              <a:buClrTx/>
              <a:buSzTx/>
              <a:buFontTx/>
              <a:buChar char="•"/>
              <a:defRPr/>
            </a:pPr>
            <a:r>
              <a:rPr lang="en-US" dirty="0"/>
              <a:t>The current version of the IEEE-SA Standards Board Bylaws is available at: </a:t>
            </a:r>
          </a:p>
          <a:p>
            <a:pPr lvl="1" defTabSz="914400" eaLnBrk="0" hangingPunct="0">
              <a:spcBef>
                <a:spcPct val="20000"/>
              </a:spcBef>
              <a:buClrTx/>
              <a:buSzTx/>
              <a:defRPr/>
            </a:pPr>
            <a:r>
              <a:rPr lang="en-US" sz="2400" dirty="0">
                <a:hlinkClick r:id="rId3"/>
              </a:rPr>
              <a:t>http://standards.ieee.org/develop/policies/bylaws/index.html</a:t>
            </a:r>
            <a:r>
              <a:rPr lang="en-US" sz="2400" dirty="0"/>
              <a:t> (HTML version) </a:t>
            </a:r>
          </a:p>
          <a:p>
            <a:pPr lvl="1" defTabSz="914400" eaLnBrk="0" hangingPunct="0">
              <a:spcBef>
                <a:spcPct val="20000"/>
              </a:spcBef>
              <a:buClrTx/>
              <a:buSzTx/>
              <a:defRPr/>
            </a:pPr>
            <a:r>
              <a:rPr lang="en-US" sz="2400" dirty="0">
                <a:hlinkClick r:id="rId4"/>
              </a:rPr>
              <a:t>http://standards.ieee.org/develop/policies/bylaws/sb_bylaws.pdf</a:t>
            </a:r>
            <a:r>
              <a:rPr lang="en-US" sz="2400" dirty="0"/>
              <a:t> (PDF version)</a:t>
            </a:r>
            <a:r>
              <a:rPr lang="en-US" sz="1800" dirty="0"/>
              <a:t> </a:t>
            </a:r>
          </a:p>
          <a:p>
            <a:pPr lvl="0" defTabSz="914400" eaLnBrk="0" hangingPunct="0">
              <a:spcBef>
                <a:spcPct val="20000"/>
              </a:spcBef>
              <a:buClrTx/>
              <a:buSzTx/>
              <a:defRPr/>
            </a:pPr>
            <a:br>
              <a:rPr lang="en-US" sz="1600" dirty="0"/>
            </a:br>
            <a:endParaRPr lang="en-US" sz="1600" dirty="0"/>
          </a:p>
          <a:p>
            <a:pPr lvl="0" defTabSz="914400" eaLnBrk="0" hangingPunct="0">
              <a:spcBef>
                <a:spcPct val="20000"/>
              </a:spcBef>
              <a:buClrTx/>
              <a:buSzTx/>
              <a:buFontTx/>
              <a:buChar char="•"/>
              <a:defRPr/>
            </a:pPr>
            <a:r>
              <a:rPr lang="en-US" dirty="0"/>
              <a:t>The current version of the IEEE-SA Standards Board Operations Manual is available at: </a:t>
            </a:r>
          </a:p>
          <a:p>
            <a:pPr lvl="1" defTabSz="914400" eaLnBrk="0" hangingPunct="0">
              <a:spcBef>
                <a:spcPct val="20000"/>
              </a:spcBef>
              <a:buClrTx/>
              <a:buSzTx/>
              <a:defRPr/>
            </a:pPr>
            <a:r>
              <a:rPr lang="en-US" sz="2400" dirty="0">
                <a:hlinkClick r:id="rId5"/>
              </a:rPr>
              <a:t>http://standards.ieee.org/develop/policies/opman/index.html</a:t>
            </a:r>
            <a:r>
              <a:rPr lang="en-US" sz="2400" dirty="0"/>
              <a:t> (HTML version) </a:t>
            </a:r>
          </a:p>
          <a:p>
            <a:pPr lvl="1" defTabSz="914400" eaLnBrk="0" hangingPunct="0">
              <a:spcBef>
                <a:spcPct val="20000"/>
              </a:spcBef>
              <a:buClrTx/>
              <a:buSzTx/>
              <a:defRPr/>
            </a:pPr>
            <a:r>
              <a:rPr lang="en-US" sz="2400" dirty="0">
                <a:hlinkClick r:id="rId6"/>
              </a:rPr>
              <a:t>http://standards.ieee.org/develop/policies/opman/sb_om.pdf</a:t>
            </a:r>
            <a:r>
              <a:rPr lang="en-US" sz="2400" dirty="0"/>
              <a:t> (PDF version)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2022</a:t>
            </a:r>
            <a:endParaRPr lang="en-GB" dirty="0"/>
          </a:p>
        </p:txBody>
      </p:sp>
    </p:spTree>
    <p:extLst>
      <p:ext uri="{BB962C8B-B14F-4D97-AF65-F5344CB8AC3E}">
        <p14:creationId xmlns:p14="http://schemas.microsoft.com/office/powerpoint/2010/main" val="26646741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3600" dirty="0">
                <a:cs typeface="Times New Roman" panose="02020603050405020304" pitchFamily="18" charset="0"/>
              </a:rPr>
              <a:t>November Plenary Meeting Agenda </a:t>
            </a:r>
          </a:p>
          <a:p>
            <a:pPr algn="ctr">
              <a:lnSpc>
                <a:spcPct val="90000"/>
              </a:lnSpc>
              <a:buFontTx/>
              <a:buNone/>
            </a:pPr>
            <a:endParaRPr lang="en-US" altLang="en-US" sz="2000" dirty="0">
              <a:cs typeface="Times New Roman" panose="02020603050405020304" pitchFamily="18" charset="0"/>
            </a:endParaRPr>
          </a:p>
          <a:p>
            <a:pPr algn="ctr">
              <a:lnSpc>
                <a:spcPct val="90000"/>
              </a:lnSpc>
              <a:buFontTx/>
              <a:buNone/>
            </a:pPr>
            <a:endParaRPr lang="en-US" altLang="en-US" sz="2000" dirty="0">
              <a:cs typeface="Times New Roman" panose="02020603050405020304" pitchFamily="18" charset="0"/>
            </a:endParaRPr>
          </a:p>
          <a:p>
            <a:pPr marL="1524000">
              <a:lnSpc>
                <a:spcPct val="90000"/>
              </a:lnSpc>
              <a:buFontTx/>
              <a:buNone/>
            </a:pPr>
            <a:r>
              <a:rPr lang="en-US" altLang="en-US" sz="2000" dirty="0">
                <a:cs typeface="Times New Roman" panose="02020603050405020304" pitchFamily="18" charset="0"/>
              </a:rPr>
              <a:t>Chair: </a:t>
            </a:r>
            <a:r>
              <a:rPr lang="en-US" altLang="en-US" sz="2000" b="0" dirty="0">
                <a:cs typeface="Times New Roman" panose="02020603050405020304" pitchFamily="18" charset="0"/>
              </a:rPr>
              <a:t>Jonathan Segev </a:t>
            </a:r>
            <a:r>
              <a:rPr lang="en-US" altLang="en-US" sz="1600" b="0" dirty="0">
                <a:cs typeface="Times New Roman" panose="02020603050405020304" pitchFamily="18" charset="0"/>
              </a:rPr>
              <a:t>(Intel Corporation)</a:t>
            </a:r>
          </a:p>
          <a:p>
            <a:pPr marL="1524000">
              <a:lnSpc>
                <a:spcPct val="90000"/>
              </a:lnSpc>
            </a:pPr>
            <a:r>
              <a:rPr lang="en-US" altLang="en-US" sz="2000" dirty="0">
                <a:cs typeface="Times New Roman" panose="02020603050405020304" pitchFamily="18" charset="0"/>
              </a:rPr>
              <a:t>Vice Chair: </a:t>
            </a:r>
            <a:r>
              <a:rPr lang="en-US" altLang="en-US" sz="2000" b="0" dirty="0">
                <a:cs typeface="Times New Roman" panose="02020603050405020304" pitchFamily="18" charset="0"/>
              </a:rPr>
              <a:t>Assaf Kasher </a:t>
            </a:r>
            <a:r>
              <a:rPr lang="en-US" altLang="en-US" sz="1600" b="0" dirty="0">
                <a:cs typeface="Times New Roman" panose="02020603050405020304" pitchFamily="18" charset="0"/>
              </a:rPr>
              <a:t>(Qualcomm)</a:t>
            </a:r>
          </a:p>
          <a:p>
            <a:pPr marL="1524000">
              <a:lnSpc>
                <a:spcPct val="90000"/>
              </a:lnSpc>
              <a:buFontTx/>
              <a:buNone/>
            </a:pPr>
            <a:r>
              <a:rPr lang="en-US" altLang="en-US" sz="2000" dirty="0">
                <a:cs typeface="Times New Roman" panose="02020603050405020304" pitchFamily="18" charset="0"/>
              </a:rPr>
              <a:t>Technical Editor: </a:t>
            </a:r>
            <a:r>
              <a:rPr lang="en-US" altLang="en-US" sz="2000" b="0" dirty="0">
                <a:cs typeface="Times New Roman" panose="02020603050405020304" pitchFamily="18" charset="0"/>
              </a:rPr>
              <a:t>Chao Chun Wang </a:t>
            </a:r>
            <a:r>
              <a:rPr lang="en-US" altLang="en-US" sz="1600" b="0" dirty="0">
                <a:cs typeface="Times New Roman" panose="02020603050405020304" pitchFamily="18" charset="0"/>
              </a:rPr>
              <a:t>(</a:t>
            </a:r>
            <a:r>
              <a:rPr lang="en-US" altLang="en-US" sz="1600" b="0" dirty="0" err="1">
                <a:cs typeface="Times New Roman" panose="02020603050405020304" pitchFamily="18" charset="0"/>
              </a:rPr>
              <a:t>MediaTek</a:t>
            </a:r>
            <a:r>
              <a:rPr lang="en-US" altLang="en-US" sz="1600" b="0" dirty="0">
                <a:cs typeface="Times New Roman" panose="02020603050405020304" pitchFamily="18" charset="0"/>
              </a:rPr>
              <a:t>), </a:t>
            </a:r>
            <a:r>
              <a:rPr lang="en-US" altLang="en-US" sz="2000" b="0" dirty="0">
                <a:cs typeface="Times New Roman" panose="02020603050405020304" pitchFamily="18" charset="0"/>
              </a:rPr>
              <a:t>Roy Want </a:t>
            </a:r>
            <a:r>
              <a:rPr lang="en-US" altLang="en-US" sz="1600" b="0" dirty="0">
                <a:cs typeface="Times New Roman" panose="02020603050405020304" pitchFamily="18" charset="0"/>
              </a:rPr>
              <a:t>(Google)</a:t>
            </a:r>
          </a:p>
          <a:p>
            <a:pPr marL="1524000">
              <a:lnSpc>
                <a:spcPct val="90000"/>
              </a:lnSpc>
              <a:buFontTx/>
              <a:buNone/>
            </a:pPr>
            <a:r>
              <a:rPr lang="en-US" altLang="en-US" sz="2000" dirty="0">
                <a:cs typeface="Times New Roman" panose="02020603050405020304" pitchFamily="18" charset="0"/>
              </a:rPr>
              <a:t>Secretary</a:t>
            </a:r>
            <a:r>
              <a:rPr lang="en-US" altLang="en-US" sz="2000" b="0" dirty="0">
                <a:cs typeface="Times New Roman" panose="02020603050405020304" pitchFamily="18" charset="0"/>
              </a:rPr>
              <a:t>: Assaf Kasher (Qualcomm) </a:t>
            </a:r>
            <a:endParaRPr lang="en-US" altLang="en-US" sz="1600" b="0" dirty="0">
              <a:cs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2022</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IEEE 802.11</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Task Group AZ</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Next Generation Positioning </a:t>
            </a:r>
            <a:endParaRPr lang="en-US" sz="4000" dirty="0"/>
          </a:p>
        </p:txBody>
      </p:sp>
    </p:spTree>
    <p:extLst>
      <p:ext uri="{BB962C8B-B14F-4D97-AF65-F5344CB8AC3E}">
        <p14:creationId xmlns:p14="http://schemas.microsoft.com/office/powerpoint/2010/main" val="15585008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9EAFFD-A63C-4806-B36A-FDB3DA79B804}"/>
              </a:ext>
            </a:extLst>
          </p:cNvPr>
          <p:cNvSpPr>
            <a:spLocks noGrp="1"/>
          </p:cNvSpPr>
          <p:nvPr>
            <p:ph type="title"/>
          </p:nvPr>
        </p:nvSpPr>
        <p:spPr/>
        <p:txBody>
          <a:bodyPr/>
          <a:lstStyle/>
          <a:p>
            <a:r>
              <a:rPr lang="en-US" dirty="0"/>
              <a:t>IEEE 802 Ground Rules</a:t>
            </a:r>
          </a:p>
        </p:txBody>
      </p:sp>
      <p:sp>
        <p:nvSpPr>
          <p:cNvPr id="3" name="Content Placeholder 2">
            <a:extLst>
              <a:ext uri="{FF2B5EF4-FFF2-40B4-BE49-F238E27FC236}">
                <a16:creationId xmlns:a16="http://schemas.microsoft.com/office/drawing/2014/main" id="{AA2E66CF-1199-4401-85E7-EC54CBC31898}"/>
              </a:ext>
            </a:extLst>
          </p:cNvPr>
          <p:cNvSpPr>
            <a:spLocks noGrp="1"/>
          </p:cNvSpPr>
          <p:nvPr>
            <p:ph idx="1"/>
          </p:nvPr>
        </p:nvSpPr>
        <p:spPr/>
        <p:txBody>
          <a:bodyPr/>
          <a:lstStyle/>
          <a:p>
            <a:pPr indent="-457200">
              <a:buFont typeface="Arial" panose="020B0604020202020204" pitchFamily="34" charset="0"/>
              <a:buChar char="•"/>
            </a:pPr>
            <a:r>
              <a:rPr lang="en-US" dirty="0">
                <a:cs typeface="DejaVu Sans" pitchFamily="34" charset="0"/>
              </a:rPr>
              <a:t>Respect … give it, get it</a:t>
            </a:r>
          </a:p>
          <a:p>
            <a:pPr indent="-457200">
              <a:buFont typeface="Arial" panose="020B0604020202020204" pitchFamily="34" charset="0"/>
              <a:buChar char="•"/>
            </a:pPr>
            <a:r>
              <a:rPr lang="en-US" dirty="0">
                <a:cs typeface="DejaVu Sans" pitchFamily="34" charset="0"/>
              </a:rPr>
              <a:t>NO product pitches</a:t>
            </a:r>
          </a:p>
          <a:p>
            <a:pPr indent="-457200">
              <a:buFont typeface="Arial" panose="020B0604020202020204" pitchFamily="34" charset="0"/>
              <a:buChar char="•"/>
            </a:pPr>
            <a:r>
              <a:rPr lang="en-US" dirty="0">
                <a:cs typeface="DejaVu Sans" pitchFamily="34" charset="0"/>
              </a:rPr>
              <a:t>NO corporate pitches</a:t>
            </a:r>
          </a:p>
          <a:p>
            <a:pPr indent="-457200">
              <a:buFont typeface="Arial" panose="020B0604020202020204" pitchFamily="34" charset="0"/>
              <a:buChar char="•"/>
            </a:pPr>
            <a:r>
              <a:rPr lang="en-US" dirty="0">
                <a:cs typeface="DejaVu Sans" pitchFamily="34" charset="0"/>
              </a:rPr>
              <a:t>NO prices</a:t>
            </a:r>
          </a:p>
          <a:p>
            <a:pPr indent="-457200">
              <a:buFont typeface="Arial" panose="020B0604020202020204" pitchFamily="34" charset="0"/>
              <a:buChar char="•"/>
            </a:pPr>
            <a:r>
              <a:rPr lang="en-US" dirty="0">
                <a:cs typeface="DejaVu Sans" pitchFamily="34" charset="0"/>
              </a:rPr>
              <a:t>NO restrictive notices – (no confidentially notices in email)</a:t>
            </a:r>
          </a:p>
          <a:p>
            <a:pPr indent="-457200">
              <a:buFont typeface="Arial" panose="020B0604020202020204" pitchFamily="34" charset="0"/>
              <a:buChar char="•"/>
            </a:pPr>
            <a:r>
              <a:rPr lang="en-US" dirty="0">
                <a:cs typeface="DejaVu Sans" pitchFamily="34" charset="0"/>
              </a:rPr>
              <a:t>Presentations must be openly available</a:t>
            </a:r>
          </a:p>
          <a:p>
            <a:endParaRPr lang="en-US" dirty="0"/>
          </a:p>
        </p:txBody>
      </p:sp>
      <p:sp>
        <p:nvSpPr>
          <p:cNvPr id="4" name="Slide Number Placeholder 3">
            <a:extLst>
              <a:ext uri="{FF2B5EF4-FFF2-40B4-BE49-F238E27FC236}">
                <a16:creationId xmlns:a16="http://schemas.microsoft.com/office/drawing/2014/main" id="{2F38F93E-E7B4-4037-B49B-013B2239B90B}"/>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2DC6924C-5B2A-4369-BAF1-60422B9B5FC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34D0F77-3728-49EB-902A-704204CA4083}"/>
              </a:ext>
            </a:extLst>
          </p:cNvPr>
          <p:cNvSpPr>
            <a:spLocks noGrp="1"/>
          </p:cNvSpPr>
          <p:nvPr>
            <p:ph type="dt" idx="15"/>
          </p:nvPr>
        </p:nvSpPr>
        <p:spPr/>
        <p:txBody>
          <a:bodyPr/>
          <a:lstStyle/>
          <a:p>
            <a:r>
              <a:rPr lang="en-US"/>
              <a:t>Nov. 2022</a:t>
            </a:r>
            <a:endParaRPr lang="en-GB" dirty="0"/>
          </a:p>
        </p:txBody>
      </p:sp>
    </p:spTree>
    <p:extLst>
      <p:ext uri="{BB962C8B-B14F-4D97-AF65-F5344CB8AC3E}">
        <p14:creationId xmlns:p14="http://schemas.microsoft.com/office/powerpoint/2010/main" val="296573538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AE60AC-FC90-43B0-A5DF-6AE8F7E48DA7}"/>
              </a:ext>
            </a:extLst>
          </p:cNvPr>
          <p:cNvSpPr>
            <a:spLocks noGrp="1"/>
          </p:cNvSpPr>
          <p:nvPr>
            <p:ph type="title"/>
          </p:nvPr>
        </p:nvSpPr>
        <p:spPr>
          <a:xfrm>
            <a:off x="914401" y="685801"/>
            <a:ext cx="10361084" cy="763591"/>
          </a:xfrm>
        </p:spPr>
        <p:txBody>
          <a:bodyPr/>
          <a:lstStyle/>
          <a:p>
            <a:r>
              <a:rPr lang="en-US" dirty="0"/>
              <a:t>IEEE 802 Rules Documents </a:t>
            </a:r>
          </a:p>
        </p:txBody>
      </p:sp>
      <p:sp>
        <p:nvSpPr>
          <p:cNvPr id="3" name="Content Placeholder 2">
            <a:extLst>
              <a:ext uri="{FF2B5EF4-FFF2-40B4-BE49-F238E27FC236}">
                <a16:creationId xmlns:a16="http://schemas.microsoft.com/office/drawing/2014/main" id="{53129AE0-154C-44C2-BB01-C9AED5640D70}"/>
              </a:ext>
            </a:extLst>
          </p:cNvPr>
          <p:cNvSpPr>
            <a:spLocks noGrp="1"/>
          </p:cNvSpPr>
          <p:nvPr>
            <p:ph idx="1"/>
          </p:nvPr>
        </p:nvSpPr>
        <p:spPr>
          <a:xfrm>
            <a:off x="914401" y="1340768"/>
            <a:ext cx="10361084" cy="4768080"/>
          </a:xfrm>
        </p:spPr>
        <p:txBody>
          <a:bodyPr/>
          <a:lstStyle/>
          <a:p>
            <a:r>
              <a:rPr lang="en-US" sz="2000" dirty="0"/>
              <a:t>IEEE 802 Policies &amp; Procedures (Approved June 2014)</a:t>
            </a:r>
          </a:p>
          <a:p>
            <a:pPr lvl="1"/>
            <a:r>
              <a:rPr lang="en-US" sz="1800" dirty="0">
                <a:hlinkClick r:id="rId2"/>
              </a:rPr>
              <a:t>http://standards.ieee.org/board/aud/LMSC.pdf</a:t>
            </a:r>
            <a:endParaRPr lang="en-US" sz="1800" dirty="0"/>
          </a:p>
          <a:p>
            <a:r>
              <a:rPr lang="en-US" sz="2000" dirty="0"/>
              <a:t>IEEE 802 Operations Manual (Approved 4 August 2020)</a:t>
            </a:r>
          </a:p>
          <a:p>
            <a:pPr lvl="1">
              <a:lnSpc>
                <a:spcPct val="80000"/>
              </a:lnSpc>
              <a:defRPr/>
            </a:pPr>
            <a:r>
              <a:rPr lang="en-US" altLang="en-US" sz="1800" dirty="0">
                <a:hlinkClick r:id="rId3"/>
              </a:rPr>
              <a:t>https://mentor.ieee.org/802-ec/dcn/17/ec-17-0090-24-0PNP-ieee-802-lmsc-operations-manual.pdf</a:t>
            </a:r>
            <a:endParaRPr lang="en-US" altLang="en-US" sz="1800" dirty="0"/>
          </a:p>
          <a:p>
            <a:pPr>
              <a:lnSpc>
                <a:spcPct val="80000"/>
              </a:lnSpc>
              <a:defRPr/>
            </a:pPr>
            <a:r>
              <a:rPr lang="en-US" sz="2000" dirty="0"/>
              <a:t>IEEE 802 Working Group Policies &amp; Procedures (29 July 2016)</a:t>
            </a:r>
            <a:r>
              <a:rPr lang="en-US" altLang="en-US" sz="2000" dirty="0"/>
              <a:t> </a:t>
            </a:r>
          </a:p>
          <a:p>
            <a:pPr lvl="1"/>
            <a:r>
              <a:rPr lang="en-US" altLang="en-US" sz="1800" dirty="0">
                <a:hlinkClick r:id="rId4"/>
              </a:rPr>
              <a:t>http://www.ieee802.org/PNP/approved/IEEE_802_WG_PandP_v19.pdf</a:t>
            </a:r>
            <a:r>
              <a:rPr lang="en-US" altLang="en-US" sz="1800" dirty="0"/>
              <a:t> </a:t>
            </a:r>
          </a:p>
          <a:p>
            <a:r>
              <a:rPr lang="en-US" sz="2000" dirty="0"/>
              <a:t>IEEE 802 LMSC Chair's Guidelines (Approved 15 November 2019)</a:t>
            </a:r>
            <a:endParaRPr lang="en-US" sz="2000" dirty="0">
              <a:hlinkClick r:id="rId5"/>
            </a:endParaRPr>
          </a:p>
          <a:p>
            <a:pPr lvl="1"/>
            <a:r>
              <a:rPr lang="en-US" sz="1800" dirty="0">
                <a:hlinkClick r:id="rId3"/>
              </a:rPr>
              <a:t>https://mentor.ieee.org/802-ec/dcn/17/ec-17-0120-29-0PNP-ieee-802-lmsc-chairs-guidelines.pdf</a:t>
            </a:r>
            <a:r>
              <a:rPr lang="en-US" sz="1800" dirty="0"/>
              <a:t> </a:t>
            </a:r>
          </a:p>
          <a:p>
            <a:r>
              <a:rPr lang="en-US" sz="2000" dirty="0"/>
              <a:t>Participation in IEEE 802 Meetings</a:t>
            </a:r>
          </a:p>
          <a:p>
            <a:pPr lvl="1"/>
            <a:r>
              <a:rPr lang="en-US" sz="1800" u="sng" dirty="0">
                <a:hlinkClick r:id="rId6"/>
              </a:rPr>
              <a:t>https://mentor.ieee.org/802-ec/dcn/17/ec-17-0093-05-0PNP-ieee-802-participation-slide-ppt.ppt</a:t>
            </a:r>
            <a:endParaRPr lang="en-US" sz="1800" u="sng" dirty="0"/>
          </a:p>
          <a:p>
            <a:pPr lvl="1"/>
            <a:endParaRPr lang="en-US" sz="1600" dirty="0"/>
          </a:p>
          <a:p>
            <a:r>
              <a:rPr lang="en-US" sz="1600" dirty="0"/>
              <a:t>Policies and Procedures hierarchy: </a:t>
            </a:r>
            <a:r>
              <a:rPr lang="en-US" sz="1600" b="0" dirty="0">
                <a:hlinkClick r:id="rId7"/>
              </a:rPr>
              <a:t>http://www.ieee802.org/11/Rules/rules.shtml</a:t>
            </a:r>
            <a:endParaRPr lang="en-US" sz="1600" b="0" dirty="0"/>
          </a:p>
          <a:p>
            <a:pPr marL="342900" lvl="1" indent="-342900">
              <a:buFontTx/>
              <a:buChar char="•"/>
            </a:pPr>
            <a:r>
              <a:rPr lang="en-US" altLang="en-US" sz="1600" b="1" dirty="0"/>
              <a:t>IEEE 802 Procedural document website: </a:t>
            </a:r>
            <a:r>
              <a:rPr lang="en-US" altLang="en-US" sz="1600" dirty="0">
                <a:hlinkClick r:id="rId8"/>
              </a:rPr>
              <a:t>http://www.ieee802.org/devdocs.shtml</a:t>
            </a:r>
            <a:endParaRPr lang="en-US" altLang="en-US" sz="1600" dirty="0"/>
          </a:p>
        </p:txBody>
      </p:sp>
      <p:sp>
        <p:nvSpPr>
          <p:cNvPr id="4" name="Slide Number Placeholder 3">
            <a:extLst>
              <a:ext uri="{FF2B5EF4-FFF2-40B4-BE49-F238E27FC236}">
                <a16:creationId xmlns:a16="http://schemas.microsoft.com/office/drawing/2014/main" id="{F7AB0DEE-B75D-4F9D-8547-3D3A0FCBB9A3}"/>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0F91ADEB-41AD-4208-8901-68E8AF7B8E9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AC68828-28ED-4DFE-BE1B-A085FB5C0529}"/>
              </a:ext>
            </a:extLst>
          </p:cNvPr>
          <p:cNvSpPr>
            <a:spLocks noGrp="1"/>
          </p:cNvSpPr>
          <p:nvPr>
            <p:ph type="dt" idx="15"/>
          </p:nvPr>
        </p:nvSpPr>
        <p:spPr/>
        <p:txBody>
          <a:bodyPr/>
          <a:lstStyle/>
          <a:p>
            <a:r>
              <a:rPr lang="en-US"/>
              <a:t>Nov. 2022</a:t>
            </a:r>
            <a:endParaRPr lang="en-GB" dirty="0"/>
          </a:p>
        </p:txBody>
      </p:sp>
    </p:spTree>
    <p:extLst>
      <p:ext uri="{BB962C8B-B14F-4D97-AF65-F5344CB8AC3E}">
        <p14:creationId xmlns:p14="http://schemas.microsoft.com/office/powerpoint/2010/main" val="251498619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7" name="Rectangle 2"/>
          <p:cNvSpPr>
            <a:spLocks noGrp="1" noChangeArrowheads="1"/>
          </p:cNvSpPr>
          <p:nvPr>
            <p:ph type="title"/>
          </p:nvPr>
        </p:nvSpPr>
        <p:spPr/>
        <p:txBody>
          <a:bodyPr/>
          <a:lstStyle/>
          <a:p>
            <a:r>
              <a:rPr lang="en-US" dirty="0"/>
              <a:t>IEEE 802.11 Rules Document </a:t>
            </a:r>
          </a:p>
        </p:txBody>
      </p:sp>
      <p:sp>
        <p:nvSpPr>
          <p:cNvPr id="8198" name="Rectangle 3"/>
          <p:cNvSpPr>
            <a:spLocks noGrp="1" noChangeArrowheads="1"/>
          </p:cNvSpPr>
          <p:nvPr>
            <p:ph idx="1"/>
          </p:nvPr>
        </p:nvSpPr>
        <p:spPr>
          <a:noFill/>
        </p:spPr>
        <p:txBody>
          <a:bodyPr/>
          <a:lstStyle/>
          <a:p>
            <a:r>
              <a:rPr lang="en-US" dirty="0"/>
              <a:t>IEEE 802.11 WG Operations Manual (Approved 13 July 2018):</a:t>
            </a:r>
          </a:p>
          <a:p>
            <a:pPr lvl="1"/>
            <a:r>
              <a:rPr lang="en-US" altLang="en-US" dirty="0">
                <a:hlinkClick r:id="rId3"/>
              </a:rPr>
              <a:t>https://mentor.ieee.org/802.11/dcn/14/11-14-0629-22-0000-802-11-operations-manual.docx</a:t>
            </a:r>
            <a:endParaRPr lang="en-US" altLang="en-US" dirty="0"/>
          </a:p>
          <a:p>
            <a:pPr lvl="1"/>
            <a:endParaRPr lang="en-US" altLang="en-US" dirty="0"/>
          </a:p>
          <a:p>
            <a:pPr marL="57150" indent="0"/>
            <a:r>
              <a:rPr lang="en-US" altLang="en-US" dirty="0"/>
              <a:t>No changes since July 2018    </a:t>
            </a:r>
          </a:p>
          <a:p>
            <a:endParaRPr lang="en-US" dirty="0"/>
          </a:p>
        </p:txBody>
      </p:sp>
      <p:sp>
        <p:nvSpPr>
          <p:cNvPr id="2" name="Slide Number Placeholder 1"/>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8195" name="Footer Placeholder 4"/>
          <p:cNvSpPr>
            <a:spLocks noGrp="1"/>
          </p:cNvSpPr>
          <p:nvPr>
            <p:ph type="ftr" idx="14"/>
          </p:nvPr>
        </p:nvSpPr>
        <p:spPr>
          <a:prstGeom prst="rect">
            <a:avLst/>
          </a:prstGeom>
          <a:noFill/>
        </p:spPr>
        <p:txBody>
          <a:bodyPr/>
          <a:lstStyle/>
          <a:p>
            <a:r>
              <a:rPr lang="en-US"/>
              <a:t>Jonathan Segev, Intel corporation</a:t>
            </a:r>
          </a:p>
        </p:txBody>
      </p:sp>
      <p:sp>
        <p:nvSpPr>
          <p:cNvPr id="8194" name="Date Placeholder 3"/>
          <p:cNvSpPr>
            <a:spLocks noGrp="1"/>
          </p:cNvSpPr>
          <p:nvPr>
            <p:ph type="dt" idx="15"/>
          </p:nvPr>
        </p:nvSpPr>
        <p:spPr>
          <a:prstGeom prst="rect">
            <a:avLst/>
          </a:prstGeom>
          <a:noFill/>
        </p:spPr>
        <p:txBody>
          <a:bodyPr/>
          <a:lstStyle/>
          <a:p>
            <a:r>
              <a:rPr lang="en-US"/>
              <a:t>Nov. 2022</a:t>
            </a:r>
          </a:p>
        </p:txBody>
      </p:sp>
    </p:spTree>
    <p:extLst>
      <p:ext uri="{BB962C8B-B14F-4D97-AF65-F5344CB8AC3E}">
        <p14:creationId xmlns:p14="http://schemas.microsoft.com/office/powerpoint/2010/main" val="92592904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dirty="0">
                <a:solidFill>
                  <a:schemeClr val="tx2"/>
                </a:solidFill>
              </a:rPr>
              <a:t>November IEEE  Plenary Meeting Week Agenda</a:t>
            </a:r>
            <a:endParaRPr lang="en-US" dirty="0"/>
          </a:p>
        </p:txBody>
      </p:sp>
      <p:sp>
        <p:nvSpPr>
          <p:cNvPr id="3" name="Content Placeholder 2"/>
          <p:cNvSpPr>
            <a:spLocks noGrp="1"/>
          </p:cNvSpPr>
          <p:nvPr>
            <p:ph idx="1"/>
          </p:nvPr>
        </p:nvSpPr>
        <p:spPr>
          <a:xfrm>
            <a:off x="335361" y="1484784"/>
            <a:ext cx="5256583" cy="4824537"/>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log attendance on IMAT</a:t>
            </a:r>
            <a:r>
              <a:rPr lang="en-US" sz="1800" b="0" dirty="0"/>
              <a:t>.</a:t>
            </a:r>
          </a:p>
          <a:p>
            <a:pPr algn="just">
              <a:spcBef>
                <a:spcPct val="20000"/>
              </a:spcBef>
              <a:buFontTx/>
              <a:buChar char="•"/>
            </a:pPr>
            <a:r>
              <a:rPr lang="en-US" altLang="en-US" sz="1800" b="0" dirty="0"/>
              <a:t>Agenda setting for the week (8 min).</a:t>
            </a:r>
          </a:p>
          <a:p>
            <a:pPr algn="just">
              <a:spcBef>
                <a:spcPct val="20000"/>
              </a:spcBef>
              <a:buFontTx/>
              <a:buChar char="•"/>
            </a:pPr>
            <a:r>
              <a:rPr lang="en-US" altLang="en-US" sz="1800" b="0" dirty="0"/>
              <a:t>Approval of previous meeting minutes.</a:t>
            </a:r>
          </a:p>
          <a:p>
            <a:pPr algn="just">
              <a:spcBef>
                <a:spcPct val="20000"/>
              </a:spcBef>
              <a:buFontTx/>
              <a:buChar char="•"/>
            </a:pPr>
            <a:r>
              <a:rPr lang="en-US" altLang="en-US" sz="1800" b="0" dirty="0"/>
              <a:t>Review P802.11az publication status.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2022</a:t>
            </a:r>
            <a:endParaRPr lang="en-GB" dirty="0"/>
          </a:p>
        </p:txBody>
      </p:sp>
      <p:sp>
        <p:nvSpPr>
          <p:cNvPr id="7" name="Content Placeholder 2">
            <a:extLst>
              <a:ext uri="{FF2B5EF4-FFF2-40B4-BE49-F238E27FC236}">
                <a16:creationId xmlns:a16="http://schemas.microsoft.com/office/drawing/2014/main" id="{13C21951-EF11-4B7C-A112-83E121BD1D41}"/>
              </a:ext>
            </a:extLst>
          </p:cNvPr>
          <p:cNvSpPr txBox="1">
            <a:spLocks/>
          </p:cNvSpPr>
          <p:nvPr/>
        </p:nvSpPr>
        <p:spPr bwMode="auto">
          <a:xfrm>
            <a:off x="5951984" y="1484784"/>
            <a:ext cx="5904655" cy="4658444"/>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gn="just">
              <a:spcBef>
                <a:spcPct val="20000"/>
              </a:spcBef>
              <a:buFontTx/>
              <a:buChar char="•"/>
            </a:pPr>
            <a:r>
              <a:rPr lang="en-US" altLang="en-US" sz="1800" b="0" dirty="0"/>
              <a:t>Review IEEE 802.11bk PAR and CSD approval status.</a:t>
            </a:r>
          </a:p>
          <a:p>
            <a:pPr algn="just">
              <a:spcBef>
                <a:spcPct val="20000"/>
              </a:spcBef>
              <a:buFontTx/>
              <a:buChar char="•"/>
            </a:pPr>
            <a:r>
              <a:rPr lang="en-US" altLang="en-US" sz="1800" b="0" dirty="0"/>
              <a:t>Review technical proposals for 320MHz extension of the FTM protocol in anticipation of </a:t>
            </a:r>
            <a:r>
              <a:rPr lang="en-US" altLang="en-US" sz="1800" b="0" dirty="0" err="1"/>
              <a:t>TGbk</a:t>
            </a:r>
            <a:r>
              <a:rPr lang="en-US" altLang="en-US" sz="1800" b="0" dirty="0"/>
              <a:t> formation.</a:t>
            </a:r>
          </a:p>
          <a:p>
            <a:pPr algn="just">
              <a:spcBef>
                <a:spcPct val="20000"/>
              </a:spcBef>
              <a:buFontTx/>
              <a:buChar char="•"/>
            </a:pPr>
            <a:r>
              <a:rPr lang="en-US" altLang="en-US" sz="1800" b="0" dirty="0"/>
              <a:t>Consider feedback received from other 802 WGs on EC approved 320MHz PAR and CSD.</a:t>
            </a:r>
          </a:p>
          <a:p>
            <a:pPr algn="just">
              <a:spcBef>
                <a:spcPct val="20000"/>
              </a:spcBef>
              <a:buFontTx/>
              <a:buChar char="•"/>
            </a:pPr>
            <a:r>
              <a:rPr lang="en-US" sz="1800" b="0" kern="0" dirty="0"/>
              <a:t>Review progress made during the week – 5 min special order</a:t>
            </a:r>
          </a:p>
          <a:p>
            <a:pPr algn="just">
              <a:spcBef>
                <a:spcPct val="20000"/>
              </a:spcBef>
              <a:buFontTx/>
              <a:buChar char="•"/>
            </a:pPr>
            <a:r>
              <a:rPr lang="en-US" sz="1800" b="0" kern="0" dirty="0" err="1"/>
              <a:t>AoB</a:t>
            </a:r>
            <a:endParaRPr lang="en-US" sz="1800" b="0" kern="0" dirty="0"/>
          </a:p>
          <a:p>
            <a:pPr algn="just">
              <a:spcBef>
                <a:spcPct val="20000"/>
              </a:spcBef>
              <a:buFontTx/>
              <a:buChar char="•"/>
            </a:pPr>
            <a:r>
              <a:rPr lang="en-US" sz="1800" b="0" kern="0" dirty="0"/>
              <a:t>Adjourn</a:t>
            </a:r>
          </a:p>
          <a:p>
            <a:pPr lvl="1" algn="just">
              <a:spcBef>
                <a:spcPct val="20000"/>
              </a:spcBef>
              <a:buFontTx/>
              <a:buChar char="•"/>
            </a:pPr>
            <a:endParaRPr lang="en-US" sz="1400" kern="0" dirty="0"/>
          </a:p>
        </p:txBody>
      </p:sp>
    </p:spTree>
    <p:extLst>
      <p:ext uri="{BB962C8B-B14F-4D97-AF65-F5344CB8AC3E}">
        <p14:creationId xmlns:p14="http://schemas.microsoft.com/office/powerpoint/2010/main" val="401121650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week</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2022</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486862799"/>
              </p:ext>
            </p:extLst>
          </p:nvPr>
        </p:nvGraphicFramePr>
        <p:xfrm>
          <a:off x="914401" y="1260086"/>
          <a:ext cx="10460567" cy="3383104"/>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11-22-1753</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1"/>
                  </a:ext>
                </a:extLst>
              </a:tr>
              <a:tr h="0">
                <a:tc>
                  <a:txBody>
                    <a:bodyPr/>
                    <a:lstStyle/>
                    <a:p>
                      <a:r>
                        <a:rPr lang="en-US" sz="1400" dirty="0"/>
                        <a:t>11-20-771</a:t>
                      </a:r>
                    </a:p>
                  </a:txBody>
                  <a:tcPr marT="45712" marB="45712"/>
                </a:tc>
                <a:tc>
                  <a:txBody>
                    <a:bodyPr/>
                    <a:lstStyle/>
                    <a:p>
                      <a:r>
                        <a:rPr lang="en-US" sz="1400"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Motion compendium slide deck</a:t>
                      </a:r>
                    </a:p>
                  </a:txBody>
                  <a:tcPr marT="45712" marB="45712"/>
                </a:tc>
                <a:tc>
                  <a:txBody>
                    <a:bodyPr/>
                    <a:lstStyle/>
                    <a:p>
                      <a:r>
                        <a:rPr lang="en-US" sz="1400" dirty="0"/>
                        <a:t>agenda</a:t>
                      </a:r>
                    </a:p>
                  </a:txBody>
                  <a:tcPr marT="45712" marB="45712"/>
                </a:tc>
                <a:extLst>
                  <a:ext uri="{0D108BD9-81ED-4DB2-BD59-A6C34878D82A}">
                    <a16:rowId xmlns:a16="http://schemas.microsoft.com/office/drawing/2014/main" val="10002"/>
                  </a:ext>
                </a:extLst>
              </a:tr>
              <a:tr h="0">
                <a:tc>
                  <a:txBody>
                    <a:bodyPr/>
                    <a:lstStyle/>
                    <a:p>
                      <a:r>
                        <a:rPr lang="en-US" sz="1400" dirty="0"/>
                        <a:t>11-22-1325</a:t>
                      </a:r>
                    </a:p>
                  </a:txBody>
                  <a:tcPr marT="45712" marB="45712"/>
                </a:tc>
                <a:tc>
                  <a:txBody>
                    <a:bodyPr/>
                    <a:lstStyle/>
                    <a:p>
                      <a:r>
                        <a:rPr lang="en-US" sz="1400" dirty="0"/>
                        <a:t>Ali Raissinia</a:t>
                      </a:r>
                    </a:p>
                  </a:txBody>
                  <a:tcPr marT="45712" marB="45712"/>
                </a:tc>
                <a:tc>
                  <a:txBody>
                    <a:bodyPr/>
                    <a:lstStyle/>
                    <a:p>
                      <a:r>
                        <a:rPr lang="nb-NO" sz="1400" dirty="0"/>
                        <a:t>320MHz Ranging Draft PAR review </a:t>
                      </a:r>
                      <a:endParaRPr lang="en-US" sz="1400" dirty="0"/>
                    </a:p>
                  </a:txBody>
                  <a:tcPr marT="45712" marB="45712"/>
                </a:tc>
                <a:tc>
                  <a:txBody>
                    <a:bodyPr/>
                    <a:lstStyle/>
                    <a:p>
                      <a:r>
                        <a:rPr lang="en-US" sz="1400" dirty="0"/>
                        <a:t>320MHz Ranging</a:t>
                      </a:r>
                    </a:p>
                  </a:txBody>
                  <a:tcPr marT="45712" marB="45712"/>
                </a:tc>
                <a:extLst>
                  <a:ext uri="{0D108BD9-81ED-4DB2-BD59-A6C34878D82A}">
                    <a16:rowId xmlns:a16="http://schemas.microsoft.com/office/drawing/2014/main" val="10007"/>
                  </a:ext>
                </a:extLst>
              </a:tr>
              <a:tr h="152392">
                <a:tc>
                  <a:txBody>
                    <a:bodyPr/>
                    <a:lstStyle/>
                    <a:p>
                      <a:r>
                        <a:rPr lang="en-US" sz="1400" kern="1200" dirty="0">
                          <a:solidFill>
                            <a:schemeClr val="dk1"/>
                          </a:solidFill>
                          <a:latin typeface="+mn-lt"/>
                          <a:ea typeface="+mn-ea"/>
                          <a:cs typeface="+mn-cs"/>
                        </a:rPr>
                        <a:t>11-22-1353</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Ali Raissinia</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11bk 320MHz FTM CSD</a:t>
                      </a:r>
                    </a:p>
                  </a:txBody>
                  <a:tcPr marT="45712" marB="45712"/>
                </a:tc>
                <a:tc>
                  <a:txBody>
                    <a:bodyPr/>
                    <a:lstStyle/>
                    <a:p>
                      <a:r>
                        <a:rPr lang="en-US" sz="1400" kern="1200" dirty="0">
                          <a:solidFill>
                            <a:schemeClr val="dk1"/>
                          </a:solidFill>
                          <a:latin typeface="+mn-lt"/>
                          <a:ea typeface="+mn-ea"/>
                          <a:cs typeface="+mn-cs"/>
                        </a:rPr>
                        <a:t>320MHz Ranging</a:t>
                      </a:r>
                    </a:p>
                  </a:txBody>
                  <a:tcPr marT="45712" marB="45712"/>
                </a:tc>
                <a:extLst>
                  <a:ext uri="{0D108BD9-81ED-4DB2-BD59-A6C34878D82A}">
                    <a16:rowId xmlns:a16="http://schemas.microsoft.com/office/drawing/2014/main" val="10008"/>
                  </a:ext>
                </a:extLst>
              </a:tr>
              <a:tr h="174090">
                <a:tc>
                  <a:txBody>
                    <a:bodyPr/>
                    <a:lstStyle/>
                    <a:p>
                      <a:pPr marL="0" algn="l" defTabSz="914400" rtl="0" eaLnBrk="1" latinLnBrk="0" hangingPunct="1"/>
                      <a:r>
                        <a:rPr lang="en-US" sz="1400" kern="1200" dirty="0">
                          <a:solidFill>
                            <a:schemeClr val="dk1"/>
                          </a:solidFill>
                          <a:latin typeface="+mn-lt"/>
                          <a:ea typeface="+mn-ea"/>
                          <a:cs typeface="+mn-cs"/>
                        </a:rPr>
                        <a:t>11-22-1892</a:t>
                      </a:r>
                    </a:p>
                  </a:txBody>
                  <a:tcPr marT="45712" marB="45712"/>
                </a:tc>
                <a:tc>
                  <a:txBody>
                    <a:bodyPr/>
                    <a:lstStyle/>
                    <a:p>
                      <a:pPr marL="0" algn="l" defTabSz="914400" rtl="0" eaLnBrk="1" latinLnBrk="0" hangingPunct="1"/>
                      <a:r>
                        <a:rPr lang="en-US" sz="1400" kern="1200" dirty="0" err="1">
                          <a:solidFill>
                            <a:schemeClr val="dk1"/>
                          </a:solidFill>
                          <a:latin typeface="+mn-lt"/>
                          <a:ea typeface="+mn-ea"/>
                          <a:cs typeface="+mn-cs"/>
                        </a:rPr>
                        <a:t>Yanjun</a:t>
                      </a:r>
                      <a:r>
                        <a:rPr lang="en-US" sz="1400" kern="1200" dirty="0">
                          <a:solidFill>
                            <a:schemeClr val="dk1"/>
                          </a:solidFill>
                          <a:latin typeface="+mn-lt"/>
                          <a:ea typeface="+mn-ea"/>
                          <a:cs typeface="+mn-cs"/>
                        </a:rPr>
                        <a:t> Sun</a:t>
                      </a: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320MHz NTB/TB ranging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320MHz Ranging</a:t>
                      </a:r>
                    </a:p>
                  </a:txBody>
                  <a:tcPr marT="45712" marB="45712"/>
                </a:tc>
                <a:extLst>
                  <a:ext uri="{0D108BD9-81ED-4DB2-BD59-A6C34878D82A}">
                    <a16:rowId xmlns:a16="http://schemas.microsoft.com/office/drawing/2014/main" val="4101642387"/>
                  </a:ext>
                </a:extLst>
              </a:tr>
              <a:tr h="0">
                <a:tc>
                  <a:txBody>
                    <a:bodyPr/>
                    <a:lstStyle/>
                    <a:p>
                      <a:pPr marL="0" algn="l" defTabSz="914400" rtl="0" eaLnBrk="1" latinLnBrk="0" hangingPunct="1"/>
                      <a:r>
                        <a:rPr lang="en-US" sz="1400" kern="1200" dirty="0">
                          <a:solidFill>
                            <a:schemeClr val="dk1"/>
                          </a:solidFill>
                          <a:latin typeface="+mn-lt"/>
                          <a:ea typeface="+mn-ea"/>
                          <a:cs typeface="+mn-cs"/>
                        </a:rPr>
                        <a:t>11-22-1997</a:t>
                      </a: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Dong Wei</a:t>
                      </a: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320 MHz Sensing and Ranging</a:t>
                      </a: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320MHz Ranging</a:t>
                      </a:r>
                    </a:p>
                  </a:txBody>
                  <a:tcPr marT="45712" marB="45712"/>
                </a:tc>
                <a:extLst>
                  <a:ext uri="{0D108BD9-81ED-4DB2-BD59-A6C34878D82A}">
                    <a16:rowId xmlns:a16="http://schemas.microsoft.com/office/drawing/2014/main" val="10009"/>
                  </a:ext>
                </a:extLst>
              </a:tr>
              <a:tr h="0">
                <a:tc>
                  <a:txBody>
                    <a:bodyPr/>
                    <a:lstStyle/>
                    <a:p>
                      <a:r>
                        <a:rPr lang="en-US" sz="1400" kern="1200" dirty="0">
                          <a:solidFill>
                            <a:schemeClr val="dk1"/>
                          </a:solidFill>
                          <a:latin typeface="+mn-lt"/>
                          <a:ea typeface="+mn-ea"/>
                          <a:cs typeface="+mn-cs"/>
                        </a:rPr>
                        <a:t>11-22-1981</a:t>
                      </a:r>
                    </a:p>
                  </a:txBody>
                  <a:tcPr marT="45712" marB="45712"/>
                </a:tc>
                <a:tc>
                  <a:txBody>
                    <a:bodyPr/>
                    <a:lstStyle/>
                    <a:p>
                      <a:r>
                        <a:rPr lang="en-US" sz="1400" kern="1200" dirty="0">
                          <a:solidFill>
                            <a:schemeClr val="dk1"/>
                          </a:solidFill>
                          <a:latin typeface="+mn-lt"/>
                          <a:ea typeface="+mn-ea"/>
                          <a:cs typeface="+mn-cs"/>
                        </a:rPr>
                        <a:t>Steve </a:t>
                      </a:r>
                      <a:r>
                        <a:rPr lang="en-US" sz="1400" kern="1200" dirty="0" err="1">
                          <a:solidFill>
                            <a:schemeClr val="dk1"/>
                          </a:solidFill>
                          <a:latin typeface="+mn-lt"/>
                          <a:ea typeface="+mn-ea"/>
                          <a:cs typeface="+mn-cs"/>
                        </a:rPr>
                        <a:t>Shelhamer</a:t>
                      </a:r>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Thoughts on 320 MHz Ranging NDP</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320MHz Ranging</a:t>
                      </a:r>
                    </a:p>
                  </a:txBody>
                  <a:tcPr marT="45712" marB="45712"/>
                </a:tc>
                <a:extLst>
                  <a:ext uri="{0D108BD9-81ED-4DB2-BD59-A6C34878D82A}">
                    <a16:rowId xmlns:a16="http://schemas.microsoft.com/office/drawing/2014/main" val="511714432"/>
                  </a:ext>
                </a:extLst>
              </a:tr>
              <a:tr h="0">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874132184"/>
                  </a:ext>
                </a:extLst>
              </a:tr>
              <a:tr h="0">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246342602"/>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727669512"/>
                  </a:ext>
                </a:extLst>
              </a:tr>
            </a:tbl>
          </a:graphicData>
        </a:graphic>
      </p:graphicFrame>
    </p:spTree>
    <p:extLst>
      <p:ext uri="{BB962C8B-B14F-4D97-AF65-F5344CB8AC3E}">
        <p14:creationId xmlns:p14="http://schemas.microsoft.com/office/powerpoint/2010/main" val="160697815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Plenary Meeting –  Nov. 15</a:t>
            </a:r>
            <a:r>
              <a:rPr lang="en-US" altLang="en-US" baseline="30000" dirty="0">
                <a:solidFill>
                  <a:schemeClr val="tx2"/>
                </a:solidFill>
              </a:rPr>
              <a:t>th </a:t>
            </a:r>
            <a:r>
              <a:rPr lang="en-US" altLang="en-US" dirty="0">
                <a:solidFill>
                  <a:schemeClr val="tx2"/>
                </a:solidFill>
              </a:rPr>
              <a:t>AM2</a:t>
            </a:r>
            <a:endParaRPr lang="en-US" dirty="0"/>
          </a:p>
        </p:txBody>
      </p:sp>
      <p:sp>
        <p:nvSpPr>
          <p:cNvPr id="3" name="Content Placeholder 2"/>
          <p:cNvSpPr>
            <a:spLocks noGrp="1"/>
          </p:cNvSpPr>
          <p:nvPr>
            <p:ph idx="1"/>
          </p:nvPr>
        </p:nvSpPr>
        <p:spPr>
          <a:xfrm>
            <a:off x="914401" y="1779426"/>
            <a:ext cx="10361084" cy="4382763"/>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this slot (5 min).</a:t>
            </a:r>
          </a:p>
          <a:p>
            <a:pPr algn="just">
              <a:spcBef>
                <a:spcPct val="20000"/>
              </a:spcBef>
              <a:buFontTx/>
              <a:buChar char="•"/>
            </a:pPr>
            <a:r>
              <a:rPr lang="en-US" altLang="en-US" sz="1600" b="0" dirty="0"/>
              <a:t>11-22-771 Previous meeting minutes approval (5min)</a:t>
            </a:r>
          </a:p>
          <a:p>
            <a:pPr algn="just">
              <a:spcBef>
                <a:spcPct val="20000"/>
              </a:spcBef>
              <a:buFontTx/>
              <a:buChar char="•"/>
            </a:pPr>
            <a:r>
              <a:rPr lang="en-US" altLang="en-US" sz="1600" b="0" dirty="0"/>
              <a:t>Review P802.11az publication status. (5min)</a:t>
            </a:r>
          </a:p>
          <a:p>
            <a:pPr algn="just">
              <a:spcBef>
                <a:spcPct val="20000"/>
              </a:spcBef>
              <a:buFontTx/>
              <a:buChar char="•"/>
            </a:pPr>
            <a:r>
              <a:rPr lang="en-US" altLang="en-US" sz="1600" b="0" dirty="0"/>
              <a:t>Review IEEE 802.11bk PAR and CSD approval status. (5min)</a:t>
            </a:r>
          </a:p>
          <a:p>
            <a:pPr algn="just">
              <a:spcBef>
                <a:spcPct val="20000"/>
              </a:spcBef>
              <a:buFontTx/>
              <a:buChar char="•"/>
            </a:pPr>
            <a:r>
              <a:rPr lang="en-US" altLang="en-US" sz="1600" b="0" dirty="0"/>
              <a:t>Review technical proposals for 320MHz extension of the FTM protocol in anticipation of </a:t>
            </a:r>
            <a:r>
              <a:rPr lang="en-US" altLang="en-US" sz="1600" b="0" dirty="0" err="1"/>
              <a:t>TGbk</a:t>
            </a:r>
            <a:r>
              <a:rPr lang="en-US" altLang="en-US" sz="1600" b="0" dirty="0"/>
              <a:t> formation. (as time permits)</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Recess</a:t>
            </a:r>
          </a:p>
          <a:p>
            <a:pPr lvl="1"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2022</a:t>
            </a:r>
            <a:endParaRPr lang="en-GB" dirty="0"/>
          </a:p>
        </p:txBody>
      </p:sp>
    </p:spTree>
    <p:extLst>
      <p:ext uri="{BB962C8B-B14F-4D97-AF65-F5344CB8AC3E}">
        <p14:creationId xmlns:p14="http://schemas.microsoft.com/office/powerpoint/2010/main" val="227949378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Nov. 15</a:t>
            </a:r>
            <a:r>
              <a:rPr lang="en-US" altLang="en-US" baseline="30000" dirty="0">
                <a:solidFill>
                  <a:schemeClr val="tx2"/>
                </a:solidFill>
              </a:rPr>
              <a:t>th</a:t>
            </a:r>
            <a:r>
              <a:rPr lang="en-US" altLang="en-US" dirty="0">
                <a:solidFill>
                  <a:schemeClr val="tx2"/>
                </a:solidFill>
              </a:rPr>
              <a:t> AM2</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2022</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710579287"/>
              </p:ext>
            </p:extLst>
          </p:nvPr>
        </p:nvGraphicFramePr>
        <p:xfrm>
          <a:off x="914401" y="1260086"/>
          <a:ext cx="10460567" cy="2468752"/>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4248472">
                  <a:extLst>
                    <a:ext uri="{9D8B030D-6E8A-4147-A177-3AD203B41FA5}">
                      <a16:colId xmlns:a16="http://schemas.microsoft.com/office/drawing/2014/main" val="20002"/>
                    </a:ext>
                  </a:extLst>
                </a:gridCol>
                <a:gridCol w="1728192">
                  <a:extLst>
                    <a:ext uri="{9D8B030D-6E8A-4147-A177-3AD203B41FA5}">
                      <a16:colId xmlns:a16="http://schemas.microsoft.com/office/drawing/2014/main" val="20003"/>
                    </a:ext>
                  </a:extLst>
                </a:gridCol>
                <a:gridCol w="1390536">
                  <a:extLst>
                    <a:ext uri="{9D8B030D-6E8A-4147-A177-3AD203B41FA5}">
                      <a16:colId xmlns:a16="http://schemas.microsoft.com/office/drawing/2014/main" val="61430481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11-22-1753</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1"/>
                  </a:ext>
                </a:extLst>
              </a:tr>
              <a:tr h="0">
                <a:tc>
                  <a:txBody>
                    <a:bodyPr/>
                    <a:lstStyle/>
                    <a:p>
                      <a:r>
                        <a:rPr lang="en-US" sz="1400" dirty="0"/>
                        <a:t>11-20-771</a:t>
                      </a:r>
                    </a:p>
                  </a:txBody>
                  <a:tcPr marT="45712" marB="45712"/>
                </a:tc>
                <a:tc>
                  <a:txBody>
                    <a:bodyPr/>
                    <a:lstStyle/>
                    <a:p>
                      <a:r>
                        <a:rPr lang="en-US" sz="1400"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Motion compendium slide deck</a:t>
                      </a:r>
                    </a:p>
                  </a:txBody>
                  <a:tcPr marT="45712" marB="45712"/>
                </a:tc>
                <a:tc>
                  <a:txBody>
                    <a:bodyPr/>
                    <a:lstStyle/>
                    <a:p>
                      <a:r>
                        <a:rPr lang="en-US" sz="1400" dirty="0"/>
                        <a:t>agenda</a:t>
                      </a:r>
                    </a:p>
                  </a:txBody>
                  <a:tcPr marT="45712" marB="45712"/>
                </a:tc>
                <a:tc>
                  <a:txBody>
                    <a:bodyPr/>
                    <a:lstStyle/>
                    <a:p>
                      <a:r>
                        <a:rPr lang="en-US" sz="1400" dirty="0"/>
                        <a:t>As needed</a:t>
                      </a:r>
                    </a:p>
                  </a:txBody>
                  <a:tcPr marT="45712" marB="45712"/>
                </a:tc>
                <a:extLst>
                  <a:ext uri="{0D108BD9-81ED-4DB2-BD59-A6C34878D82A}">
                    <a16:rowId xmlns:a16="http://schemas.microsoft.com/office/drawing/2014/main" val="10002"/>
                  </a:ext>
                </a:extLst>
              </a:tr>
              <a:tr h="0">
                <a:tc>
                  <a:txBody>
                    <a:bodyPr/>
                    <a:lstStyle/>
                    <a:p>
                      <a:pPr marL="0" algn="l" defTabSz="914400" rtl="0" eaLnBrk="1" latinLnBrk="0" hangingPunct="1"/>
                      <a:r>
                        <a:rPr lang="en-US" sz="1400" kern="1200" dirty="0">
                          <a:solidFill>
                            <a:schemeClr val="dk1"/>
                          </a:solidFill>
                          <a:latin typeface="+mn-lt"/>
                          <a:ea typeface="+mn-ea"/>
                          <a:cs typeface="+mn-cs"/>
                        </a:rPr>
                        <a:t>11-22-1892</a:t>
                      </a:r>
                    </a:p>
                  </a:txBody>
                  <a:tcPr marT="45712" marB="45712"/>
                </a:tc>
                <a:tc>
                  <a:txBody>
                    <a:bodyPr/>
                    <a:lstStyle/>
                    <a:p>
                      <a:pPr marL="0" algn="l" defTabSz="914400" rtl="0" eaLnBrk="1" latinLnBrk="0" hangingPunct="1"/>
                      <a:r>
                        <a:rPr lang="en-US" sz="1400" kern="1200" dirty="0" err="1">
                          <a:solidFill>
                            <a:schemeClr val="dk1"/>
                          </a:solidFill>
                          <a:latin typeface="+mn-lt"/>
                          <a:ea typeface="+mn-ea"/>
                          <a:cs typeface="+mn-cs"/>
                        </a:rPr>
                        <a:t>Yanjun</a:t>
                      </a:r>
                      <a:r>
                        <a:rPr lang="en-US" sz="1400" kern="1200" dirty="0">
                          <a:solidFill>
                            <a:schemeClr val="dk1"/>
                          </a:solidFill>
                          <a:latin typeface="+mn-lt"/>
                          <a:ea typeface="+mn-ea"/>
                          <a:cs typeface="+mn-cs"/>
                        </a:rPr>
                        <a:t> Sun</a:t>
                      </a: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320MHz NTB/TB ranging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320MHz Ranging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35min</a:t>
                      </a:r>
                    </a:p>
                  </a:txBody>
                  <a:tcPr marT="45712" marB="45712"/>
                </a:tc>
                <a:extLst>
                  <a:ext uri="{0D108BD9-81ED-4DB2-BD59-A6C34878D82A}">
                    <a16:rowId xmlns:a16="http://schemas.microsoft.com/office/drawing/2014/main" val="3868341811"/>
                  </a:ext>
                </a:extLst>
              </a:tr>
              <a:tr h="0">
                <a:tc>
                  <a:txBody>
                    <a:bodyPr/>
                    <a:lstStyle/>
                    <a:p>
                      <a:pPr marL="0" algn="l" defTabSz="914400" rtl="0" eaLnBrk="1" latinLnBrk="0" hangingPunct="1"/>
                      <a:r>
                        <a:rPr lang="en-US" sz="1400" kern="1200" dirty="0">
                          <a:solidFill>
                            <a:schemeClr val="dk1"/>
                          </a:solidFill>
                          <a:latin typeface="+mn-lt"/>
                          <a:ea typeface="+mn-ea"/>
                          <a:cs typeface="+mn-cs"/>
                        </a:rPr>
                        <a:t>11-22-1997</a:t>
                      </a: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Dong Wei</a:t>
                      </a: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320 MHz Sensing and Ranging</a:t>
                      </a: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320MHz Ranging</a:t>
                      </a: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35min</a:t>
                      </a:r>
                    </a:p>
                  </a:txBody>
                  <a:tcPr marT="45712" marB="45712"/>
                </a:tc>
                <a:extLst>
                  <a:ext uri="{0D108BD9-81ED-4DB2-BD59-A6C34878D82A}">
                    <a16:rowId xmlns:a16="http://schemas.microsoft.com/office/drawing/2014/main" val="1142323225"/>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281966889"/>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40870905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2584876864"/>
                  </a:ext>
                </a:extLst>
              </a:tr>
            </a:tbl>
          </a:graphicData>
        </a:graphic>
      </p:graphicFrame>
    </p:spTree>
    <p:extLst>
      <p:ext uri="{BB962C8B-B14F-4D97-AF65-F5344CB8AC3E}">
        <p14:creationId xmlns:p14="http://schemas.microsoft.com/office/powerpoint/2010/main" val="347334563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10BFE8-1B98-4E8A-81A2-B909091AFD10}"/>
              </a:ext>
            </a:extLst>
          </p:cNvPr>
          <p:cNvSpPr>
            <a:spLocks noGrp="1"/>
          </p:cNvSpPr>
          <p:nvPr>
            <p:ph type="title"/>
          </p:nvPr>
        </p:nvSpPr>
        <p:spPr/>
        <p:txBody>
          <a:bodyPr/>
          <a:lstStyle/>
          <a:p>
            <a:r>
              <a:rPr lang="en-US" dirty="0"/>
              <a:t>Approval of previous meeting minutes</a:t>
            </a:r>
          </a:p>
        </p:txBody>
      </p:sp>
      <p:sp>
        <p:nvSpPr>
          <p:cNvPr id="3" name="Content Placeholder 2">
            <a:extLst>
              <a:ext uri="{FF2B5EF4-FFF2-40B4-BE49-F238E27FC236}">
                <a16:creationId xmlns:a16="http://schemas.microsoft.com/office/drawing/2014/main" id="{583262C1-989E-4245-ADA1-5D3EBB5E1C0F}"/>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0626751D-376A-436C-B8C0-0D407250DE72}"/>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AA7B2E72-2A9F-4D95-B943-EEC85E938DF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D86B9E1-6763-4099-990E-E61A41B6CA5C}"/>
              </a:ext>
            </a:extLst>
          </p:cNvPr>
          <p:cNvSpPr>
            <a:spLocks noGrp="1"/>
          </p:cNvSpPr>
          <p:nvPr>
            <p:ph type="dt" idx="15"/>
          </p:nvPr>
        </p:nvSpPr>
        <p:spPr/>
        <p:txBody>
          <a:bodyPr/>
          <a:lstStyle/>
          <a:p>
            <a:r>
              <a:rPr lang="en-US"/>
              <a:t>Nov. 2022</a:t>
            </a:r>
            <a:endParaRPr lang="en-GB" dirty="0"/>
          </a:p>
        </p:txBody>
      </p:sp>
    </p:spTree>
    <p:extLst>
      <p:ext uri="{BB962C8B-B14F-4D97-AF65-F5344CB8AC3E}">
        <p14:creationId xmlns:p14="http://schemas.microsoft.com/office/powerpoint/2010/main" val="60542101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3200" dirty="0"/>
              <a:t>Review P802.11az publication status</a:t>
            </a:r>
            <a:endParaRPr lang="en-GB" dirty="0"/>
          </a:p>
        </p:txBody>
      </p:sp>
      <p:sp>
        <p:nvSpPr>
          <p:cNvPr id="4098" name="Rectangle 2"/>
          <p:cNvSpPr>
            <a:spLocks noGrp="1" noChangeArrowheads="1"/>
          </p:cNvSpPr>
          <p:nvPr>
            <p:ph idx="1"/>
          </p:nvPr>
        </p:nvSpPr>
        <p:spPr>
          <a:xfrm>
            <a:off x="191344" y="1701804"/>
            <a:ext cx="11198440" cy="2158767"/>
          </a:xfrm>
          <a:ln/>
        </p:spPr>
        <p:txBody>
          <a:body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Status and Work completed since Sep. meeting:</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The IEEE-SA recirculation ballot closed on September 29, with 100% approval rate.</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28</a:t>
            </a:fld>
            <a:endParaRPr lang="en-GB"/>
          </a:p>
        </p:txBody>
      </p:sp>
      <p:sp>
        <p:nvSpPr>
          <p:cNvPr id="5" name="Footer Placeholder 4"/>
          <p:cNvSpPr>
            <a:spLocks noGrp="1"/>
          </p:cNvSpPr>
          <p:nvPr>
            <p:ph type="ftr" idx="14"/>
          </p:nvPr>
        </p:nvSpPr>
        <p:spPr/>
        <p:txBody>
          <a:bodyPr/>
          <a:lstStyle/>
          <a:p>
            <a:r>
              <a:rPr lang="en-GB" dirty="0"/>
              <a:t>Jonathan Segev, Intel corporation</a:t>
            </a:r>
          </a:p>
        </p:txBody>
      </p:sp>
      <p:sp>
        <p:nvSpPr>
          <p:cNvPr id="4" name="Date Placeholder 3"/>
          <p:cNvSpPr>
            <a:spLocks noGrp="1"/>
          </p:cNvSpPr>
          <p:nvPr>
            <p:ph type="dt" idx="15"/>
          </p:nvPr>
        </p:nvSpPr>
        <p:spPr/>
        <p:txBody>
          <a:bodyPr/>
          <a:lstStyle/>
          <a:p>
            <a:r>
              <a:rPr lang="en-US"/>
              <a:t>Nov.  2022</a:t>
            </a:r>
            <a:endParaRPr lang="en-GB" dirty="0"/>
          </a:p>
        </p:txBody>
      </p:sp>
      <p:pic>
        <p:nvPicPr>
          <p:cNvPr id="8" name="Picture 2">
            <a:extLst>
              <a:ext uri="{FF2B5EF4-FFF2-40B4-BE49-F238E27FC236}">
                <a16:creationId xmlns:a16="http://schemas.microsoft.com/office/drawing/2014/main" id="{3BC65CF1-519A-4BFE-8784-2E9A1A6E8D2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00390" y="3429000"/>
            <a:ext cx="3800266" cy="28870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Rectangle 2">
            <a:extLst>
              <a:ext uri="{FF2B5EF4-FFF2-40B4-BE49-F238E27FC236}">
                <a16:creationId xmlns:a16="http://schemas.microsoft.com/office/drawing/2014/main" id="{D3245E20-E0B3-4A67-A995-CE92E3A28AD0}"/>
              </a:ext>
            </a:extLst>
          </p:cNvPr>
          <p:cNvSpPr txBox="1">
            <a:spLocks noChangeArrowheads="1"/>
          </p:cNvSpPr>
          <p:nvPr/>
        </p:nvSpPr>
        <p:spPr bwMode="auto">
          <a:xfrm>
            <a:off x="191344" y="2132857"/>
            <a:ext cx="8136904" cy="1584176"/>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kern="0" dirty="0"/>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EC approved TG report on approval to forward to draft to </a:t>
            </a:r>
            <a:r>
              <a:rPr lang="en-US" dirty="0" err="1"/>
              <a:t>RevCom</a:t>
            </a:r>
            <a:r>
              <a:rPr lang="en-US" dirty="0"/>
              <a:t>, submission 11-22-1511.</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All materials are with the IEEE Publishing editor.</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Draft 7.0 is on the </a:t>
            </a:r>
            <a:r>
              <a:rPr lang="en-US" dirty="0" err="1"/>
              <a:t>RevCom</a:t>
            </a:r>
            <a:r>
              <a:rPr lang="en-US" dirty="0"/>
              <a:t> Dec. 2</a:t>
            </a:r>
            <a:r>
              <a:rPr lang="en-US" baseline="30000" dirty="0"/>
              <a:t>nd</a:t>
            </a:r>
            <a:r>
              <a:rPr lang="en-US" dirty="0"/>
              <a:t> </a:t>
            </a:r>
            <a:r>
              <a:rPr lang="en-US" dirty="0">
                <a:hlinkClick r:id="rId4"/>
              </a:rPr>
              <a:t>agenda</a:t>
            </a:r>
            <a:r>
              <a:rPr lang="en-US" dirty="0"/>
              <a:t> for approval.</a:t>
            </a:r>
            <a:endParaRPr lang="en-US" b="0" dirty="0">
              <a:highlight>
                <a:srgbClr val="FFFF00"/>
              </a:highlight>
            </a:endParaRP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b="0" dirty="0">
              <a:highlight>
                <a:srgbClr val="FFFF00"/>
              </a:highlight>
            </a:endParaRP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kern="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3200" dirty="0"/>
              <a:t>IEEE 802.11bk PAR and CSD approval status</a:t>
            </a:r>
            <a:endParaRPr lang="en-GB" dirty="0"/>
          </a:p>
        </p:txBody>
      </p:sp>
      <p:sp>
        <p:nvSpPr>
          <p:cNvPr id="4098" name="Rectangle 2"/>
          <p:cNvSpPr>
            <a:spLocks noGrp="1" noChangeArrowheads="1"/>
          </p:cNvSpPr>
          <p:nvPr>
            <p:ph idx="1"/>
          </p:nvPr>
        </p:nvSpPr>
        <p:spPr>
          <a:xfrm>
            <a:off x="191344" y="1701804"/>
            <a:ext cx="11017224" cy="2591292"/>
          </a:xfrm>
          <a:ln/>
        </p:spPr>
        <p:txBody>
          <a:body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b="0" dirty="0"/>
              <a:t>PAR and CSD approved by WG and EC.</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b="0" dirty="0"/>
              <a:t>PAR and CSD approval are on the </a:t>
            </a:r>
            <a:r>
              <a:rPr lang="en-US" b="0" dirty="0" err="1"/>
              <a:t>NesCom</a:t>
            </a:r>
            <a:r>
              <a:rPr lang="en-US" b="0" dirty="0"/>
              <a:t> </a:t>
            </a:r>
            <a:r>
              <a:rPr lang="en-US" b="0" dirty="0">
                <a:hlinkClick r:id="rId3"/>
              </a:rPr>
              <a:t>agenda</a:t>
            </a:r>
            <a:r>
              <a:rPr lang="en-US" b="0" dirty="0"/>
              <a:t> for the Dec. 2</a:t>
            </a:r>
            <a:r>
              <a:rPr lang="en-US" b="0" baseline="30000" dirty="0"/>
              <a:t>nd</a:t>
            </a:r>
            <a:r>
              <a:rPr lang="en-US" b="0" dirty="0"/>
              <a:t> meeting. </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b="0" dirty="0"/>
              <a:t>Will be reviewed by other IEEE WGs during this meeting week and feedback provided by 18:30 Tuesday .</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b="0" dirty="0" err="1"/>
              <a:t>TGaz</a:t>
            </a:r>
            <a:r>
              <a:rPr lang="en-US" b="0" dirty="0"/>
              <a:t> will review and response to feedback, as necessary, Tue. PM3 and Wed. AM1. </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b="0" dirty="0" err="1"/>
              <a:t>TGaz</a:t>
            </a:r>
            <a:r>
              <a:rPr lang="en-US" b="0" dirty="0"/>
              <a:t> will sponsor meeting time to review technical presentations on 320MHz Ranging waveforms as time permits.</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b="0" dirty="0"/>
              <a:t>Projected </a:t>
            </a:r>
            <a:r>
              <a:rPr lang="en-US" b="0" dirty="0" err="1"/>
              <a:t>TGbk</a:t>
            </a:r>
            <a:r>
              <a:rPr lang="en-US" b="0" dirty="0"/>
              <a:t> formation January 2023. </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29</a:t>
            </a:fld>
            <a:endParaRPr lang="en-GB"/>
          </a:p>
        </p:txBody>
      </p:sp>
      <p:sp>
        <p:nvSpPr>
          <p:cNvPr id="5" name="Footer Placeholder 4"/>
          <p:cNvSpPr>
            <a:spLocks noGrp="1"/>
          </p:cNvSpPr>
          <p:nvPr>
            <p:ph type="ftr" idx="14"/>
          </p:nvPr>
        </p:nvSpPr>
        <p:spPr/>
        <p:txBody>
          <a:bodyPr/>
          <a:lstStyle/>
          <a:p>
            <a:r>
              <a:rPr lang="en-GB" dirty="0"/>
              <a:t>Jonathan Segev, Intel corporation</a:t>
            </a:r>
          </a:p>
        </p:txBody>
      </p:sp>
      <p:sp>
        <p:nvSpPr>
          <p:cNvPr id="4" name="Date Placeholder 3"/>
          <p:cNvSpPr>
            <a:spLocks noGrp="1"/>
          </p:cNvSpPr>
          <p:nvPr>
            <p:ph type="dt" idx="15"/>
          </p:nvPr>
        </p:nvSpPr>
        <p:spPr/>
        <p:txBody>
          <a:bodyPr/>
          <a:lstStyle/>
          <a:p>
            <a:r>
              <a:rPr lang="en-US"/>
              <a:t>Nov. 2022</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xfrm>
            <a:off x="479376" y="1981201"/>
            <a:ext cx="11161240" cy="4113213"/>
          </a:xfrm>
          <a:ln/>
        </p:spPr>
        <p:txBody>
          <a:bodyPr/>
          <a:lstStyle/>
          <a:p>
            <a:pPr indent="12700" algn="just">
              <a:spcBef>
                <a:spcPct val="20000"/>
              </a:spcBef>
            </a:pPr>
            <a:r>
              <a:rPr lang="en-US" altLang="en-US" dirty="0"/>
              <a:t>This submission contains the agenda for IEEE 802.11 </a:t>
            </a:r>
            <a:r>
              <a:rPr lang="en-US" altLang="en-US" dirty="0" err="1"/>
              <a:t>TGaz</a:t>
            </a:r>
            <a:r>
              <a:rPr lang="en-US" altLang="en-US" dirty="0"/>
              <a:t> Next Generation Positioning of November 2022 IEEE 802.11 meeting.</a:t>
            </a:r>
          </a:p>
          <a:p>
            <a:pPr indent="12700" algn="just">
              <a:spcBef>
                <a:spcPct val="20000"/>
              </a:spcBef>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Nov. 2022</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320MHz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Nov. 2022</a:t>
            </a:r>
            <a:endParaRPr lang="en-GB" dirty="0"/>
          </a:p>
        </p:txBody>
      </p:sp>
    </p:spTree>
    <p:extLst>
      <p:ext uri="{BB962C8B-B14F-4D97-AF65-F5344CB8AC3E}">
        <p14:creationId xmlns:p14="http://schemas.microsoft.com/office/powerpoint/2010/main" val="181805916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2022</a:t>
            </a:r>
            <a:endParaRPr lang="en-GB" dirty="0"/>
          </a:p>
        </p:txBody>
      </p:sp>
    </p:spTree>
    <p:extLst>
      <p:ext uri="{BB962C8B-B14F-4D97-AF65-F5344CB8AC3E}">
        <p14:creationId xmlns:p14="http://schemas.microsoft.com/office/powerpoint/2010/main" val="371564815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Plenary Meeting – Nov. 15</a:t>
            </a:r>
            <a:r>
              <a:rPr lang="en-US" altLang="en-US" baseline="30000" dirty="0">
                <a:solidFill>
                  <a:schemeClr val="tx2"/>
                </a:solidFill>
              </a:rPr>
              <a:t>th </a:t>
            </a:r>
            <a:r>
              <a:rPr lang="en-US" altLang="en-US" dirty="0">
                <a:solidFill>
                  <a:schemeClr val="tx2"/>
                </a:solidFill>
              </a:rPr>
              <a:t>PM3</a:t>
            </a:r>
            <a:endParaRPr lang="en-US" dirty="0"/>
          </a:p>
        </p:txBody>
      </p:sp>
      <p:sp>
        <p:nvSpPr>
          <p:cNvPr id="3" name="Content Placeholder 2"/>
          <p:cNvSpPr>
            <a:spLocks noGrp="1"/>
          </p:cNvSpPr>
          <p:nvPr>
            <p:ph idx="1"/>
          </p:nvPr>
        </p:nvSpPr>
        <p:spPr>
          <a:xfrm>
            <a:off x="914401" y="1412776"/>
            <a:ext cx="10361084" cy="4968552"/>
          </a:xfrm>
        </p:spPr>
        <p:txBody>
          <a:bodyPr/>
          <a:lstStyle/>
          <a:p>
            <a:pPr algn="just">
              <a:spcBef>
                <a:spcPct val="20000"/>
              </a:spcBef>
              <a:buFontTx/>
              <a:buChar char="•"/>
            </a:pPr>
            <a:r>
              <a:rPr lang="en-US" sz="2000" b="0" dirty="0"/>
              <a:t>Call the meeting to order (3min)</a:t>
            </a:r>
          </a:p>
          <a:p>
            <a:pPr algn="just">
              <a:spcBef>
                <a:spcPct val="20000"/>
              </a:spcBef>
              <a:buFontTx/>
              <a:buChar char="•"/>
            </a:pPr>
            <a:r>
              <a:rPr lang="en-US" altLang="en-US" sz="2000" b="0" dirty="0"/>
              <a:t>Review IEEE-SA patent policy, duty to inform, call for potential essential patents, guidelines for anti-trust and competition laws and participation on individual basis in IEEE 802 meeting, IEEE-SA copyrights policy (5 min).</a:t>
            </a:r>
          </a:p>
          <a:p>
            <a:pPr algn="just">
              <a:spcBef>
                <a:spcPct val="20000"/>
              </a:spcBef>
              <a:buFontTx/>
              <a:buChar char="•"/>
            </a:pPr>
            <a:r>
              <a:rPr lang="en-US" sz="2000" b="0" dirty="0"/>
              <a:t>Attendance reminder – </a:t>
            </a:r>
            <a:r>
              <a:rPr lang="en-US" sz="2000" dirty="0"/>
              <a:t>we’re now using IMAT</a:t>
            </a:r>
            <a:r>
              <a:rPr lang="en-US" sz="2000" b="0" dirty="0"/>
              <a:t>.</a:t>
            </a:r>
          </a:p>
          <a:p>
            <a:pPr algn="just">
              <a:spcBef>
                <a:spcPct val="20000"/>
              </a:spcBef>
              <a:buFontTx/>
              <a:buChar char="•"/>
            </a:pPr>
            <a:r>
              <a:rPr lang="en-US" altLang="en-US" sz="2000" b="0" dirty="0"/>
              <a:t>Agenda setting for this slot (5 min).</a:t>
            </a:r>
          </a:p>
          <a:p>
            <a:pPr algn="just">
              <a:spcBef>
                <a:spcPct val="20000"/>
              </a:spcBef>
              <a:buFontTx/>
              <a:buChar char="•"/>
            </a:pPr>
            <a:r>
              <a:rPr lang="en-US" altLang="en-US" sz="2000" b="0" dirty="0"/>
              <a:t>Consider feedback received from other 802 WGs on EC approved 320MHz PAR and CSD.</a:t>
            </a:r>
          </a:p>
          <a:p>
            <a:pPr algn="just">
              <a:spcBef>
                <a:spcPct val="20000"/>
              </a:spcBef>
              <a:buFontTx/>
              <a:buChar char="•"/>
            </a:pPr>
            <a:r>
              <a:rPr lang="en-US" altLang="en-US" sz="2000" b="0" dirty="0"/>
              <a:t>Review technical proposals for 320MHz extension of the FTM protocol in anticipation of </a:t>
            </a:r>
            <a:r>
              <a:rPr lang="en-US" altLang="en-US" sz="2000" b="0" dirty="0" err="1"/>
              <a:t>TGbk</a:t>
            </a:r>
            <a:r>
              <a:rPr lang="en-US" altLang="en-US" sz="2000" b="0" dirty="0"/>
              <a:t> formation.</a:t>
            </a:r>
          </a:p>
          <a:p>
            <a:pPr algn="just">
              <a:spcBef>
                <a:spcPct val="20000"/>
              </a:spcBef>
              <a:buFontTx/>
              <a:buChar char="•"/>
            </a:pPr>
            <a:r>
              <a:rPr lang="en-US" sz="2000" b="0" dirty="0"/>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2022</a:t>
            </a:r>
            <a:endParaRPr lang="en-GB" dirty="0"/>
          </a:p>
        </p:txBody>
      </p:sp>
    </p:spTree>
    <p:extLst>
      <p:ext uri="{BB962C8B-B14F-4D97-AF65-F5344CB8AC3E}">
        <p14:creationId xmlns:p14="http://schemas.microsoft.com/office/powerpoint/2010/main" val="39281844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Nov. 15</a:t>
            </a:r>
            <a:r>
              <a:rPr lang="en-US" altLang="en-US" baseline="30000" dirty="0">
                <a:solidFill>
                  <a:schemeClr val="tx2"/>
                </a:solidFill>
              </a:rPr>
              <a:t>th</a:t>
            </a:r>
            <a:r>
              <a:rPr lang="en-US" altLang="en-US" dirty="0">
                <a:solidFill>
                  <a:schemeClr val="tx2"/>
                </a:solidFill>
              </a:rPr>
              <a:t> PM3</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2022</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741457095"/>
              </p:ext>
            </p:extLst>
          </p:nvPr>
        </p:nvGraphicFramePr>
        <p:xfrm>
          <a:off x="911424" y="1260086"/>
          <a:ext cx="10463544" cy="3078320"/>
        </p:xfrm>
        <a:graphic>
          <a:graphicData uri="http://schemas.openxmlformats.org/drawingml/2006/table">
            <a:tbl>
              <a:tblPr firstRow="1" bandRow="1">
                <a:tableStyleId>{21E4AEA4-8DFA-4A89-87EB-49C32662AFE0}</a:tableStyleId>
              </a:tblPr>
              <a:tblGrid>
                <a:gridCol w="1224136">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11-22-1753</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1"/>
                  </a:ext>
                </a:extLst>
              </a:tr>
              <a:tr h="0">
                <a:tc>
                  <a:txBody>
                    <a:bodyPr/>
                    <a:lstStyle/>
                    <a:p>
                      <a:r>
                        <a:rPr lang="en-US" sz="1400" dirty="0"/>
                        <a:t>11-20-771</a:t>
                      </a:r>
                    </a:p>
                  </a:txBody>
                  <a:tcPr marT="45712" marB="45712"/>
                </a:tc>
                <a:tc>
                  <a:txBody>
                    <a:bodyPr/>
                    <a:lstStyle/>
                    <a:p>
                      <a:r>
                        <a:rPr lang="en-US" sz="1400"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Motion compendium slide deck</a:t>
                      </a:r>
                    </a:p>
                  </a:txBody>
                  <a:tcPr marT="45712" marB="45712"/>
                </a:tc>
                <a:tc>
                  <a:txBody>
                    <a:bodyPr/>
                    <a:lstStyle/>
                    <a:p>
                      <a:r>
                        <a:rPr lang="en-US" sz="1400" dirty="0"/>
                        <a:t>agenda</a:t>
                      </a:r>
                    </a:p>
                  </a:txBody>
                  <a:tcPr marT="45712" marB="45712"/>
                </a:tc>
                <a:extLst>
                  <a:ext uri="{0D108BD9-81ED-4DB2-BD59-A6C34878D82A}">
                    <a16:rowId xmlns:a16="http://schemas.microsoft.com/office/drawing/2014/main" val="10002"/>
                  </a:ext>
                </a:extLst>
              </a:tr>
              <a:tr h="0">
                <a:tc>
                  <a:txBody>
                    <a:bodyPr/>
                    <a:lstStyle/>
                    <a:p>
                      <a:r>
                        <a:rPr lang="en-US" sz="1400" dirty="0"/>
                        <a:t>11-22-1325</a:t>
                      </a:r>
                    </a:p>
                  </a:txBody>
                  <a:tcPr marT="45712" marB="45712"/>
                </a:tc>
                <a:tc>
                  <a:txBody>
                    <a:bodyPr/>
                    <a:lstStyle/>
                    <a:p>
                      <a:r>
                        <a:rPr lang="en-US" sz="1400" dirty="0"/>
                        <a:t>Ali Raissinia</a:t>
                      </a:r>
                    </a:p>
                  </a:txBody>
                  <a:tcPr marT="45712" marB="45712"/>
                </a:tc>
                <a:tc>
                  <a:txBody>
                    <a:bodyPr/>
                    <a:lstStyle/>
                    <a:p>
                      <a:r>
                        <a:rPr lang="nb-NO" sz="1400" dirty="0"/>
                        <a:t>320MHz Ranging Draft PAR review </a:t>
                      </a:r>
                      <a:endParaRPr lang="en-US" sz="1400" dirty="0"/>
                    </a:p>
                  </a:txBody>
                  <a:tcPr marT="45712" marB="45712"/>
                </a:tc>
                <a:tc>
                  <a:txBody>
                    <a:bodyPr/>
                    <a:lstStyle/>
                    <a:p>
                      <a:r>
                        <a:rPr lang="en-US" sz="1400" dirty="0"/>
                        <a:t>320MHz Ranging</a:t>
                      </a:r>
                    </a:p>
                  </a:txBody>
                  <a:tcPr marT="45712" marB="45712"/>
                </a:tc>
                <a:extLst>
                  <a:ext uri="{0D108BD9-81ED-4DB2-BD59-A6C34878D82A}">
                    <a16:rowId xmlns:a16="http://schemas.microsoft.com/office/drawing/2014/main" val="10003"/>
                  </a:ext>
                </a:extLst>
              </a:tr>
              <a:tr h="0">
                <a:tc>
                  <a:txBody>
                    <a:bodyPr/>
                    <a:lstStyle/>
                    <a:p>
                      <a:r>
                        <a:rPr lang="en-US" sz="1400" kern="1200" dirty="0">
                          <a:solidFill>
                            <a:schemeClr val="dk1"/>
                          </a:solidFill>
                          <a:latin typeface="+mn-lt"/>
                          <a:ea typeface="+mn-ea"/>
                          <a:cs typeface="+mn-cs"/>
                        </a:rPr>
                        <a:t>11-22-1353</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Ali Raissinia</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11bk 320MHz FTM CSD</a:t>
                      </a:r>
                    </a:p>
                  </a:txBody>
                  <a:tcPr marT="45712" marB="45712"/>
                </a:tc>
                <a:tc>
                  <a:txBody>
                    <a:bodyPr/>
                    <a:lstStyle/>
                    <a:p>
                      <a:r>
                        <a:rPr lang="en-US" sz="1400" kern="1200" dirty="0">
                          <a:solidFill>
                            <a:schemeClr val="dk1"/>
                          </a:solidFill>
                          <a:latin typeface="+mn-lt"/>
                          <a:ea typeface="+mn-ea"/>
                          <a:cs typeface="+mn-cs"/>
                        </a:rPr>
                        <a:t>320MHz Ranging</a:t>
                      </a:r>
                    </a:p>
                  </a:txBody>
                  <a:tcPr marT="45712" marB="45712"/>
                </a:tc>
                <a:extLst>
                  <a:ext uri="{0D108BD9-81ED-4DB2-BD59-A6C34878D82A}">
                    <a16:rowId xmlns:a16="http://schemas.microsoft.com/office/drawing/2014/main" val="10004"/>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5"/>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6"/>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7"/>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405664237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2022</a:t>
            </a:r>
            <a:endParaRPr lang="en-GB" dirty="0"/>
          </a:p>
        </p:txBody>
      </p:sp>
    </p:spTree>
    <p:extLst>
      <p:ext uri="{BB962C8B-B14F-4D97-AF65-F5344CB8AC3E}">
        <p14:creationId xmlns:p14="http://schemas.microsoft.com/office/powerpoint/2010/main" val="122620254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Plenary Meeting – Nov. 16</a:t>
            </a:r>
            <a:r>
              <a:rPr lang="en-US" altLang="en-US" baseline="30000" dirty="0">
                <a:solidFill>
                  <a:schemeClr val="tx2"/>
                </a:solidFill>
              </a:rPr>
              <a:t>th </a:t>
            </a:r>
            <a:r>
              <a:rPr lang="en-US" altLang="en-US" dirty="0">
                <a:solidFill>
                  <a:schemeClr val="tx2"/>
                </a:solidFill>
              </a:rPr>
              <a:t>AM2 </a:t>
            </a:r>
            <a:endParaRPr lang="en-US" dirty="0"/>
          </a:p>
        </p:txBody>
      </p:sp>
      <p:sp>
        <p:nvSpPr>
          <p:cNvPr id="3" name="Content Placeholder 2"/>
          <p:cNvSpPr>
            <a:spLocks noGrp="1"/>
          </p:cNvSpPr>
          <p:nvPr>
            <p:ph idx="1"/>
          </p:nvPr>
        </p:nvSpPr>
        <p:spPr>
          <a:xfrm>
            <a:off x="914401" y="1412776"/>
            <a:ext cx="10361084" cy="4968552"/>
          </a:xfrm>
        </p:spPr>
        <p:txBody>
          <a:bodyPr/>
          <a:lstStyle/>
          <a:p>
            <a:pPr algn="just">
              <a:spcBef>
                <a:spcPct val="20000"/>
              </a:spcBef>
              <a:buFontTx/>
              <a:buChar char="•"/>
            </a:pPr>
            <a:r>
              <a:rPr lang="en-US" sz="2000" b="0" dirty="0"/>
              <a:t>Call the meeting to order (3min)</a:t>
            </a:r>
          </a:p>
          <a:p>
            <a:pPr algn="just">
              <a:spcBef>
                <a:spcPct val="20000"/>
              </a:spcBef>
              <a:buFontTx/>
              <a:buChar char="•"/>
            </a:pPr>
            <a:r>
              <a:rPr lang="en-US" altLang="en-US" sz="2000" b="0" dirty="0"/>
              <a:t>Review IEEE-SA patent policy, duty to inform, call for potential essential patents, guidelines for anti-trust and competition laws and participation on individual basis in IEEE 802 meeting, IEEE-SA copyrights policy (5 min).</a:t>
            </a:r>
          </a:p>
          <a:p>
            <a:pPr algn="just">
              <a:spcBef>
                <a:spcPct val="20000"/>
              </a:spcBef>
              <a:buFontTx/>
              <a:buChar char="•"/>
            </a:pPr>
            <a:r>
              <a:rPr lang="en-US" sz="2000" b="0" dirty="0"/>
              <a:t>Attendance reminder – </a:t>
            </a:r>
            <a:r>
              <a:rPr lang="en-US" sz="2000" dirty="0"/>
              <a:t>we’re now using IMAT</a:t>
            </a:r>
            <a:r>
              <a:rPr lang="en-US" sz="2000" b="0" dirty="0"/>
              <a:t>.</a:t>
            </a:r>
          </a:p>
          <a:p>
            <a:pPr algn="just">
              <a:spcBef>
                <a:spcPct val="20000"/>
              </a:spcBef>
              <a:buFontTx/>
              <a:buChar char="•"/>
            </a:pPr>
            <a:r>
              <a:rPr lang="en-US" altLang="en-US" sz="2000" b="0" dirty="0"/>
              <a:t>Agenda setting for this slot (5 min).</a:t>
            </a:r>
          </a:p>
          <a:p>
            <a:pPr algn="just">
              <a:spcBef>
                <a:spcPct val="20000"/>
              </a:spcBef>
              <a:buFontTx/>
              <a:buChar char="•"/>
            </a:pPr>
            <a:r>
              <a:rPr lang="en-US" altLang="en-US" sz="2000" b="0" dirty="0"/>
              <a:t>Consider feedback received from other 802 WGs on EC approved 320MHz PAR and CSD.</a:t>
            </a:r>
          </a:p>
          <a:p>
            <a:pPr algn="just">
              <a:spcBef>
                <a:spcPct val="20000"/>
              </a:spcBef>
              <a:buFontTx/>
              <a:buChar char="•"/>
            </a:pPr>
            <a:r>
              <a:rPr lang="en-US" altLang="en-US" sz="2000" b="0" dirty="0"/>
              <a:t>Review technical proposals for 320MHz extension of the FTM protocol in anticipation of </a:t>
            </a:r>
            <a:r>
              <a:rPr lang="en-US" altLang="en-US" sz="2000" b="0" dirty="0" err="1"/>
              <a:t>TGbk</a:t>
            </a:r>
            <a:r>
              <a:rPr lang="en-US" altLang="en-US" sz="2000" b="0" dirty="0"/>
              <a:t> formation.</a:t>
            </a:r>
          </a:p>
          <a:p>
            <a:pPr algn="just">
              <a:spcBef>
                <a:spcPct val="20000"/>
              </a:spcBef>
              <a:buFontTx/>
              <a:buChar char="•"/>
            </a:pPr>
            <a:r>
              <a:rPr lang="en-US" sz="2000" b="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2022</a:t>
            </a:r>
            <a:endParaRPr lang="en-GB" dirty="0"/>
          </a:p>
        </p:txBody>
      </p:sp>
    </p:spTree>
    <p:extLst>
      <p:ext uri="{BB962C8B-B14F-4D97-AF65-F5344CB8AC3E}">
        <p14:creationId xmlns:p14="http://schemas.microsoft.com/office/powerpoint/2010/main" val="383971789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Nov. 16</a:t>
            </a:r>
            <a:r>
              <a:rPr lang="en-US" altLang="en-US" baseline="30000" dirty="0">
                <a:solidFill>
                  <a:schemeClr val="tx2"/>
                </a:solidFill>
              </a:rPr>
              <a:t>th</a:t>
            </a:r>
            <a:r>
              <a:rPr lang="en-US" altLang="en-US" dirty="0">
                <a:solidFill>
                  <a:schemeClr val="tx2"/>
                </a:solidFill>
              </a:rPr>
              <a:t> AM2</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2022</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796489814"/>
              </p:ext>
            </p:extLst>
          </p:nvPr>
        </p:nvGraphicFramePr>
        <p:xfrm>
          <a:off x="911424" y="1260086"/>
          <a:ext cx="10463544" cy="2773536"/>
        </p:xfrm>
        <a:graphic>
          <a:graphicData uri="http://schemas.openxmlformats.org/drawingml/2006/table">
            <a:tbl>
              <a:tblPr firstRow="1" bandRow="1">
                <a:tableStyleId>{21E4AEA4-8DFA-4A89-87EB-49C32662AFE0}</a:tableStyleId>
              </a:tblPr>
              <a:tblGrid>
                <a:gridCol w="1224136">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11-22-1753</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1"/>
                  </a:ext>
                </a:extLst>
              </a:tr>
              <a:tr h="0">
                <a:tc>
                  <a:txBody>
                    <a:bodyPr/>
                    <a:lstStyle/>
                    <a:p>
                      <a:r>
                        <a:rPr lang="en-US" sz="1400" dirty="0"/>
                        <a:t>11-20-771</a:t>
                      </a:r>
                    </a:p>
                  </a:txBody>
                  <a:tcPr marT="45712" marB="45712"/>
                </a:tc>
                <a:tc>
                  <a:txBody>
                    <a:bodyPr/>
                    <a:lstStyle/>
                    <a:p>
                      <a:r>
                        <a:rPr lang="en-US" sz="1400"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Motion compendium slide deck</a:t>
                      </a:r>
                    </a:p>
                  </a:txBody>
                  <a:tcPr marT="45712" marB="45712"/>
                </a:tc>
                <a:tc>
                  <a:txBody>
                    <a:bodyPr/>
                    <a:lstStyle/>
                    <a:p>
                      <a:r>
                        <a:rPr lang="en-US" sz="1400" dirty="0"/>
                        <a:t>agenda</a:t>
                      </a:r>
                    </a:p>
                  </a:txBody>
                  <a:tcPr marT="45712" marB="45712"/>
                </a:tc>
                <a:extLst>
                  <a:ext uri="{0D108BD9-81ED-4DB2-BD59-A6C34878D82A}">
                    <a16:rowId xmlns:a16="http://schemas.microsoft.com/office/drawing/2014/main" val="10002"/>
                  </a:ext>
                </a:extLst>
              </a:tr>
              <a:tr h="0">
                <a:tc>
                  <a:txBody>
                    <a:bodyPr/>
                    <a:lstStyle/>
                    <a:p>
                      <a:r>
                        <a:rPr lang="en-US" sz="1400" dirty="0"/>
                        <a:t>11-22-1325</a:t>
                      </a:r>
                    </a:p>
                  </a:txBody>
                  <a:tcPr marT="45712" marB="45712"/>
                </a:tc>
                <a:tc>
                  <a:txBody>
                    <a:bodyPr/>
                    <a:lstStyle/>
                    <a:p>
                      <a:r>
                        <a:rPr lang="en-US" sz="1400" dirty="0"/>
                        <a:t>Ali Raissinia</a:t>
                      </a:r>
                    </a:p>
                  </a:txBody>
                  <a:tcPr marT="45712" marB="45712"/>
                </a:tc>
                <a:tc>
                  <a:txBody>
                    <a:bodyPr/>
                    <a:lstStyle/>
                    <a:p>
                      <a:r>
                        <a:rPr lang="nb-NO" sz="1400" dirty="0"/>
                        <a:t>320MHz Ranging Draft PAR review </a:t>
                      </a:r>
                      <a:endParaRPr lang="en-US" sz="1400" dirty="0"/>
                    </a:p>
                  </a:txBody>
                  <a:tcPr marT="45712" marB="45712"/>
                </a:tc>
                <a:tc>
                  <a:txBody>
                    <a:bodyPr/>
                    <a:lstStyle/>
                    <a:p>
                      <a:r>
                        <a:rPr lang="en-US" sz="1400" dirty="0"/>
                        <a:t>320MHz Ranging</a:t>
                      </a:r>
                    </a:p>
                  </a:txBody>
                  <a:tcPr marT="45712" marB="45712"/>
                </a:tc>
                <a:extLst>
                  <a:ext uri="{0D108BD9-81ED-4DB2-BD59-A6C34878D82A}">
                    <a16:rowId xmlns:a16="http://schemas.microsoft.com/office/drawing/2014/main" val="10003"/>
                  </a:ext>
                </a:extLst>
              </a:tr>
              <a:tr h="0">
                <a:tc>
                  <a:txBody>
                    <a:bodyPr/>
                    <a:lstStyle/>
                    <a:p>
                      <a:r>
                        <a:rPr lang="en-US" sz="1400" kern="1200" dirty="0">
                          <a:solidFill>
                            <a:schemeClr val="dk1"/>
                          </a:solidFill>
                          <a:latin typeface="+mn-lt"/>
                          <a:ea typeface="+mn-ea"/>
                          <a:cs typeface="+mn-cs"/>
                        </a:rPr>
                        <a:t>11-22-1353</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Ali Raissinia</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11bk 320MHz FTM CSD</a:t>
                      </a:r>
                    </a:p>
                  </a:txBody>
                  <a:tcPr marT="45712" marB="45712"/>
                </a:tc>
                <a:tc>
                  <a:txBody>
                    <a:bodyPr/>
                    <a:lstStyle/>
                    <a:p>
                      <a:r>
                        <a:rPr lang="en-US" sz="1400" kern="1200" dirty="0">
                          <a:solidFill>
                            <a:schemeClr val="dk1"/>
                          </a:solidFill>
                          <a:latin typeface="+mn-lt"/>
                          <a:ea typeface="+mn-ea"/>
                          <a:cs typeface="+mn-cs"/>
                        </a:rPr>
                        <a:t>320MHz Ranging</a:t>
                      </a:r>
                    </a:p>
                  </a:txBody>
                  <a:tcPr marT="45712" marB="45712"/>
                </a:tc>
                <a:extLst>
                  <a:ext uri="{0D108BD9-81ED-4DB2-BD59-A6C34878D82A}">
                    <a16:rowId xmlns:a16="http://schemas.microsoft.com/office/drawing/2014/main" val="10004"/>
                  </a:ext>
                </a:extLst>
              </a:tr>
              <a:tr h="0">
                <a:tc>
                  <a:txBody>
                    <a:bodyPr/>
                    <a:lstStyle/>
                    <a:p>
                      <a:r>
                        <a:rPr lang="en-US" sz="1400" kern="1200" dirty="0">
                          <a:solidFill>
                            <a:schemeClr val="dk1"/>
                          </a:solidFill>
                          <a:latin typeface="+mn-lt"/>
                          <a:ea typeface="+mn-ea"/>
                          <a:cs typeface="+mn-cs"/>
                        </a:rPr>
                        <a:t>11-22-1981</a:t>
                      </a:r>
                    </a:p>
                  </a:txBody>
                  <a:tcPr marT="45712" marB="45712"/>
                </a:tc>
                <a:tc>
                  <a:txBody>
                    <a:bodyPr/>
                    <a:lstStyle/>
                    <a:p>
                      <a:r>
                        <a:rPr lang="en-US" sz="1400" kern="1200" dirty="0">
                          <a:solidFill>
                            <a:schemeClr val="dk1"/>
                          </a:solidFill>
                          <a:latin typeface="+mn-lt"/>
                          <a:ea typeface="+mn-ea"/>
                          <a:cs typeface="+mn-cs"/>
                        </a:rPr>
                        <a:t>Steve </a:t>
                      </a:r>
                      <a:r>
                        <a:rPr lang="en-US" sz="1400" kern="1200" dirty="0" err="1">
                          <a:solidFill>
                            <a:schemeClr val="dk1"/>
                          </a:solidFill>
                          <a:latin typeface="+mn-lt"/>
                          <a:ea typeface="+mn-ea"/>
                          <a:cs typeface="+mn-cs"/>
                        </a:rPr>
                        <a:t>Shelhamer</a:t>
                      </a:r>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Thoughts on 320 MHz Ranging NDP</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320MHz Ranging</a:t>
                      </a:r>
                    </a:p>
                  </a:txBody>
                  <a:tcPr marT="45712" marB="45712"/>
                </a:tc>
                <a:extLst>
                  <a:ext uri="{0D108BD9-81ED-4DB2-BD59-A6C34878D82A}">
                    <a16:rowId xmlns:a16="http://schemas.microsoft.com/office/drawing/2014/main" val="10006"/>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7"/>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322716744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E1A2CB-3018-47EE-91A2-AAEE5520AAAD}"/>
              </a:ext>
            </a:extLst>
          </p:cNvPr>
          <p:cNvSpPr>
            <a:spLocks noGrp="1"/>
          </p:cNvSpPr>
          <p:nvPr>
            <p:ph type="title"/>
          </p:nvPr>
        </p:nvSpPr>
        <p:spPr/>
        <p:txBody>
          <a:bodyPr/>
          <a:lstStyle/>
          <a:p>
            <a:r>
              <a:rPr lang="en-US" dirty="0"/>
              <a:t>Telecon</a:t>
            </a:r>
          </a:p>
        </p:txBody>
      </p:sp>
      <p:sp>
        <p:nvSpPr>
          <p:cNvPr id="3" name="Content Placeholder 2">
            <a:extLst>
              <a:ext uri="{FF2B5EF4-FFF2-40B4-BE49-F238E27FC236}">
                <a16:creationId xmlns:a16="http://schemas.microsoft.com/office/drawing/2014/main" id="{22003A29-58F8-4353-9747-8380F17EEAEE}"/>
              </a:ext>
            </a:extLst>
          </p:cNvPr>
          <p:cNvSpPr>
            <a:spLocks noGrp="1"/>
          </p:cNvSpPr>
          <p:nvPr>
            <p:ph idx="1"/>
          </p:nvPr>
        </p:nvSpPr>
        <p:spPr>
          <a:xfrm>
            <a:off x="479376" y="1981201"/>
            <a:ext cx="11377263" cy="4113213"/>
          </a:xfrm>
        </p:spPr>
        <p:txBody>
          <a:bodyPr/>
          <a:lstStyle/>
          <a:p>
            <a:r>
              <a:rPr lang="en-US" dirty="0"/>
              <a:t>Should we have any?</a:t>
            </a:r>
          </a:p>
        </p:txBody>
      </p:sp>
      <p:sp>
        <p:nvSpPr>
          <p:cNvPr id="4" name="Slide Number Placeholder 3">
            <a:extLst>
              <a:ext uri="{FF2B5EF4-FFF2-40B4-BE49-F238E27FC236}">
                <a16:creationId xmlns:a16="http://schemas.microsoft.com/office/drawing/2014/main" id="{987C8455-C3E5-4432-A5ED-0A9FA557A70B}"/>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A3DC0E46-E7B4-4065-B837-FE57051B31A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76B0C52-F5D9-4262-939A-BED89DCB8422}"/>
              </a:ext>
            </a:extLst>
          </p:cNvPr>
          <p:cNvSpPr>
            <a:spLocks noGrp="1"/>
          </p:cNvSpPr>
          <p:nvPr>
            <p:ph type="dt" idx="15"/>
          </p:nvPr>
        </p:nvSpPr>
        <p:spPr/>
        <p:txBody>
          <a:bodyPr/>
          <a:lstStyle/>
          <a:p>
            <a:r>
              <a:rPr lang="en-US"/>
              <a:t>Nov. 2022</a:t>
            </a:r>
            <a:endParaRPr lang="en-GB" dirty="0"/>
          </a:p>
        </p:txBody>
      </p:sp>
    </p:spTree>
    <p:extLst>
      <p:ext uri="{BB962C8B-B14F-4D97-AF65-F5344CB8AC3E}">
        <p14:creationId xmlns:p14="http://schemas.microsoft.com/office/powerpoint/2010/main" val="337478648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2022</a:t>
            </a:r>
            <a:endParaRPr lang="en-GB" dirty="0"/>
          </a:p>
        </p:txBody>
      </p:sp>
    </p:spTree>
    <p:extLst>
      <p:ext uri="{BB962C8B-B14F-4D97-AF65-F5344CB8AC3E}">
        <p14:creationId xmlns:p14="http://schemas.microsoft.com/office/powerpoint/2010/main" val="198378784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2022</a:t>
            </a:r>
            <a:endParaRPr lang="en-GB" dirty="0"/>
          </a:p>
        </p:txBody>
      </p:sp>
    </p:spTree>
    <p:extLst>
      <p:ext uri="{BB962C8B-B14F-4D97-AF65-F5344CB8AC3E}">
        <p14:creationId xmlns:p14="http://schemas.microsoft.com/office/powerpoint/2010/main" val="20382867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3352" y="685801"/>
            <a:ext cx="11665296" cy="507455"/>
          </a:xfrm>
        </p:spPr>
        <p:txBody>
          <a:bodyPr/>
          <a:lstStyle/>
          <a:p>
            <a:r>
              <a:rPr lang="en-US" altLang="en-US" sz="4400" dirty="0"/>
              <a:t>Logistics</a:t>
            </a:r>
            <a:endParaRPr lang="en-US" sz="4400" dirty="0"/>
          </a:p>
        </p:txBody>
      </p:sp>
      <p:sp>
        <p:nvSpPr>
          <p:cNvPr id="3" name="Content Placeholder 2"/>
          <p:cNvSpPr>
            <a:spLocks noGrp="1"/>
          </p:cNvSpPr>
          <p:nvPr>
            <p:ph idx="1"/>
          </p:nvPr>
        </p:nvSpPr>
        <p:spPr>
          <a:xfrm>
            <a:off x="335360" y="1412776"/>
            <a:ext cx="11593288" cy="4475807"/>
          </a:xfrm>
        </p:spPr>
        <p:txBody>
          <a:bodyPr/>
          <a:lstStyle/>
          <a:p>
            <a:pPr marL="0" indent="0"/>
            <a:r>
              <a:rPr lang="en-US" sz="2000" dirty="0"/>
              <a:t>Registration to the November meeting:</a:t>
            </a:r>
            <a:endParaRPr lang="en-US" sz="2000" b="0" dirty="0"/>
          </a:p>
          <a:p>
            <a:pPr>
              <a:buFont typeface="Arial" panose="020B0604020202020204" pitchFamily="34" charset="0"/>
              <a:buChar char="•"/>
            </a:pPr>
            <a:r>
              <a:rPr lang="en-US" sz="2000" b="0" dirty="0"/>
              <a:t>This meeting is part of the November 802 plenary session</a:t>
            </a:r>
          </a:p>
          <a:p>
            <a:pPr>
              <a:buFont typeface="Arial" panose="020B0604020202020204" pitchFamily="34" charset="0"/>
              <a:buChar char="•"/>
            </a:pPr>
            <a:r>
              <a:rPr lang="en-US" sz="2000" b="0" dirty="0"/>
              <a:t>You must pay the registration fee whether attending in-person or remotely</a:t>
            </a:r>
          </a:p>
          <a:p>
            <a:pPr>
              <a:buFont typeface="Arial" panose="020B0604020202020204" pitchFamily="34" charset="0"/>
              <a:buChar char="•"/>
            </a:pPr>
            <a:r>
              <a:rPr lang="en-US" sz="2000" b="0" dirty="0"/>
              <a:t>If you have not already done so, you can register here: </a:t>
            </a:r>
            <a:r>
              <a:rPr lang="en-US" sz="2000" b="0" dirty="0">
                <a:hlinkClick r:id="rId2"/>
              </a:rPr>
              <a:t>https://web.cvent.com/event/840c257d-5d52-4eff-94b4-39d2aafda56b/summary</a:t>
            </a:r>
            <a:endParaRPr lang="en-US" sz="2000" b="0" dirty="0"/>
          </a:p>
          <a:p>
            <a:pPr>
              <a:buFont typeface="Arial" panose="020B0604020202020204" pitchFamily="34" charset="0"/>
              <a:buChar char="•"/>
            </a:pPr>
            <a:r>
              <a:rPr lang="en-US" sz="2000" b="0" dirty="0"/>
              <a:t>If you do not intend to register for this session you must leave this meeting and, if you have logged attendance on IMAT, email the 802.11 chair or vice chairs to have your attendance cancelled</a:t>
            </a:r>
          </a:p>
          <a:p>
            <a:pPr marL="457200" indent="-457200"/>
            <a:endParaRPr lang="en-US" altLang="en-US" sz="2000" dirty="0"/>
          </a:p>
          <a:p>
            <a:pPr marL="0" indent="0"/>
            <a:r>
              <a:rPr lang="en-US" altLang="en-US" sz="2000" dirty="0"/>
              <a:t>Logging Attendance:</a:t>
            </a:r>
            <a:endParaRPr lang="en-US" altLang="en-US" sz="2000" dirty="0">
              <a:hlinkClick r:id="rId3"/>
            </a:endParaRPr>
          </a:p>
          <a:p>
            <a:pPr>
              <a:buFont typeface="Arial" panose="020B0604020202020204" pitchFamily="34" charset="0"/>
              <a:buChar char="•"/>
            </a:pPr>
            <a:r>
              <a:rPr lang="en-US" altLang="en-US" sz="2000" b="0" dirty="0"/>
              <a:t>Please register by logging to IMAT and register your attendance at </a:t>
            </a:r>
            <a:r>
              <a:rPr lang="en-US" sz="2000" b="0" dirty="0">
                <a:hlinkClick r:id="rId4"/>
              </a:rPr>
              <a:t>attendance</a:t>
            </a:r>
            <a:endParaRPr lang="en-US" sz="2000" b="0" dirty="0"/>
          </a:p>
          <a:p>
            <a:pPr>
              <a:buFont typeface="Arial" panose="020B0604020202020204" pitchFamily="34" charset="0"/>
              <a:buChar char="•"/>
            </a:pPr>
            <a:r>
              <a:rPr lang="en-US" altLang="en-US" sz="2000" b="0" dirty="0"/>
              <a:t>Attendees are required to register their attendance.</a:t>
            </a:r>
          </a:p>
          <a:p>
            <a:pPr>
              <a:buFont typeface="Arial" panose="020B0604020202020204" pitchFamily="34" charset="0"/>
              <a:buChar char="•"/>
            </a:pPr>
            <a:r>
              <a:rPr lang="en-US" altLang="en-US" sz="2000" b="0" dirty="0"/>
              <a:t>For </a:t>
            </a:r>
            <a:r>
              <a:rPr lang="en-US" altLang="en-US" sz="2000" b="0" dirty="0" err="1"/>
              <a:t>Webex</a:t>
            </a:r>
            <a:r>
              <a:rPr lang="en-US" altLang="en-US" sz="2000" b="0" dirty="0"/>
              <a:t> call use the following designation: [V/NV] First Last (Affiliation)</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2022</a:t>
            </a:r>
            <a:endParaRPr lang="en-GB" dirty="0"/>
          </a:p>
        </p:txBody>
      </p:sp>
    </p:spTree>
    <p:extLst>
      <p:ext uri="{BB962C8B-B14F-4D97-AF65-F5344CB8AC3E}">
        <p14:creationId xmlns:p14="http://schemas.microsoft.com/office/powerpoint/2010/main" val="196872031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11-20/251 “</a:t>
            </a:r>
            <a:r>
              <a:rPr lang="en-US" sz="2000" b="0" dirty="0" err="1"/>
              <a:t>TGaz</a:t>
            </a:r>
            <a:r>
              <a:rPr lang="en-US" sz="2000" b="0" dirty="0"/>
              <a:t> telecon minutes January-February 2020” posted to Mentor Mar. 25</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11-20/251r0 as </a:t>
            </a:r>
            <a:r>
              <a:rPr lang="en-US" sz="2000" b="0" dirty="0" err="1"/>
              <a:t>TGaz</a:t>
            </a:r>
            <a:r>
              <a:rPr lang="en-US" sz="2000" b="0" dirty="0"/>
              <a:t> meeting minutes for the Jan. 29</a:t>
            </a:r>
            <a:r>
              <a:rPr lang="en-US" sz="2000" b="0" baseline="30000" dirty="0"/>
              <a:t>th</a:t>
            </a:r>
            <a:r>
              <a:rPr lang="en-US" sz="2000" b="0" dirty="0"/>
              <a:t>, Feb. 5</a:t>
            </a:r>
            <a:r>
              <a:rPr lang="en-US" sz="2000" b="0" baseline="30000" dirty="0"/>
              <a:t>th</a:t>
            </a:r>
            <a:r>
              <a:rPr lang="en-US" sz="2000" b="0" dirty="0"/>
              <a:t> , Feb. 12</a:t>
            </a:r>
            <a:r>
              <a:rPr lang="en-US" sz="2000" b="0" baseline="30000" dirty="0"/>
              <a:t>th</a:t>
            </a:r>
            <a:r>
              <a:rPr lang="en-US" sz="2000" b="0" dirty="0"/>
              <a:t> and Mar. 4 2020 telecons.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2022</a:t>
            </a:r>
            <a:endParaRPr lang="en-GB" dirty="0"/>
          </a:p>
        </p:txBody>
      </p:sp>
    </p:spTree>
    <p:extLst>
      <p:ext uri="{BB962C8B-B14F-4D97-AF65-F5344CB8AC3E}">
        <p14:creationId xmlns:p14="http://schemas.microsoft.com/office/powerpoint/2010/main" val="302645408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11-20/419 “Ad Hoc Meeting Minutes Mar 2020 Session” posted to Mentor Apr. 10</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11-20/419r1 as </a:t>
            </a:r>
            <a:r>
              <a:rPr lang="en-US" sz="2000" b="0" dirty="0" err="1"/>
              <a:t>TGaz</a:t>
            </a:r>
            <a:r>
              <a:rPr lang="en-US" sz="2000" b="0" dirty="0"/>
              <a:t> meeting minutes for the Mar. Ad-hoc meeting.</a:t>
            </a:r>
          </a:p>
          <a:p>
            <a:pPr marL="0" indent="0"/>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2022</a:t>
            </a:r>
            <a:endParaRPr lang="en-GB" dirty="0"/>
          </a:p>
        </p:txBody>
      </p:sp>
    </p:spTree>
    <p:extLst>
      <p:ext uri="{BB962C8B-B14F-4D97-AF65-F5344CB8AC3E}">
        <p14:creationId xmlns:p14="http://schemas.microsoft.com/office/powerpoint/2010/main" val="32226193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LB249-Clause-9-4-CIDs</a:t>
            </a:r>
            <a:endParaRPr lang="en-US" sz="1800" dirty="0"/>
          </a:p>
          <a:p>
            <a:pPr marL="0" indent="0"/>
            <a:endParaRPr lang="en-US" dirty="0"/>
          </a:p>
          <a:p>
            <a:pPr marL="0" indent="0"/>
            <a:r>
              <a:rPr lang="en-US" dirty="0"/>
              <a:t>Motion </a:t>
            </a:r>
            <a:r>
              <a:rPr lang="en-US" b="0" dirty="0"/>
              <a:t>###:</a:t>
            </a:r>
            <a:endParaRPr lang="en-US" dirty="0"/>
          </a:p>
          <a:p>
            <a:pPr marL="0" indent="0"/>
            <a:r>
              <a:rPr lang="en-US" sz="2000" b="0" dirty="0"/>
              <a:t>Move to adopt the resolutions depicted by document 11-20-0388r2 for CIDs 3648, 3026, 3027, 3262, 3573, 3574, 3575, 3028, 3029, 3638, 3916, 3918, 4002, 3042 and 4003</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2000" b="0" dirty="0"/>
          </a:p>
          <a:p>
            <a:pPr marL="0" indent="0"/>
            <a:r>
              <a:rPr lang="en-US" sz="1600" b="0" dirty="0"/>
              <a:t>Results from the Mar. Ad Hoc (Y/N/A): 9/0/1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Nov. 2022</a:t>
            </a:r>
            <a:endParaRPr lang="en-GB" dirty="0"/>
          </a:p>
        </p:txBody>
      </p:sp>
    </p:spTree>
    <p:extLst>
      <p:ext uri="{BB962C8B-B14F-4D97-AF65-F5344CB8AC3E}">
        <p14:creationId xmlns:p14="http://schemas.microsoft.com/office/powerpoint/2010/main" val="323022984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2/4</a:t>
            </a:r>
          </a:p>
        </p:txBody>
      </p:sp>
      <p:sp>
        <p:nvSpPr>
          <p:cNvPr id="6146"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Master, select the top master page (theme slide master).  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Insert, 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Date &amp;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43</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Nov. 2022</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idx="1"/>
          </p:nvPr>
        </p:nvSpPr>
        <p:spPr>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Fields to fill in:	12</a:t>
            </a:r>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44</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Nov. 2022</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2010-03-01</a:t>
            </a:r>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45</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Nov. 2022</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F950F3-A6AC-4DD5-BA51-76F0BEFDC7C5}"/>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0C949BD2-6B91-43AE-8C2E-2F7C5B77515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5C6604B5-A30F-495F-AFF7-749DE439E6EF}"/>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56CFA9C4-F650-4F2C-86B7-6502F58A213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54008356-9290-4F51-9130-DF936638A439}"/>
              </a:ext>
            </a:extLst>
          </p:cNvPr>
          <p:cNvSpPr>
            <a:spLocks noGrp="1"/>
          </p:cNvSpPr>
          <p:nvPr>
            <p:ph type="dt" idx="15"/>
          </p:nvPr>
        </p:nvSpPr>
        <p:spPr/>
        <p:txBody>
          <a:bodyPr/>
          <a:lstStyle/>
          <a:p>
            <a:r>
              <a:rPr lang="en-US"/>
              <a:t>Nov. 2022</a:t>
            </a:r>
            <a:endParaRPr lang="en-GB" dirty="0"/>
          </a:p>
        </p:txBody>
      </p:sp>
    </p:spTree>
    <p:extLst>
      <p:ext uri="{BB962C8B-B14F-4D97-AF65-F5344CB8AC3E}">
        <p14:creationId xmlns:p14="http://schemas.microsoft.com/office/powerpoint/2010/main" val="41692447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45977"/>
          </a:xfrm>
        </p:spPr>
        <p:txBody>
          <a:bodyPr/>
          <a:lstStyle/>
          <a:p>
            <a:r>
              <a:rPr lang="en-US" altLang="en-US" sz="4400" dirty="0"/>
              <a:t>Logistics</a:t>
            </a:r>
            <a:endParaRPr lang="en-US" sz="4400" dirty="0"/>
          </a:p>
        </p:txBody>
      </p:sp>
      <p:sp>
        <p:nvSpPr>
          <p:cNvPr id="3" name="Content Placeholder 2"/>
          <p:cNvSpPr>
            <a:spLocks noGrp="1"/>
          </p:cNvSpPr>
          <p:nvPr>
            <p:ph idx="1"/>
          </p:nvPr>
        </p:nvSpPr>
        <p:spPr>
          <a:xfrm>
            <a:off x="551384" y="1268760"/>
            <a:ext cx="11017223" cy="4825655"/>
          </a:xfrm>
        </p:spPr>
        <p:txBody>
          <a:bodyPr/>
          <a:lstStyle/>
          <a:p>
            <a:pPr marL="269875" indent="-269875">
              <a:buFont typeface="Arial" panose="020B0604020202020204" pitchFamily="34" charset="0"/>
              <a:buChar char="•"/>
            </a:pPr>
            <a:r>
              <a:rPr lang="en-US" altLang="en-US" sz="2000" dirty="0"/>
              <a:t>Motions: </a:t>
            </a:r>
          </a:p>
          <a:p>
            <a:r>
              <a:rPr lang="en-US" altLang="en-US" sz="1800" b="0" dirty="0"/>
              <a:t>	Only IEEE 802.11 voting members may vote on motions, motions are documented and votes are documented in the minutes.</a:t>
            </a:r>
          </a:p>
          <a:p>
            <a:r>
              <a:rPr lang="en-US" altLang="en-US" sz="1800" b="0" dirty="0"/>
              <a:t>	Please verify your voting status prior to voting.</a:t>
            </a:r>
          </a:p>
          <a:p>
            <a:endParaRPr lang="en-US" altLang="en-US" sz="2000" dirty="0"/>
          </a:p>
          <a:p>
            <a:pPr marL="269875" indent="-269875">
              <a:buFont typeface="Arial" panose="020B0604020202020204" pitchFamily="34" charset="0"/>
              <a:buChar char="•"/>
            </a:pPr>
            <a:r>
              <a:rPr lang="en-US" altLang="en-US" sz="2000" dirty="0"/>
              <a:t>Documentation</a:t>
            </a:r>
          </a:p>
          <a:p>
            <a:pPr lvl="1"/>
            <a:r>
              <a:rPr lang="en-US" altLang="en-US" sz="1800" dirty="0">
                <a:hlinkClick r:id="rId2"/>
              </a:rPr>
              <a:t>https://mentor.ieee.org/802.11/documents</a:t>
            </a:r>
            <a:r>
              <a:rPr lang="en-US" altLang="en-US" sz="1800" dirty="0"/>
              <a:t>, Use “</a:t>
            </a:r>
            <a:r>
              <a:rPr lang="en-US" altLang="en-US" sz="1800" dirty="0" err="1"/>
              <a:t>TGaz</a:t>
            </a:r>
            <a:r>
              <a:rPr lang="en-US" altLang="en-US" sz="1800" dirty="0"/>
              <a:t>” folder for documents relating to the </a:t>
            </a:r>
            <a:r>
              <a:rPr lang="en-US" altLang="en-US" sz="1800" dirty="0" err="1"/>
              <a:t>TGaz</a:t>
            </a:r>
            <a:r>
              <a:rPr lang="en-US" altLang="en-US" sz="1800" dirty="0"/>
              <a:t> activity.</a:t>
            </a:r>
          </a:p>
          <a:p>
            <a:pPr lvl="1"/>
            <a:endParaRPr lang="en-US" altLang="en-US" sz="1800" dirty="0"/>
          </a:p>
          <a:p>
            <a:pPr marL="269875" indent="-269875">
              <a:buFont typeface="Arial" panose="020B0604020202020204" pitchFamily="34" charset="0"/>
              <a:buChar char="•"/>
            </a:pPr>
            <a:r>
              <a:rPr lang="en-US" altLang="en-US" sz="2000" dirty="0"/>
              <a:t>Meeting coordinates: </a:t>
            </a:r>
          </a:p>
          <a:p>
            <a:r>
              <a:rPr lang="en-US" altLang="en-US" sz="1800" dirty="0"/>
              <a:t>	</a:t>
            </a:r>
            <a:r>
              <a:rPr lang="en-US" altLang="en-US" sz="1800" b="0" dirty="0"/>
              <a:t>We are using WebEx, meeting credentials can be found in the IEEE 802.11 calendar </a:t>
            </a:r>
            <a:r>
              <a:rPr lang="en-US" altLang="en-US" sz="1800" b="0" dirty="0">
                <a:hlinkClick r:id="rId3"/>
              </a:rPr>
              <a:t>here</a:t>
            </a:r>
            <a:r>
              <a:rPr lang="en-US" altLang="en-US" sz="1800" b="0" dirty="0"/>
              <a:t>.</a:t>
            </a:r>
          </a:p>
          <a:p>
            <a:endParaRPr lang="en-US" sz="1800" dirty="0"/>
          </a:p>
          <a:p>
            <a:pPr marL="269875" indent="-269875">
              <a:buFont typeface="Arial" panose="020B0604020202020204" pitchFamily="34" charset="0"/>
              <a:buChar char="•"/>
            </a:pPr>
            <a:r>
              <a:rPr lang="en-US" altLang="en-US" sz="1800" dirty="0"/>
              <a:t>Meeting decorum: </a:t>
            </a:r>
          </a:p>
          <a:p>
            <a:r>
              <a:rPr lang="en-US" altLang="en-US" sz="1600" b="0" dirty="0"/>
              <a:t>	</a:t>
            </a:r>
            <a:r>
              <a:rPr lang="en-US" altLang="en-US" sz="1800" b="0" dirty="0"/>
              <a:t>Announce your name and affiliation when you first address the group.</a:t>
            </a:r>
          </a:p>
          <a:p>
            <a:r>
              <a:rPr lang="en-US" altLang="en-US" sz="1800" b="0" dirty="0"/>
              <a:t>	Please mute </a:t>
            </a:r>
            <a:r>
              <a:rPr lang="en-US" sz="2000" b="0" dirty="0"/>
              <a:t>the microphone unless you want to address the group.</a:t>
            </a:r>
          </a:p>
          <a:p>
            <a:r>
              <a:rPr lang="en-US" sz="2000" b="0"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2022</a:t>
            </a:r>
            <a:endParaRPr lang="en-GB" dirty="0"/>
          </a:p>
        </p:txBody>
      </p:sp>
    </p:spTree>
    <p:extLst>
      <p:ext uri="{BB962C8B-B14F-4D97-AF65-F5344CB8AC3E}">
        <p14:creationId xmlns:p14="http://schemas.microsoft.com/office/powerpoint/2010/main" val="7735456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altLang="en-US" dirty="0"/>
              <a:t>Following 5 slides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2022</a:t>
            </a:r>
            <a:endParaRPr lang="en-GB" dirty="0"/>
          </a:p>
        </p:txBody>
      </p:sp>
    </p:spTree>
    <p:extLst>
      <p:ext uri="{BB962C8B-B14F-4D97-AF65-F5344CB8AC3E}">
        <p14:creationId xmlns:p14="http://schemas.microsoft.com/office/powerpoint/2010/main" val="4174810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dirty="0"/>
          </a:p>
        </p:txBody>
      </p:sp>
      <p:sp>
        <p:nvSpPr>
          <p:cNvPr id="3" name="Content Placeholder 2"/>
          <p:cNvSpPr>
            <a:spLocks noGrp="1"/>
          </p:cNvSpPr>
          <p:nvPr>
            <p:ph idx="1"/>
          </p:nvPr>
        </p:nvSpPr>
        <p:spPr>
          <a:xfrm>
            <a:off x="551384" y="1340768"/>
            <a:ext cx="11233248" cy="4753647"/>
          </a:xfrm>
        </p:spPr>
        <p:txBody>
          <a:bodyPr/>
          <a:lstStyle/>
          <a:p>
            <a:pPr marL="0" lvl="0" indent="0" defTabSz="914400" eaLnBrk="0" hangingPunct="0">
              <a:lnSpc>
                <a:spcPct val="80000"/>
              </a:lnSpc>
              <a:spcBef>
                <a:spcPct val="20000"/>
              </a:spcBef>
              <a:spcAft>
                <a:spcPct val="30000"/>
              </a:spcAft>
              <a:buClr>
                <a:srgbClr val="CC3300"/>
              </a:buClr>
              <a:buSzPct val="50000"/>
            </a:pPr>
            <a:r>
              <a:rPr lang="en-US" altLang="en-US" sz="1800" dirty="0">
                <a:latin typeface="Calibri" panose="020F0502020204030204" pitchFamily="34" charset="0"/>
                <a:cs typeface="Calibri" panose="020F0502020204030204" pitchFamily="34" charset="0"/>
              </a:rPr>
              <a:t>The IEEE-SA strongly recommends that at each WG meeting the chair or a designee:</a:t>
            </a:r>
            <a:endParaRPr lang="en-US" altLang="en-US" sz="1800" b="0"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defTabSz="914400" eaLnBrk="0" hangingPunct="0">
              <a:lnSpc>
                <a:spcPct val="2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defTabSz="914400" eaLnBrk="0" hangingPunct="0">
              <a:lnSpc>
                <a:spcPct val="80000"/>
              </a:lnSpc>
              <a:spcBef>
                <a:spcPct val="20000"/>
              </a:spcBef>
              <a:buClr>
                <a:srgbClr val="CC3300"/>
              </a:buClr>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defTabSz="914400" eaLnBrk="0" hangingPunct="0">
              <a:lnSpc>
                <a:spcPct val="80000"/>
              </a:lnSpc>
              <a:spcBef>
                <a:spcPct val="5000"/>
              </a:spcBef>
              <a:buClr>
                <a:srgbClr val="CC3300"/>
              </a:buClr>
              <a:buSzPct val="50000"/>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50000"/>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2022</a:t>
            </a:r>
            <a:endParaRPr lang="en-GB" dirty="0"/>
          </a:p>
        </p:txBody>
      </p:sp>
    </p:spTree>
    <p:extLst>
      <p:ext uri="{BB962C8B-B14F-4D97-AF65-F5344CB8AC3E}">
        <p14:creationId xmlns:p14="http://schemas.microsoft.com/office/powerpoint/2010/main" val="12375309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914401" y="2052091"/>
            <a:ext cx="10361084" cy="4113213"/>
          </a:xfrm>
        </p:spPr>
        <p:txBody>
          <a:bodyPr/>
          <a:lstStyle/>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defTabSz="914400" eaLnBrk="0" hangingPunct="0">
              <a:spcBef>
                <a:spcPct val="20000"/>
              </a:spcBef>
              <a:buClr>
                <a:srgbClr val="CC3300"/>
              </a:buClr>
              <a:buSzPct val="50000"/>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2022</a:t>
            </a:r>
            <a:endParaRPr lang="en-GB" dirty="0"/>
          </a:p>
        </p:txBody>
      </p:sp>
      <p:sp>
        <p:nvSpPr>
          <p:cNvPr id="7" name="Text Box 1028">
            <a:extLst>
              <a:ext uri="{FF2B5EF4-FFF2-40B4-BE49-F238E27FC236}">
                <a16:creationId xmlns:a16="http://schemas.microsoft.com/office/drawing/2014/main" id="{7AA2D575-91B0-4E34-8C3F-8540C2FF2D4B}"/>
              </a:ext>
            </a:extLst>
          </p:cNvPr>
          <p:cNvSpPr txBox="1">
            <a:spLocks noChangeArrowheads="1"/>
          </p:cNvSpPr>
          <p:nvPr/>
        </p:nvSpPr>
        <p:spPr bwMode="auto">
          <a:xfrm>
            <a:off x="10560496" y="5954713"/>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39729334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551384" y="1751015"/>
            <a:ext cx="11305255" cy="4343400"/>
          </a:xfrm>
        </p:spPr>
        <p:txBody>
          <a:bodyPr/>
          <a:lstStyle/>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Cause an LOA to be submitted to the IEEE-SA (patcom@ieee.org);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Provide the chair of this group with the identity of the holder(s) of any and all such claims as soon as possible;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Speak up now and respond to this Call for Potentially Essential Patents</a:t>
            </a:r>
          </a:p>
          <a:p>
            <a:pPr marL="0" lvl="0" indent="0" defTabSz="914400" eaLnBrk="0" hangingPunct="0">
              <a:spcBef>
                <a:spcPct val="20000"/>
              </a:spcBef>
              <a:buClr>
                <a:srgbClr val="CC3300"/>
              </a:buClr>
              <a:buSzPct val="50000"/>
              <a:defRPr/>
            </a:pPr>
            <a:endParaRPr lang="en-US" altLang="en-US" sz="900" b="0" dirty="0">
              <a:latin typeface="Calibri" pitchFamily="34" charset="0"/>
              <a:cs typeface="Calibri" pitchFamily="34" charset="0"/>
            </a:endParaRPr>
          </a:p>
          <a:p>
            <a:pPr marL="0" lvl="0" indent="0" defTabSz="914400" eaLnBrk="0" hangingPunct="0">
              <a:spcBef>
                <a:spcPct val="20000"/>
              </a:spcBef>
              <a:buClr>
                <a:srgbClr val="CC3300"/>
              </a:buClr>
              <a:buSzPct val="50000"/>
              <a:defRPr/>
            </a:pPr>
            <a:r>
              <a:rPr lang="en-US" altLang="en-US" b="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b="0" dirty="0">
                <a:latin typeface="Calibri" pitchFamily="34" charset="0"/>
                <a:cs typeface="Calibri" pitchFamily="34" charset="0"/>
              </a:rPr>
            </a:br>
            <a:endParaRPr lang="en-US" altLang="en-US" dirty="0">
              <a:latin typeface="Calibri" pitchFamily="34" charset="0"/>
              <a:cs typeface="Calibri"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2022</a:t>
            </a:r>
            <a:endParaRPr lang="en-GB" dirty="0"/>
          </a:p>
        </p:txBody>
      </p:sp>
      <p:sp>
        <p:nvSpPr>
          <p:cNvPr id="7" name="Text Box 6">
            <a:extLst>
              <a:ext uri="{FF2B5EF4-FFF2-40B4-BE49-F238E27FC236}">
                <a16:creationId xmlns:a16="http://schemas.microsoft.com/office/drawing/2014/main" id="{2C8EC4BB-F0DF-4A88-A78D-DDB80DCE3215}"/>
              </a:ext>
            </a:extLst>
          </p:cNvPr>
          <p:cNvSpPr txBox="1">
            <a:spLocks noChangeArrowheads="1"/>
          </p:cNvSpPr>
          <p:nvPr/>
        </p:nvSpPr>
        <p:spPr bwMode="auto">
          <a:xfrm>
            <a:off x="10799235" y="6094415"/>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3652963495"/>
      </p:ext>
    </p:extLst>
  </p:cSld>
  <p:clrMapOvr>
    <a:masterClrMapping/>
  </p:clrMapOvr>
</p:sld>
</file>

<file path=ppt/theme/theme1.xml><?xml version="1.0" encoding="utf-8"?>
<a:theme xmlns:a="http://schemas.openxmlformats.org/drawingml/2006/main" name="Office Theme">
  <a:themeElements>
    <a:clrScheme name="Custom 6">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5959FE"/>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116422</TotalTime>
  <Words>4728</Words>
  <Application>Microsoft Office PowerPoint</Application>
  <PresentationFormat>Widescreen</PresentationFormat>
  <Paragraphs>614</Paragraphs>
  <Slides>46</Slides>
  <Notes>14</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46</vt:i4>
      </vt:variant>
    </vt:vector>
  </HeadingPairs>
  <TitlesOfParts>
    <vt:vector size="53" baseType="lpstr">
      <vt:lpstr>Arial</vt:lpstr>
      <vt:lpstr>Calibri</vt:lpstr>
      <vt:lpstr>Monotype Sorts</vt:lpstr>
      <vt:lpstr>Montserrat</vt:lpstr>
      <vt:lpstr>Times New Roman</vt:lpstr>
      <vt:lpstr>Office Theme</vt:lpstr>
      <vt:lpstr>Document</vt:lpstr>
      <vt:lpstr>TGaz Next Generation Positioning  Agenda for the Nov. Plenary Meeting</vt:lpstr>
      <vt:lpstr>IEEE 802.11 Task Group AZ Next Generation Positioning </vt:lpstr>
      <vt:lpstr>Abstract</vt:lpstr>
      <vt:lpstr>Logistics</vt:lpstr>
      <vt:lpstr>Logistics</vt:lpstr>
      <vt:lpstr>Patent Policy</vt:lpstr>
      <vt:lpstr>Instructions for the WG Chair</vt:lpstr>
      <vt:lpstr>Participants have a duty to inform the IEEE</vt:lpstr>
      <vt:lpstr>Ways to inform IEEE</vt:lpstr>
      <vt:lpstr>Other guidelines for IEEE WG meetings</vt:lpstr>
      <vt:lpstr>Patent-related information</vt:lpstr>
      <vt:lpstr>Instructions for Chairs of  standards development activities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IEEE SA Policy Documents</vt:lpstr>
      <vt:lpstr>IEEE SA Rules Documents</vt:lpstr>
      <vt:lpstr>IEEE 802 Ground Rules</vt:lpstr>
      <vt:lpstr>IEEE 802 Rules Documents </vt:lpstr>
      <vt:lpstr>IEEE 802.11 Rules Document </vt:lpstr>
      <vt:lpstr>November IEEE  Plenary Meeting Week Agenda</vt:lpstr>
      <vt:lpstr>Submission List for the week</vt:lpstr>
      <vt:lpstr>IEEE Plenary Meeting –  Nov. 15th AM2</vt:lpstr>
      <vt:lpstr>Submission List for the Nov. 15th AM2</vt:lpstr>
      <vt:lpstr>Approval of previous meeting minutes</vt:lpstr>
      <vt:lpstr>Review P802.11az publication status</vt:lpstr>
      <vt:lpstr>IEEE 802.11bk PAR and CSD approval status</vt:lpstr>
      <vt:lpstr>Review 320MHz Submissions</vt:lpstr>
      <vt:lpstr>PowerPoint Presentation</vt:lpstr>
      <vt:lpstr>IEEE Plenary Meeting – Nov. 15th PM3</vt:lpstr>
      <vt:lpstr>Submission List for the Nov. 15th PM3</vt:lpstr>
      <vt:lpstr>PowerPoint Presentation</vt:lpstr>
      <vt:lpstr>IEEE Plenary Meeting – Nov. 16th AM2 </vt:lpstr>
      <vt:lpstr>Submission List for the Nov. 16th AM2</vt:lpstr>
      <vt:lpstr>Telecon</vt:lpstr>
      <vt:lpstr>PowerPoint Presentation</vt:lpstr>
      <vt:lpstr>PowerPoint Presentation</vt:lpstr>
      <vt:lpstr>Approval of previous meeting minutes</vt:lpstr>
      <vt:lpstr>Approval of previous meeting minutes</vt:lpstr>
      <vt:lpstr>Comment Resolution from Ad Hoc and Telecon</vt:lpstr>
      <vt:lpstr>802.11 Template Instructions 2/4</vt:lpstr>
      <vt:lpstr>802.11 Template Instructions 3/4</vt:lpstr>
      <vt:lpstr>802.11 Template Instructions 4/4 Recommendations</vt:lpstr>
      <vt:lpstr>PowerPoint Presentation</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CTPClassification=CTP_NT</cp:keywords>
  <cp:lastModifiedBy>Segev, Jonathan</cp:lastModifiedBy>
  <cp:revision>728</cp:revision>
  <cp:lastPrinted>1601-01-01T00:00:00Z</cp:lastPrinted>
  <dcterms:created xsi:type="dcterms:W3CDTF">2018-08-06T10:28:59Z</dcterms:created>
  <dcterms:modified xsi:type="dcterms:W3CDTF">2022-11-15T03:27:48Z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e0fefc8e-efe4-41e0-baf1-140a4ea19220</vt:lpwstr>
  </property>
  <property fmtid="{D5CDD505-2E9C-101B-9397-08002B2CF9AE}" pid="3" name="CTP_TimeStamp">
    <vt:lpwstr>2020-08-21 00:51:45Z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