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8" r:id="rId5"/>
    <p:sldId id="263" r:id="rId6"/>
    <p:sldId id="265" r:id="rId7"/>
    <p:sldId id="266" r:id="rId8"/>
    <p:sldId id="26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16ACC-0E52-4453-B776-55EB54084893}" v="1" dt="2022-10-18T09:35:49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44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52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38B16ACC-0E52-4453-B776-55EB54084893}"/>
    <pc:docChg chg="undo custSel modSld">
      <pc:chgData name="Solomon Trainin" userId="92e08595-42b6-40bd-a56f-df07604705b1" providerId="ADAL" clId="{38B16ACC-0E52-4453-B776-55EB54084893}" dt="2022-10-18T09:43:58.250" v="83" actId="26606"/>
      <pc:docMkLst>
        <pc:docMk/>
      </pc:docMkLst>
      <pc:sldChg chg="modSp mod">
        <pc:chgData name="Solomon Trainin" userId="92e08595-42b6-40bd-a56f-df07604705b1" providerId="ADAL" clId="{38B16ACC-0E52-4453-B776-55EB54084893}" dt="2022-10-18T09:35:49.225" v="75"/>
        <pc:sldMkLst>
          <pc:docMk/>
          <pc:sldMk cId="3645208474" sldId="265"/>
        </pc:sldMkLst>
        <pc:spChg chg="mod">
          <ac:chgData name="Solomon Trainin" userId="92e08595-42b6-40bd-a56f-df07604705b1" providerId="ADAL" clId="{38B16ACC-0E52-4453-B776-55EB54084893}" dt="2022-10-18T09:35:49.225" v="75"/>
          <ac:spMkLst>
            <pc:docMk/>
            <pc:sldMk cId="3645208474" sldId="265"/>
            <ac:spMk id="3" creationId="{43619EF3-310E-80DB-6A77-F74D2C494FF4}"/>
          </ac:spMkLst>
        </pc:spChg>
      </pc:sldChg>
      <pc:sldChg chg="modSp mod">
        <pc:chgData name="Solomon Trainin" userId="92e08595-42b6-40bd-a56f-df07604705b1" providerId="ADAL" clId="{38B16ACC-0E52-4453-B776-55EB54084893}" dt="2022-10-18T09:36:59.936" v="80" actId="403"/>
        <pc:sldMkLst>
          <pc:docMk/>
          <pc:sldMk cId="589129731" sldId="266"/>
        </pc:sldMkLst>
        <pc:spChg chg="mod">
          <ac:chgData name="Solomon Trainin" userId="92e08595-42b6-40bd-a56f-df07604705b1" providerId="ADAL" clId="{38B16ACC-0E52-4453-B776-55EB54084893}" dt="2022-10-18T09:36:59.936" v="80" actId="403"/>
          <ac:spMkLst>
            <pc:docMk/>
            <pc:sldMk cId="589129731" sldId="266"/>
            <ac:spMk id="3" creationId="{43619EF3-310E-80DB-6A77-F74D2C494FF4}"/>
          </ac:spMkLst>
        </pc:spChg>
      </pc:sldChg>
      <pc:sldChg chg="addSp delSp modSp mod">
        <pc:chgData name="Solomon Trainin" userId="92e08595-42b6-40bd-a56f-df07604705b1" providerId="ADAL" clId="{38B16ACC-0E52-4453-B776-55EB54084893}" dt="2022-10-18T09:43:58.250" v="83" actId="26606"/>
        <pc:sldMkLst>
          <pc:docMk/>
          <pc:sldMk cId="3581591163" sldId="267"/>
        </pc:sldMkLst>
        <pc:picChg chg="del">
          <ac:chgData name="Solomon Trainin" userId="92e08595-42b6-40bd-a56f-df07604705b1" providerId="ADAL" clId="{38B16ACC-0E52-4453-B776-55EB54084893}" dt="2022-10-18T09:43:44.017" v="81" actId="478"/>
          <ac:picMkLst>
            <pc:docMk/>
            <pc:sldMk cId="3581591163" sldId="267"/>
            <ac:picMk id="6" creationId="{A8805D59-F516-0370-E77E-6607D2146C9B}"/>
          </ac:picMkLst>
        </pc:picChg>
        <pc:picChg chg="add mod ord">
          <ac:chgData name="Solomon Trainin" userId="92e08595-42b6-40bd-a56f-df07604705b1" providerId="ADAL" clId="{38B16ACC-0E52-4453-B776-55EB54084893}" dt="2022-10-18T09:43:58.250" v="83" actId="26606"/>
          <ac:picMkLst>
            <pc:docMk/>
            <pc:sldMk cId="3581591163" sldId="267"/>
            <ac:picMk id="7" creationId="{65B135A3-1B8A-A6D5-9BD9-C26B7822FE7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05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038A5-131B-436D-C621-57F420E4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110C30-FAB6-CB58-2B88-632B76EA1C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9CD5F6-1384-5CF5-3C2C-53A0A4A4A5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F0F79-ED73-855E-6790-F324D0D20C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4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802.11-14/1751r0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DMG MLME </a:t>
            </a:r>
            <a:r>
              <a:rPr lang="en-GB"/>
              <a:t>primitives introduction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216227"/>
              </p:ext>
            </p:extLst>
          </p:nvPr>
        </p:nvGraphicFramePr>
        <p:xfrm>
          <a:off x="539750" y="2962275"/>
          <a:ext cx="807402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2529304" progId="Word.Document.8">
                  <p:embed/>
                </p:oleObj>
              </mc:Choice>
              <mc:Fallback>
                <p:oleObj name="Document" r:id="rId3" imgW="8235535" imgH="252930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62275"/>
                        <a:ext cx="807402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Introduction to the DMG MLME primitives (CID 327)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/>
              <a:t>Assumptions and preconditions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114800"/>
          </a:xfrm>
          <a:ln/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i="0" u="none" strike="noStrike" baseline="0" dirty="0">
                <a:latin typeface="TimesNewRoman"/>
              </a:rPr>
              <a:t>A DMG sensing procedure is composed of one or more of the following, see the table:  </a:t>
            </a:r>
          </a:p>
          <a:p>
            <a:pPr algn="l"/>
            <a:r>
              <a:rPr lang="en-GB" dirty="0"/>
              <a:t> </a:t>
            </a:r>
          </a:p>
          <a:p>
            <a:pPr marL="0" indent="0"/>
            <a:endParaRPr lang="en-GB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86EE35CC-F11A-2C8A-3E8C-662415CE6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98230"/>
              </p:ext>
            </p:extLst>
          </p:nvPr>
        </p:nvGraphicFramePr>
        <p:xfrm>
          <a:off x="1123156" y="2438400"/>
          <a:ext cx="6972300" cy="3444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8869">
                  <a:extLst>
                    <a:ext uri="{9D8B030D-6E8A-4147-A177-3AD203B41FA5}">
                      <a16:colId xmlns:a16="http://schemas.microsoft.com/office/drawing/2014/main" val="1638297379"/>
                    </a:ext>
                  </a:extLst>
                </a:gridCol>
                <a:gridCol w="4182472">
                  <a:extLst>
                    <a:ext uri="{9D8B030D-6E8A-4147-A177-3AD203B41FA5}">
                      <a16:colId xmlns:a16="http://schemas.microsoft.com/office/drawing/2014/main" val="3205824002"/>
                    </a:ext>
                  </a:extLst>
                </a:gridCol>
                <a:gridCol w="1960959">
                  <a:extLst>
                    <a:ext uri="{9D8B030D-6E8A-4147-A177-3AD203B41FA5}">
                      <a16:colId xmlns:a16="http://schemas.microsoft.com/office/drawing/2014/main" val="3062088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Covered in the contribution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765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session setup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068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measurement setup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349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burst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4686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instance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97615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measurement setup termination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01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session termination 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42967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/>
              <a:t>Assumptions and preconditions (cont.)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371600"/>
            <a:ext cx="7772400" cy="4114800"/>
          </a:xfrm>
          <a:ln/>
        </p:spPr>
        <p:txBody>
          <a:bodyPr/>
          <a:lstStyle/>
          <a:p>
            <a:pPr algn="l"/>
            <a:r>
              <a:rPr lang="en-GB" dirty="0"/>
              <a:t>Several report types are defined (already in the draft)</a:t>
            </a:r>
          </a:p>
          <a:p>
            <a:pPr marL="0" indent="0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AE09B5-6169-CBB3-F2DD-C10061ADA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405" y="2123440"/>
            <a:ext cx="6187190" cy="24478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56F1C3-9842-2A52-50EA-B2C804D02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0934" y="4247121"/>
            <a:ext cx="6129671" cy="13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19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Assumptions and preconditions (cont.)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E101A"/>
                </a:solidFill>
                <a:effectLst/>
              </a:rPr>
              <a:t>Some of th</a:t>
            </a:r>
            <a:r>
              <a:rPr lang="en-US" dirty="0">
                <a:solidFill>
                  <a:srgbClr val="0E101A"/>
                </a:solidFill>
                <a:effectLst/>
              </a:rPr>
              <a:t>e</a:t>
            </a:r>
            <a:r>
              <a:rPr lang="en-US" b="1" dirty="0">
                <a:solidFill>
                  <a:srgbClr val="0E101A"/>
                </a:solidFill>
                <a:effectLst/>
              </a:rPr>
              <a:t> report types require computation </a:t>
            </a:r>
            <a:r>
              <a:rPr lang="en-US" dirty="0">
                <a:solidFill>
                  <a:srgbClr val="0E101A"/>
                </a:solidFill>
                <a:effectLst/>
              </a:rPr>
              <a:t>(2-7)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E101A"/>
                </a:solidFill>
                <a:effectLst/>
              </a:rPr>
              <a:t>The computation of some of</a:t>
            </a:r>
            <a:r>
              <a:rPr lang="en-US" dirty="0">
                <a:solidFill>
                  <a:srgbClr val="0E101A"/>
                </a:solidFill>
                <a:effectLst/>
              </a:rPr>
              <a:t> </a:t>
            </a:r>
            <a:r>
              <a:rPr lang="en-US" b="1" dirty="0">
                <a:solidFill>
                  <a:srgbClr val="0E101A"/>
                </a:solidFill>
                <a:effectLst/>
              </a:rPr>
              <a:t>the report types may require accumulation of more than one sensing measurement result (3-7)</a:t>
            </a:r>
            <a:endParaRPr lang="en-US" dirty="0">
              <a:solidFill>
                <a:srgbClr val="0E101A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Algorithms of the computation are implementation dependent and not presented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computation is provided by the SME, thus keeping the MAC/MLME definition independent of the computation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38AD-5071-583A-840B-D701A3DF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MLME primitives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19EF3-310E-80DB-6A77-F74D2C49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7189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sz="2000" b="1" i="0" u="none" strike="noStrike" baseline="0" dirty="0" err="1">
                <a:solidFill>
                  <a:srgbClr val="000000"/>
                </a:solidFill>
              </a:rPr>
              <a:t>SENSMSMTSETUP.request</a:t>
            </a:r>
            <a:r>
              <a:rPr lang="en-US" sz="2000" b="1" i="0" u="none" strike="noStrike" baseline="0" dirty="0">
                <a:solidFill>
                  <a:srgbClr val="000000"/>
                </a:solidFill>
              </a:rPr>
              <a:t>/ indication/response/confirm – SME to SME DMG sensing measurement agreement establishment</a:t>
            </a:r>
            <a:endParaRPr lang="en-US" sz="2000" b="1" dirty="0">
              <a:solidFill>
                <a:srgbClr val="0E101A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E101A"/>
                </a:solidFill>
                <a:effectLst/>
              </a:rPr>
              <a:t>The DMG MAC/MLME is responsible to maintain all phases of the DMG sensing instance per the schedule agreed on in the DMG measurement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SENSMSMTSTART.request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/confirm – SME to MAC/MLME - initiates the polling, sounding, and reporting phases at the </a:t>
            </a:r>
            <a:r>
              <a:rPr lang="en-US" b="1" dirty="0"/>
              <a:t>DMG sensing Initiator. The MAC/MLME performs the polling for the sounding or reporting depending on the schedule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SENSMSMT.indication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 – MAC/MLME to SME - delivers the measurement result (Raw) at the DMG sensing Responder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B6833-067A-B8AD-6A2F-DA88CEB92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4501D-960E-1FDF-64A2-C7AD7D1569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B91DA3-93EF-12BC-5AB5-446D71996B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20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38AD-5071-583A-840B-D701A3DF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MLME primitives 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19EF3-310E-80DB-6A77-F74D2C49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SENSREPORT.request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/indication – SME to SME delivery of the </a:t>
            </a:r>
            <a:r>
              <a:rPr lang="en-US" b="1" i="0" u="none" strike="noStrike" baseline="0" dirty="0"/>
              <a:t>Channel Measurement Feedback Elements and/or DMG Sensing Report elements to the DMG sensing Initiator. Depending on the Report Type th</a:t>
            </a:r>
            <a:r>
              <a:rPr lang="en-US" b="1" dirty="0"/>
              <a:t>e exchange happens once per the burst (3-7) or at each instance (1, 2). </a:t>
            </a:r>
            <a:endParaRPr lang="en-US" b="1" i="0" u="none" strike="noStrike" baseline="0" dirty="0"/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SENSMSMTTERMINATION</a:t>
            </a:r>
            <a:r>
              <a:rPr lang="en-US" sz="2000" b="1" i="0" u="none" strike="noStrike" baseline="0" dirty="0" err="1">
                <a:solidFill>
                  <a:srgbClr val="000000"/>
                </a:solidFill>
              </a:rPr>
              <a:t>.request</a:t>
            </a:r>
            <a:r>
              <a:rPr lang="en-US" sz="2000" b="1" i="0" u="none" strike="noStrike" baseline="0" dirty="0">
                <a:solidFill>
                  <a:srgbClr val="000000"/>
                </a:solidFill>
              </a:rPr>
              <a:t>/ indication/confirm- SME to SME termination of the DMG sensing measurement setup. </a:t>
            </a:r>
            <a:endParaRPr lang="en-US" sz="2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B6833-067A-B8AD-6A2F-DA88CEB92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4501D-960E-1FDF-64A2-C7AD7D1569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B91DA3-93EF-12BC-5AB5-446D71996B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12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5B135A3-1B8A-A6D5-9BD9-C26B7822F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565" y="698500"/>
            <a:ext cx="5194871" cy="5708650"/>
          </a:xfrm>
          <a:prstGeom prst="rect">
            <a:avLst/>
          </a:prstGeom>
          <a:noFill/>
        </p:spPr>
      </p:pic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7696DF5-7C21-BE1C-E1C7-D444CFA69E6B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October 2022</a:t>
            </a:r>
            <a:endParaRPr lang="en-GB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4560B1DF-3363-28AA-1D00-A7C23D692B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F5D8E26B-7BCF-4D25-9C89-0168A6618F18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EEAF2-0C2D-4FE1-CDAC-A5697ED7CA8D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Solomon Trainin, Qualcomm</a:t>
            </a:r>
          </a:p>
        </p:txBody>
      </p:sp>
    </p:spTree>
    <p:extLst>
      <p:ext uri="{BB962C8B-B14F-4D97-AF65-F5344CB8AC3E}">
        <p14:creationId xmlns:p14="http://schemas.microsoft.com/office/powerpoint/2010/main" val="358159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(10)</Template>
  <TotalTime>3153</TotalTime>
  <Words>517</Words>
  <Application>Microsoft Office PowerPoint</Application>
  <PresentationFormat>On-screen Show (4:3)</PresentationFormat>
  <Paragraphs>96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TimesNewRoman</vt:lpstr>
      <vt:lpstr>Office Theme</vt:lpstr>
      <vt:lpstr>Document</vt:lpstr>
      <vt:lpstr>DMG MLME primitives introduction </vt:lpstr>
      <vt:lpstr>Abstract</vt:lpstr>
      <vt:lpstr>Assumptions and preconditions</vt:lpstr>
      <vt:lpstr>Assumptions and preconditions (cont.)</vt:lpstr>
      <vt:lpstr>Assumptions and preconditions (cont.)</vt:lpstr>
      <vt:lpstr>MLME primitives </vt:lpstr>
      <vt:lpstr>MLME primitives  (cont.)</vt:lpstr>
      <vt:lpstr>PowerPoint Presentation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802.11bf presentation</dc:title>
  <dc:subject>DMG MLME</dc:subject>
  <dc:creator>Solomon Trainin</dc:creator>
  <cp:lastModifiedBy>Solomon Trainin4</cp:lastModifiedBy>
  <cp:revision>4</cp:revision>
  <cp:lastPrinted>1601-01-01T00:00:00Z</cp:lastPrinted>
  <dcterms:created xsi:type="dcterms:W3CDTF">2022-10-06T07:53:28Z</dcterms:created>
  <dcterms:modified xsi:type="dcterms:W3CDTF">2022-10-18T09:44:01Z</dcterms:modified>
</cp:coreProperties>
</file>