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4" d="100"/>
          <a:sy n="84" d="100"/>
        </p:scale>
        <p:origin x="414"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1620-02-00bh-device-id-ladder-diagram.ppt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329-06-00bh-cid-resolutoins-for-12-2-11.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218-05-00bh-device-id-synchronizatoin-and-control.pptx" TargetMode="External"/><Relationship Id="rId5" Type="http://schemas.openxmlformats.org/officeDocument/2006/relationships/hyperlink" Target="https://mentor.ieee.org/802.11/dcn/22/11-22-1599-02-00bh-revisions-to-rsn-extension-element.docx" TargetMode="External"/><Relationship Id="rId10" Type="http://schemas.openxmlformats.org/officeDocument/2006/relationships/hyperlink" Target="https://mentor.ieee.org/802.11/dcn/22/11-22-1665-00-00bh-deviceid-renaming-discussion.pptx" TargetMode="External"/><Relationship Id="rId4" Type="http://schemas.openxmlformats.org/officeDocument/2006/relationships/hyperlink" Target="https://mentor.ieee.org/802.11/dcn/22/11-22-0973-11-00bh-cc41-comments-against-d0-2.xlsx" TargetMode="External"/><Relationship Id="rId9" Type="http://schemas.openxmlformats.org/officeDocument/2006/relationships/hyperlink" Target="https://mentor.ieee.org/802.11/dcn/22/11-22-1588-00-00bh-resolution-comment-32-11bhd0-2.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084-01-00bh-sta-id-opt-in.pptx" TargetMode="External"/><Relationship Id="rId13" Type="http://schemas.openxmlformats.org/officeDocument/2006/relationships/hyperlink" Target="https://mentor.ieee.org/802.11/dcn/22/11-22-1626-00-00bh-irma-with-irmk.pptx" TargetMode="External"/><Relationship Id="rId3" Type="http://schemas.openxmlformats.org/officeDocument/2006/relationships/hyperlink" Target="https://mentor.ieee.org/802.11/dcn/22/11-22-1584-02-00bh-more-than-one-scheme.pptx" TargetMode="External"/><Relationship Id="rId7" Type="http://schemas.openxmlformats.org/officeDocument/2006/relationships/hyperlink" Target="https://mentor.ieee.org/802.11/dcn/22/11-22-1079-04-00bh-cr-for-sta-generated-id.docx" TargetMode="External"/><Relationship Id="rId12" Type="http://schemas.openxmlformats.org/officeDocument/2006/relationships/hyperlink" Target="https://mentor.ieee.org/802.11/dcn/22/11-22-0925-03-00bh-maad-text-for-tgbh-draft-0-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732-00-00bh-resolution-for-cid19-and-cid20.pptx" TargetMode="External"/><Relationship Id="rId11" Type="http://schemas.openxmlformats.org/officeDocument/2006/relationships/hyperlink" Target="https://mentor.ieee.org/802.11/dcn/22/11-22-0928-01-00bh-text-maad-and-irm-tgbh-draft-0-2.docx" TargetMode="External"/><Relationship Id="rId5" Type="http://schemas.openxmlformats.org/officeDocument/2006/relationships/hyperlink" Target="https://mentor.ieee.org/802.11/dcn/22/11-22-1650-04-00bh-discussion-on-maad-and-all-that-goes-with-it.pptx" TargetMode="External"/><Relationship Id="rId15" Type="http://schemas.openxmlformats.org/officeDocument/2006/relationships/hyperlink" Target="https://mentor.ieee.org/802.11/dcn/22/11-22-0435-02-00bh-open-issues-from-issues-tracking.pptx" TargetMode="External"/><Relationship Id="rId10" Type="http://schemas.openxmlformats.org/officeDocument/2006/relationships/hyperlink" Target="https://mentor.ieee.org/802.11/dcn/22/11-22-1411-01-00bh-protection-against-spoof-ap-using-probe.pptx" TargetMode="External"/><Relationship Id="rId4" Type="http://schemas.openxmlformats.org/officeDocument/2006/relationships/hyperlink" Target="https://mentor.ieee.org/802.11/dcn/22/11-22-1230-00-00bh-background-use-cases-par-privacy-etc.pptx" TargetMode="External"/><Relationship Id="rId9" Type="http://schemas.openxmlformats.org/officeDocument/2006/relationships/hyperlink" Target="https://mentor.ieee.org/802.11/dcn/22/11-22-1219-00-00bh-stop-association-to-a-spoof-ap.pptx" TargetMode="External"/><Relationship Id="rId14" Type="http://schemas.openxmlformats.org/officeDocument/2006/relationships/hyperlink" Target="https://mentor.ieee.org/802.11/dcn/22/11-22-1585-00-00bh-multiple-schemes-text.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TGbh-agenda-2022-Oct-11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20"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11 Oct 2022</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000"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000"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1800" dirty="0"/>
              <a:t>Sept to Nov teleconferences: Tuesdays, every other week, 9:30-11:30 am ET (this time slot)</a:t>
            </a:r>
          </a:p>
          <a:p>
            <a:pPr marL="857250" lvl="1" indent="-457200">
              <a:lnSpc>
                <a:spcPct val="90000"/>
              </a:lnSpc>
              <a:spcBef>
                <a:spcPts val="0"/>
              </a:spcBef>
              <a:spcAft>
                <a:spcPts val="0"/>
              </a:spcAft>
              <a:buFont typeface="Arial" panose="020B0604020202020204" pitchFamily="34" charset="0"/>
              <a:buChar char="•"/>
              <a:defRPr/>
            </a:pPr>
            <a:r>
              <a:rPr lang="en-US" sz="1800"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sz="2000" dirty="0"/>
              <a:t>Issues Tracking:</a:t>
            </a:r>
            <a:r>
              <a:rPr lang="en-US" sz="2000" b="0" dirty="0"/>
              <a:t> </a:t>
            </a:r>
            <a:r>
              <a:rPr lang="en-US" sz="2000" b="0" dirty="0">
                <a:hlinkClick r:id="rId3"/>
              </a:rPr>
              <a:t>11-21/0332r37</a:t>
            </a:r>
            <a:r>
              <a:rPr lang="en-US" sz="2000" b="0" dirty="0"/>
              <a:t> </a:t>
            </a:r>
            <a:endParaRPr lang="en-US" sz="2000" dirty="0"/>
          </a:p>
          <a:p>
            <a:pPr marL="457200" indent="-457200">
              <a:lnSpc>
                <a:spcPct val="90000"/>
              </a:lnSpc>
              <a:spcBef>
                <a:spcPts val="0"/>
              </a:spcBef>
              <a:spcAft>
                <a:spcPts val="0"/>
              </a:spcAft>
              <a:buFont typeface="Arial" panose="020B0604020202020204" pitchFamily="34" charset="0"/>
              <a:buChar char="•"/>
              <a:defRPr/>
            </a:pPr>
            <a:r>
              <a:rPr lang="en-US" sz="2000" dirty="0"/>
              <a:t>Results of Comment Collection on D0.2: </a:t>
            </a:r>
            <a:r>
              <a:rPr lang="en-US" sz="2000" b="0" dirty="0">
                <a:hlinkClick r:id="rId4"/>
              </a:rPr>
              <a:t>11-22/0973r11</a:t>
            </a:r>
            <a:r>
              <a:rPr lang="en-US" sz="2000" b="0" dirty="0"/>
              <a:t> </a:t>
            </a:r>
          </a:p>
          <a:p>
            <a:pPr marL="457200" indent="-457200">
              <a:lnSpc>
                <a:spcPct val="90000"/>
              </a:lnSpc>
              <a:spcBef>
                <a:spcPts val="0"/>
              </a:spcBef>
              <a:spcAft>
                <a:spcPts val="0"/>
              </a:spcAft>
              <a:buFont typeface="Arial" panose="020B0604020202020204" pitchFamily="34" charset="0"/>
              <a:buChar char="•"/>
              <a:defRPr/>
            </a:pPr>
            <a:r>
              <a:rPr lang="en-US" sz="2000" dirty="0"/>
              <a:t>Continue discussion on resolutions of ones that are </a:t>
            </a:r>
            <a:r>
              <a:rPr lang="en-US" sz="2000" b="1" dirty="0"/>
              <a:t>NOT</a:t>
            </a:r>
            <a:r>
              <a:rPr lang="en-US" sz="2000" dirty="0"/>
              <a:t> on topics: Opt-in, Pre/un-association,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5"/>
              </a:rPr>
              <a:t>11-22/1599r2</a:t>
            </a:r>
            <a:r>
              <a:rPr lang="en-US" altLang="en-US" sz="1800" dirty="0">
                <a:solidFill>
                  <a:schemeClr val="tx1"/>
                </a:solidFill>
              </a:rPr>
              <a:t> – Revisions to RSN Extension element (Kurt Lumbatis) (updates to be posted, for motion)</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6"/>
              </a:rPr>
              <a:t>11-22/1218r5</a:t>
            </a:r>
            <a:r>
              <a:rPr lang="en-US" altLang="en-US" sz="1800" dirty="0">
                <a:solidFill>
                  <a:schemeClr val="tx1"/>
                </a:solidFill>
              </a:rPr>
              <a:t> – Device ID synchronization and control (Kurt Lumbatis) (flow diagram requested)</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hlinkClick r:id="rId7"/>
              </a:rPr>
              <a:t>11-22/1329r6</a:t>
            </a:r>
            <a:r>
              <a:rPr lang="en-US" sz="1800" dirty="0"/>
              <a:t> – CID resolutions for 12.2.11 (Kurt Lumbatis)</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8"/>
              </a:rPr>
              <a:t>11-22/1620r2</a:t>
            </a:r>
            <a:r>
              <a:rPr lang="en-US" altLang="en-US" sz="1800" dirty="0">
                <a:solidFill>
                  <a:schemeClr val="tx1"/>
                </a:solidFill>
              </a:rPr>
              <a:t> – Device ID ladder diagram (Kurt Lumbatis)</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9"/>
              </a:rPr>
              <a:t>11-22/1588r0</a:t>
            </a:r>
            <a:r>
              <a:rPr lang="en-US" altLang="en-US" sz="1800" dirty="0">
                <a:solidFill>
                  <a:schemeClr val="tx1"/>
                </a:solidFill>
              </a:rPr>
              <a:t> – Resolution comment 32 (Antonio de la Oliva)</a:t>
            </a:r>
          </a:p>
          <a:p>
            <a:pPr marL="857250" lvl="1" indent="-457200">
              <a:lnSpc>
                <a:spcPct val="90000"/>
              </a:lnSpc>
              <a:spcBef>
                <a:spcPts val="0"/>
              </a:spcBef>
              <a:spcAft>
                <a:spcPts val="0"/>
              </a:spcAft>
              <a:buFont typeface="Arial" panose="020B0604020202020204" pitchFamily="34" charset="0"/>
              <a:buChar char="•"/>
              <a:defRPr/>
            </a:pPr>
            <a:r>
              <a:rPr lang="en-US" sz="1800" dirty="0">
                <a:solidFill>
                  <a:schemeClr val="tx1"/>
                </a:solidFill>
                <a:hlinkClick r:id="rId10"/>
              </a:rPr>
              <a:t>11-22/1665r0</a:t>
            </a:r>
            <a:r>
              <a:rPr lang="en-US" sz="1800" dirty="0">
                <a:solidFill>
                  <a:schemeClr val="tx1"/>
                </a:solidFill>
              </a:rPr>
              <a:t> – Device ID renaming discussion (Antonio de la Oliva)</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t>Walk-through CIDs status</a:t>
            </a:r>
          </a:p>
          <a:p>
            <a:pPr marL="857250" lvl="1" indent="-457200">
              <a:lnSpc>
                <a:spcPct val="90000"/>
              </a:lnSpc>
              <a:spcBef>
                <a:spcPts val="0"/>
              </a:spcBef>
              <a:spcAft>
                <a:spcPts val="0"/>
              </a:spcAft>
              <a:buFont typeface="Arial" panose="020B0604020202020204" pitchFamily="34" charset="0"/>
              <a:buChar char="•"/>
              <a:defRPr/>
            </a:pPr>
            <a:r>
              <a:rPr lang="en-US" sz="1800" b="1" dirty="0"/>
              <a:t>~1 hour</a:t>
            </a:r>
          </a:p>
          <a:p>
            <a:pPr marL="457200" indent="-457200">
              <a:lnSpc>
                <a:spcPct val="90000"/>
              </a:lnSpc>
              <a:spcBef>
                <a:spcPts val="0"/>
              </a:spcBef>
              <a:spcAft>
                <a:spcPts val="0"/>
              </a:spcAft>
              <a:buFont typeface="Arial" panose="020B0604020202020204" pitchFamily="34" charset="0"/>
              <a:buChar char="•"/>
              <a:defRPr/>
            </a:pPr>
            <a:r>
              <a:rPr lang="en-US" sz="2000" dirty="0"/>
              <a:t>Contributions on topics: Opt-in, Pre/un-associated, Non-AP STA-generated ID (slide 16)</a:t>
            </a:r>
          </a:p>
          <a:p>
            <a:pPr marL="857250" lvl="1" indent="-457200">
              <a:lnSpc>
                <a:spcPct val="90000"/>
              </a:lnSpc>
              <a:spcBef>
                <a:spcPts val="0"/>
              </a:spcBef>
              <a:spcAft>
                <a:spcPts val="0"/>
              </a:spcAft>
              <a:buFont typeface="Arial" panose="020B0604020202020204" pitchFamily="34" charset="0"/>
              <a:buChar char="•"/>
              <a:defRPr/>
            </a:pPr>
            <a:r>
              <a:rPr lang="en-US" sz="1800" b="1" dirty="0"/>
              <a:t>~1 hour </a:t>
            </a:r>
          </a:p>
          <a:p>
            <a:pPr marL="457200" indent="-457200">
              <a:lnSpc>
                <a:spcPct val="90000"/>
              </a:lnSpc>
              <a:spcBef>
                <a:spcPts val="0"/>
              </a:spcBef>
              <a:spcAft>
                <a:spcPts val="0"/>
              </a:spcAft>
              <a:buFont typeface="Arial" panose="020B0604020202020204" pitchFamily="34" charset="0"/>
              <a:buChar char="•"/>
              <a:defRPr/>
            </a:pPr>
            <a:r>
              <a:rPr lang="en-US" sz="2000"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1160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 </a:t>
            </a:r>
            <a:r>
              <a:rPr lang="en-US" sz="3600" dirty="0"/>
              <a:t>on topics: </a:t>
            </a:r>
            <a:br>
              <a:rPr lang="en-US" sz="3600" dirty="0"/>
            </a:br>
            <a:r>
              <a:rPr lang="en-US" sz="3600" dirty="0"/>
              <a:t>Opt-in, Pre/un-</a:t>
            </a:r>
            <a:r>
              <a:rPr lang="en-US" sz="3600" dirty="0" err="1"/>
              <a:t>assoc</a:t>
            </a:r>
            <a:r>
              <a:rPr lang="en-US" sz="3600" dirty="0"/>
              <a:t>, Non-AP STA-generated ID</a:t>
            </a:r>
            <a:endParaRPr lang="en-GB" sz="3600" dirty="0"/>
          </a:p>
        </p:txBody>
      </p:sp>
      <p:sp>
        <p:nvSpPr>
          <p:cNvPr id="4098" name="Rectangle 2"/>
          <p:cNvSpPr>
            <a:spLocks noGrp="1" noChangeArrowheads="1"/>
          </p:cNvSpPr>
          <p:nvPr>
            <p:ph idx="1"/>
          </p:nvPr>
        </p:nvSpPr>
        <p:spPr>
          <a:xfrm>
            <a:off x="533400" y="1905000"/>
            <a:ext cx="11201400" cy="45704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11-22/1584r2</a:t>
            </a:r>
            <a:r>
              <a:rPr lang="en-US" altLang="en-US" sz="20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11-22/1230r0</a:t>
            </a:r>
            <a:r>
              <a:rPr lang="en-US" altLang="en-US" sz="20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11-22/1650r4</a:t>
            </a:r>
            <a:r>
              <a:rPr lang="en-US" altLang="en-US" sz="2000" dirty="0">
                <a:solidFill>
                  <a:schemeClr val="tx1"/>
                </a:solidFill>
              </a:rPr>
              <a:t> – Discussion on MAAD and all that goes with it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11-22/1732r0</a:t>
            </a:r>
            <a:r>
              <a:rPr lang="en-US" altLang="en-US" sz="2000" dirty="0">
                <a:solidFill>
                  <a:schemeClr val="tx1"/>
                </a:solidFill>
              </a:rPr>
              <a:t> - Resolution for CID19 and CID 20 (</a:t>
            </a:r>
            <a:r>
              <a:rPr lang="en-US" altLang="en-US" sz="2000" dirty="0">
                <a:solidFill>
                  <a:schemeClr val="tx1"/>
                </a:solidFill>
                <a:hlinkClick r:id="rId7"/>
              </a:rPr>
              <a:t>11-22/1079r4</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11-22/1084r1</a:t>
            </a:r>
            <a:r>
              <a:rPr lang="en-US" altLang="en-US" sz="20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11-22/1219r0</a:t>
            </a:r>
            <a:r>
              <a:rPr lang="en-US" altLang="en-US" sz="20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11-22/1411r1</a:t>
            </a:r>
            <a:r>
              <a:rPr lang="en-US" altLang="en-US" sz="2000" dirty="0">
                <a:solidFill>
                  <a:schemeClr val="tx1"/>
                </a:solidFill>
              </a:rPr>
              <a:t> – Protection against spoof AP using probe (Graham Smith)</a:t>
            </a:r>
            <a:endParaRPr lang="en-US" altLang="en-US" sz="2000" dirty="0">
              <a:solidFill>
                <a:schemeClr val="tx1"/>
              </a:solidFill>
              <a:hlinkClick r:id="rId11"/>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2"/>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3"/>
              </a:rPr>
              <a:t>11-22/1626r0</a:t>
            </a:r>
            <a:r>
              <a:rPr lang="en-US" altLang="en-US" sz="2000" dirty="0">
                <a:solidFill>
                  <a:schemeClr val="tx1"/>
                </a:solidFill>
              </a:rPr>
              <a:t> – IRMA with IRMK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4"/>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Consider: </a:t>
            </a:r>
            <a:r>
              <a:rPr lang="en-US" sz="2000" dirty="0"/>
              <a:t>Open issues from Issues Tracking document </a:t>
            </a:r>
            <a:r>
              <a:rPr lang="en-US" sz="2000" dirty="0">
                <a:hlinkClick r:id="rId15"/>
              </a:rPr>
              <a:t>11-22/0435r2</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11 Oct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11 Oct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21067</TotalTime>
  <Words>2515</Words>
  <Application>Microsoft Office PowerPoint</Application>
  <PresentationFormat>Widescreen</PresentationFormat>
  <Paragraphs>238</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TGbh-agenda-2022-Oct-11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Oct 2022</vt:lpstr>
      <vt:lpstr>Contributions on topics:  Opt-in, Pre/un-assoc, Non-AP STA-generated ID</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239</cp:revision>
  <cp:lastPrinted>1601-01-01T00:00:00Z</cp:lastPrinted>
  <dcterms:created xsi:type="dcterms:W3CDTF">2021-01-26T19:12:38Z</dcterms:created>
  <dcterms:modified xsi:type="dcterms:W3CDTF">2022-10-10T21:06:15Z</dcterms:modified>
</cp:coreProperties>
</file>