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8" clrIdx="0">
    <p:extLst>
      <p:ext uri="{19B8F6BF-5375-455C-9EA6-DF929625EA0E}">
        <p15:presenceInfo xmlns:p15="http://schemas.microsoft.com/office/powerpoint/2012/main" userId="S::zhijie.yang@nokia-sbell.com::8bf6a52e-15e5-4913-b1e1-b02a570c3884" providerId="AD"/>
      </p:ext>
    </p:extLst>
  </p:cmAuthor>
  <p:cmAuthor id="2" name="Mutgan, Okan (NSB - CN/Shanghai)" initials="MO(C" lastIdx="6" clrIdx="1">
    <p:extLst>
      <p:ext uri="{19B8F6BF-5375-455C-9EA6-DF929625EA0E}">
        <p15:presenceInfo xmlns:p15="http://schemas.microsoft.com/office/powerpoint/2012/main" userId="S::okan.mutgan@nokia-sbell.com::8d67b143-2c4a-447c-81a0-2215689802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2" d="100"/>
          <a:sy n="62" d="100"/>
        </p:scale>
        <p:origin x="636"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October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Okan Mutgan,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October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Okan Mutgan,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ltLang="zh-CN"/>
              <a:t>October 2022</a:t>
            </a:r>
            <a:endParaRPr lang="en-US"/>
          </a:p>
        </p:txBody>
      </p:sp>
      <p:sp>
        <p:nvSpPr>
          <p:cNvPr id="6" name="Rectangle 6"/>
          <p:cNvSpPr>
            <a:spLocks noGrp="1" noChangeArrowheads="1"/>
          </p:cNvSpPr>
          <p:nvPr>
            <p:ph type="ftr"/>
          </p:nvPr>
        </p:nvSpPr>
        <p:spPr>
          <a:ln/>
        </p:spPr>
        <p:txBody>
          <a:bodyPr/>
          <a:lstStyle/>
          <a:p>
            <a:r>
              <a:rPr lang="en-US"/>
              <a:t>Okan Mutgan,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ltLang="zh-CN"/>
              <a:t>October 2022</a:t>
            </a:r>
            <a:endParaRPr lang="en-US"/>
          </a:p>
        </p:txBody>
      </p:sp>
      <p:sp>
        <p:nvSpPr>
          <p:cNvPr id="6" name="Rectangle 6"/>
          <p:cNvSpPr>
            <a:spLocks noGrp="1" noChangeArrowheads="1"/>
          </p:cNvSpPr>
          <p:nvPr>
            <p:ph type="ftr"/>
          </p:nvPr>
        </p:nvSpPr>
        <p:spPr>
          <a:ln/>
        </p:spPr>
        <p:txBody>
          <a:bodyPr/>
          <a:lstStyle/>
          <a:p>
            <a:r>
              <a:rPr lang="en-US"/>
              <a:t>Okan Mutgan,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ltLang="zh-CN"/>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Okan Mutgan, Nokia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ltLang="zh-CN"/>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a:t>Click to edit Master text styles</a:t>
            </a:r>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5" name="Date Placeholder 4"/>
          <p:cNvSpPr>
            <a:spLocks noGrp="1"/>
          </p:cNvSpPr>
          <p:nvPr>
            <p:ph type="dt" idx="10"/>
          </p:nvPr>
        </p:nvSpPr>
        <p:spPr/>
        <p:txBody>
          <a:bodyPr/>
          <a:lstStyle>
            <a:lvl1pPr>
              <a:defRPr/>
            </a:lvl1pPr>
          </a:lstStyle>
          <a:p>
            <a:r>
              <a:rPr lang="en-US" altLang="zh-CN"/>
              <a:t>October 2022</a:t>
            </a:r>
            <a:endParaRPr lang="en-GB"/>
          </a:p>
        </p:txBody>
      </p:sp>
      <p:sp>
        <p:nvSpPr>
          <p:cNvPr id="6" name="Footer Placeholder 5"/>
          <p:cNvSpPr>
            <a:spLocks noGrp="1"/>
          </p:cNvSpPr>
          <p:nvPr>
            <p:ph type="ftr" idx="11"/>
          </p:nvPr>
        </p:nvSpPr>
        <p:spPr/>
        <p:txBody>
          <a:bodyPr/>
          <a:lstStyle>
            <a:lvl1pPr>
              <a:defRPr/>
            </a:lvl1pPr>
          </a:lstStyle>
          <a:p>
            <a:r>
              <a:rPr lang="en-GB"/>
              <a:t>Okan Mutgan,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ltLang="zh-CN"/>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7" name="Date Placeholder 6"/>
          <p:cNvSpPr>
            <a:spLocks noGrp="1"/>
          </p:cNvSpPr>
          <p:nvPr>
            <p:ph type="dt" idx="10"/>
          </p:nvPr>
        </p:nvSpPr>
        <p:spPr/>
        <p:txBody>
          <a:bodyPr/>
          <a:lstStyle>
            <a:lvl1pPr>
              <a:defRPr/>
            </a:lvl1pPr>
          </a:lstStyle>
          <a:p>
            <a:r>
              <a:rPr lang="en-US" altLang="zh-CN"/>
              <a:t>October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Okan Mutgan,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a:t>October 2022</a:t>
            </a:r>
            <a:endParaRPr lang="en-GB"/>
          </a:p>
        </p:txBody>
      </p:sp>
      <p:sp>
        <p:nvSpPr>
          <p:cNvPr id="4" name="Footer Placeholder 3"/>
          <p:cNvSpPr>
            <a:spLocks noGrp="1"/>
          </p:cNvSpPr>
          <p:nvPr>
            <p:ph type="ftr" idx="11"/>
          </p:nvPr>
        </p:nvSpPr>
        <p:spPr/>
        <p:txBody>
          <a:bodyPr/>
          <a:lstStyle>
            <a:lvl1pPr>
              <a:defRPr/>
            </a:lvl1pPr>
          </a:lstStyle>
          <a:p>
            <a:r>
              <a:rPr lang="en-GB"/>
              <a:t>Okan Mutgan,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October 2022</a:t>
            </a:r>
            <a:endParaRPr lang="en-GB"/>
          </a:p>
        </p:txBody>
      </p:sp>
      <p:sp>
        <p:nvSpPr>
          <p:cNvPr id="3" name="Footer Placeholder 2"/>
          <p:cNvSpPr>
            <a:spLocks noGrp="1"/>
          </p:cNvSpPr>
          <p:nvPr>
            <p:ph type="ftr" idx="11"/>
          </p:nvPr>
        </p:nvSpPr>
        <p:spPr/>
        <p:txBody>
          <a:bodyPr/>
          <a:lstStyle>
            <a:lvl1pPr>
              <a:defRPr/>
            </a:lvl1pPr>
          </a:lstStyle>
          <a:p>
            <a:r>
              <a:rPr lang="en-GB"/>
              <a:t>Okan Mutgan,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ltLang="zh-CN"/>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Okan Mutgan, Nokia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Resolution for CID19 and CID20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2022-10-11</a:t>
            </a:r>
          </a:p>
        </p:txBody>
      </p:sp>
      <p:sp>
        <p:nvSpPr>
          <p:cNvPr id="6" name="Date Placeholder 3"/>
          <p:cNvSpPr>
            <a:spLocks noGrp="1"/>
          </p:cNvSpPr>
          <p:nvPr>
            <p:ph type="dt" idx="10"/>
          </p:nvPr>
        </p:nvSpPr>
        <p:spPr/>
        <p:txBody>
          <a:bodyPr/>
          <a:lstStyle/>
          <a:p>
            <a:r>
              <a:rPr lang="en-US" altLang="zh-CN"/>
              <a:t>October 2022</a:t>
            </a:r>
            <a:endParaRPr lang="en-GB" dirty="0"/>
          </a:p>
        </p:txBody>
      </p:sp>
      <p:sp>
        <p:nvSpPr>
          <p:cNvPr id="7" name="Footer Placeholder 4"/>
          <p:cNvSpPr>
            <a:spLocks noGrp="1"/>
          </p:cNvSpPr>
          <p:nvPr>
            <p:ph type="ftr" idx="11"/>
          </p:nvPr>
        </p:nvSpPr>
        <p:spPr/>
        <p:txBody>
          <a:bodyPr/>
          <a:lstStyle/>
          <a:p>
            <a:r>
              <a:rPr lang="en-GB" dirty="0"/>
              <a:t>Okan Mutgan, Nokia</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6912744"/>
              </p:ext>
            </p:extLst>
          </p:nvPr>
        </p:nvGraphicFramePr>
        <p:xfrm>
          <a:off x="992188" y="2416175"/>
          <a:ext cx="10277475" cy="2482850"/>
        </p:xfrm>
        <a:graphic>
          <a:graphicData uri="http://schemas.openxmlformats.org/presentationml/2006/ole">
            <mc:AlternateContent xmlns:mc="http://schemas.openxmlformats.org/markup-compatibility/2006">
              <mc:Choice xmlns:v="urn:schemas-microsoft-com:vml" Requires="v">
                <p:oleObj spid="_x0000_s3098" name="Document" r:id="rId4" imgW="10444320" imgH="2540160" progId="Word.Document.8">
                  <p:embed/>
                </p:oleObj>
              </mc:Choice>
              <mc:Fallback>
                <p:oleObj name="Document" r:id="rId4" imgW="10444320" imgH="2540160" progId="Word.Document.8">
                  <p:embed/>
                  <p:pic>
                    <p:nvPicPr>
                      <p:cNvPr id="0" name="Picture 3"/>
                      <p:cNvPicPr>
                        <a:picLocks noChangeAspect="1" noChangeArrowheads="1"/>
                      </p:cNvPicPr>
                      <p:nvPr/>
                    </p:nvPicPr>
                    <p:blipFill>
                      <a:blip r:embed="rId5"/>
                      <a:srcRect/>
                      <a:stretch>
                        <a:fillRect/>
                      </a:stretch>
                    </p:blipFill>
                    <p:spPr bwMode="auto">
                      <a:xfrm>
                        <a:off x="992188" y="2416175"/>
                        <a:ext cx="102774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7B34A8E-99B7-4951-B818-C354D62069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FA2715D-F228-49AF-91DD-8050716B9C69}"/>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61B6C0F5-27A9-4707-A02D-63B62FB9A009}"/>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0B3953F6-A688-427E-84C7-E89F3C18CF7D}"/>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CID20</a:t>
            </a:r>
            <a:endParaRPr lang="zh-CN" altLang="en-US" sz="3600" dirty="0">
              <a:solidFill>
                <a:schemeClr val="tx1"/>
              </a:solidFill>
            </a:endParaRPr>
          </a:p>
        </p:txBody>
      </p:sp>
      <p:sp>
        <p:nvSpPr>
          <p:cNvPr id="8" name="TextBox 7">
            <a:extLst>
              <a:ext uri="{FF2B5EF4-FFF2-40B4-BE49-F238E27FC236}">
                <a16:creationId xmlns:a16="http://schemas.microsoft.com/office/drawing/2014/main" id="{CCB232D0-D6C7-4FE6-975E-C39532480AE9}"/>
              </a:ext>
            </a:extLst>
          </p:cNvPr>
          <p:cNvSpPr txBox="1"/>
          <p:nvPr/>
        </p:nvSpPr>
        <p:spPr>
          <a:xfrm>
            <a:off x="381001" y="1097590"/>
            <a:ext cx="11430000"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Same as CID19 but assign a Device ID for each FTM session in ESS (AP1, AP2, …)</a:t>
            </a:r>
          </a:p>
        </p:txBody>
      </p:sp>
      <p:sp>
        <p:nvSpPr>
          <p:cNvPr id="9" name="TextBox 8">
            <a:extLst>
              <a:ext uri="{FF2B5EF4-FFF2-40B4-BE49-F238E27FC236}">
                <a16:creationId xmlns:a16="http://schemas.microsoft.com/office/drawing/2014/main" id="{9ACAC724-2FAF-4925-AA56-3AAE7C338115}"/>
              </a:ext>
            </a:extLst>
          </p:cNvPr>
          <p:cNvSpPr txBox="1"/>
          <p:nvPr/>
        </p:nvSpPr>
        <p:spPr>
          <a:xfrm>
            <a:off x="3505200" y="1607802"/>
            <a:ext cx="1600200" cy="400110"/>
          </a:xfrm>
          <a:prstGeom prst="rect">
            <a:avLst/>
          </a:prstGeom>
          <a:noFill/>
          <a:ln>
            <a:solidFill>
              <a:schemeClr val="tx1"/>
            </a:solidFill>
          </a:ln>
        </p:spPr>
        <p:txBody>
          <a:bodyPr wrap="square" rtlCol="0">
            <a:spAutoFit/>
          </a:bodyPr>
          <a:lstStyle/>
          <a:p>
            <a:r>
              <a:rPr lang="en-US" altLang="zh-CN" sz="2000" dirty="0">
                <a:solidFill>
                  <a:schemeClr val="tx1"/>
                </a:solidFill>
              </a:rPr>
              <a:t>Non-AP STA</a:t>
            </a:r>
            <a:endParaRPr lang="zh-CN" altLang="en-US" sz="2000" dirty="0">
              <a:solidFill>
                <a:schemeClr val="tx1"/>
              </a:solidFill>
            </a:endParaRPr>
          </a:p>
        </p:txBody>
      </p:sp>
      <p:sp>
        <p:nvSpPr>
          <p:cNvPr id="10" name="TextBox 9">
            <a:extLst>
              <a:ext uri="{FF2B5EF4-FFF2-40B4-BE49-F238E27FC236}">
                <a16:creationId xmlns:a16="http://schemas.microsoft.com/office/drawing/2014/main" id="{6E007D55-5D3E-4F16-812C-E4F277B689F6}"/>
              </a:ext>
            </a:extLst>
          </p:cNvPr>
          <p:cNvSpPr txBox="1"/>
          <p:nvPr/>
        </p:nvSpPr>
        <p:spPr>
          <a:xfrm>
            <a:off x="609600" y="1613227"/>
            <a:ext cx="772823" cy="400110"/>
          </a:xfrm>
          <a:prstGeom prst="rect">
            <a:avLst/>
          </a:prstGeom>
          <a:noFill/>
          <a:ln>
            <a:solidFill>
              <a:schemeClr val="tx1"/>
            </a:solidFill>
          </a:ln>
        </p:spPr>
        <p:txBody>
          <a:bodyPr wrap="square" rtlCol="0">
            <a:spAutoFit/>
          </a:bodyPr>
          <a:lstStyle/>
          <a:p>
            <a:pPr algn="ctr"/>
            <a:r>
              <a:rPr lang="en-US" altLang="zh-CN" sz="2000" dirty="0">
                <a:solidFill>
                  <a:schemeClr val="tx1"/>
                </a:solidFill>
              </a:rPr>
              <a:t>AP1</a:t>
            </a:r>
            <a:endParaRPr lang="zh-CN" altLang="en-US" sz="2000" dirty="0">
              <a:solidFill>
                <a:schemeClr val="tx1"/>
              </a:solidFill>
            </a:endParaRPr>
          </a:p>
        </p:txBody>
      </p:sp>
      <p:sp>
        <p:nvSpPr>
          <p:cNvPr id="11" name="TextBox 10">
            <a:extLst>
              <a:ext uri="{FF2B5EF4-FFF2-40B4-BE49-F238E27FC236}">
                <a16:creationId xmlns:a16="http://schemas.microsoft.com/office/drawing/2014/main" id="{E2A8120B-3BBA-4B31-BCB0-0416B523E4DA}"/>
              </a:ext>
            </a:extLst>
          </p:cNvPr>
          <p:cNvSpPr txBox="1"/>
          <p:nvPr/>
        </p:nvSpPr>
        <p:spPr>
          <a:xfrm>
            <a:off x="7350947" y="1579727"/>
            <a:ext cx="772823" cy="400110"/>
          </a:xfrm>
          <a:prstGeom prst="rect">
            <a:avLst/>
          </a:prstGeom>
          <a:noFill/>
          <a:ln>
            <a:solidFill>
              <a:schemeClr val="tx1"/>
            </a:solidFill>
          </a:ln>
        </p:spPr>
        <p:txBody>
          <a:bodyPr wrap="square" rtlCol="0">
            <a:spAutoFit/>
          </a:bodyPr>
          <a:lstStyle/>
          <a:p>
            <a:pPr algn="ctr"/>
            <a:r>
              <a:rPr lang="en-US" altLang="zh-CN" sz="2000" dirty="0">
                <a:solidFill>
                  <a:schemeClr val="tx1"/>
                </a:solidFill>
              </a:rPr>
              <a:t>AP2</a:t>
            </a:r>
            <a:endParaRPr lang="zh-CN" altLang="en-US" sz="2000" dirty="0">
              <a:solidFill>
                <a:schemeClr val="tx1"/>
              </a:solidFill>
            </a:endParaRPr>
          </a:p>
        </p:txBody>
      </p:sp>
      <p:sp>
        <p:nvSpPr>
          <p:cNvPr id="12" name="TextBox 11">
            <a:extLst>
              <a:ext uri="{FF2B5EF4-FFF2-40B4-BE49-F238E27FC236}">
                <a16:creationId xmlns:a16="http://schemas.microsoft.com/office/drawing/2014/main" id="{620861E2-0E7F-40E9-AE59-D5D3C7CC88B8}"/>
              </a:ext>
            </a:extLst>
          </p:cNvPr>
          <p:cNvSpPr txBox="1"/>
          <p:nvPr/>
        </p:nvSpPr>
        <p:spPr>
          <a:xfrm>
            <a:off x="7385988" y="4256166"/>
            <a:ext cx="772823" cy="400110"/>
          </a:xfrm>
          <a:prstGeom prst="rect">
            <a:avLst/>
          </a:prstGeom>
          <a:noFill/>
          <a:ln>
            <a:solidFill>
              <a:schemeClr val="tx1"/>
            </a:solidFill>
          </a:ln>
        </p:spPr>
        <p:txBody>
          <a:bodyPr wrap="square" rtlCol="0">
            <a:spAutoFit/>
          </a:bodyPr>
          <a:lstStyle/>
          <a:p>
            <a:pPr algn="ctr"/>
            <a:r>
              <a:rPr lang="en-US" altLang="zh-CN" sz="2000" dirty="0">
                <a:solidFill>
                  <a:schemeClr val="tx1"/>
                </a:solidFill>
              </a:rPr>
              <a:t>AP3</a:t>
            </a:r>
            <a:endParaRPr lang="zh-CN" altLang="en-US" sz="2000" dirty="0">
              <a:solidFill>
                <a:schemeClr val="tx1"/>
              </a:solidFill>
            </a:endParaRPr>
          </a:p>
        </p:txBody>
      </p:sp>
      <p:cxnSp>
        <p:nvCxnSpPr>
          <p:cNvPr id="13" name="Straight Connector 12">
            <a:extLst>
              <a:ext uri="{FF2B5EF4-FFF2-40B4-BE49-F238E27FC236}">
                <a16:creationId xmlns:a16="http://schemas.microsoft.com/office/drawing/2014/main" id="{3F50CC85-1669-4256-884B-7CD7658645DC}"/>
              </a:ext>
            </a:extLst>
          </p:cNvPr>
          <p:cNvCxnSpPr>
            <a:cxnSpLocks/>
          </p:cNvCxnSpPr>
          <p:nvPr/>
        </p:nvCxnSpPr>
        <p:spPr bwMode="auto">
          <a:xfrm>
            <a:off x="996011" y="2013337"/>
            <a:ext cx="0" cy="19812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F510E150-777A-4C09-85A0-900FCE6EE604}"/>
              </a:ext>
            </a:extLst>
          </p:cNvPr>
          <p:cNvCxnSpPr>
            <a:cxnSpLocks/>
          </p:cNvCxnSpPr>
          <p:nvPr/>
        </p:nvCxnSpPr>
        <p:spPr bwMode="auto">
          <a:xfrm>
            <a:off x="7772399" y="4656276"/>
            <a:ext cx="0" cy="113492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FCD1D640-8BA6-4510-AB2F-B23E426B1241}"/>
              </a:ext>
            </a:extLst>
          </p:cNvPr>
          <p:cNvCxnSpPr>
            <a:cxnSpLocks/>
          </p:cNvCxnSpPr>
          <p:nvPr/>
        </p:nvCxnSpPr>
        <p:spPr bwMode="auto">
          <a:xfrm>
            <a:off x="4343400" y="2005135"/>
            <a:ext cx="0" cy="424326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81F0AAD-2206-41E3-B06F-B762A528FA6C}"/>
              </a:ext>
            </a:extLst>
          </p:cNvPr>
          <p:cNvCxnSpPr>
            <a:cxnSpLocks/>
          </p:cNvCxnSpPr>
          <p:nvPr/>
        </p:nvCxnSpPr>
        <p:spPr bwMode="auto">
          <a:xfrm>
            <a:off x="7772400" y="1981200"/>
            <a:ext cx="0" cy="19812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a:extLst>
              <a:ext uri="{FF2B5EF4-FFF2-40B4-BE49-F238E27FC236}">
                <a16:creationId xmlns:a16="http://schemas.microsoft.com/office/drawing/2014/main" id="{9C6B9AAF-6739-45DA-A9D0-75FCD4AA16DD}"/>
              </a:ext>
            </a:extLst>
          </p:cNvPr>
          <p:cNvSpPr txBox="1"/>
          <p:nvPr/>
        </p:nvSpPr>
        <p:spPr>
          <a:xfrm>
            <a:off x="5220370" y="4418856"/>
            <a:ext cx="1891300" cy="400110"/>
          </a:xfrm>
          <a:prstGeom prst="rect">
            <a:avLst/>
          </a:prstGeom>
          <a:noFill/>
        </p:spPr>
        <p:txBody>
          <a:bodyPr wrap="square" rtlCol="0">
            <a:spAutoFit/>
          </a:bodyPr>
          <a:lstStyle/>
          <a:p>
            <a:r>
              <a:rPr lang="en-US" altLang="zh-CN" sz="2000" dirty="0">
                <a:solidFill>
                  <a:schemeClr val="tx1"/>
                </a:solidFill>
              </a:rPr>
              <a:t>FTM Session3</a:t>
            </a:r>
            <a:endParaRPr lang="zh-CN" altLang="en-US" sz="2000" dirty="0">
              <a:solidFill>
                <a:schemeClr val="tx1"/>
              </a:solidFill>
            </a:endParaRPr>
          </a:p>
        </p:txBody>
      </p:sp>
      <p:sp>
        <p:nvSpPr>
          <p:cNvPr id="18" name="TextBox 17">
            <a:extLst>
              <a:ext uri="{FF2B5EF4-FFF2-40B4-BE49-F238E27FC236}">
                <a16:creationId xmlns:a16="http://schemas.microsoft.com/office/drawing/2014/main" id="{D42BA88C-5017-4DD6-9333-EECF32463C41}"/>
              </a:ext>
            </a:extLst>
          </p:cNvPr>
          <p:cNvSpPr txBox="1"/>
          <p:nvPr/>
        </p:nvSpPr>
        <p:spPr>
          <a:xfrm>
            <a:off x="1655474" y="2005135"/>
            <a:ext cx="1891300" cy="400110"/>
          </a:xfrm>
          <a:prstGeom prst="rect">
            <a:avLst/>
          </a:prstGeom>
          <a:noFill/>
        </p:spPr>
        <p:txBody>
          <a:bodyPr wrap="square" rtlCol="0">
            <a:spAutoFit/>
          </a:bodyPr>
          <a:lstStyle/>
          <a:p>
            <a:r>
              <a:rPr lang="en-US" altLang="zh-CN" sz="2000" dirty="0">
                <a:solidFill>
                  <a:schemeClr val="tx1"/>
                </a:solidFill>
              </a:rPr>
              <a:t>FTM Session1</a:t>
            </a:r>
            <a:endParaRPr lang="zh-CN" altLang="en-US" sz="2000" dirty="0">
              <a:solidFill>
                <a:schemeClr val="tx1"/>
              </a:solidFill>
            </a:endParaRPr>
          </a:p>
        </p:txBody>
      </p:sp>
      <p:sp>
        <p:nvSpPr>
          <p:cNvPr id="19" name="TextBox 18">
            <a:extLst>
              <a:ext uri="{FF2B5EF4-FFF2-40B4-BE49-F238E27FC236}">
                <a16:creationId xmlns:a16="http://schemas.microsoft.com/office/drawing/2014/main" id="{5D7A7FAA-F73F-4929-8F7A-8CD2E70F397A}"/>
              </a:ext>
            </a:extLst>
          </p:cNvPr>
          <p:cNvSpPr txBox="1"/>
          <p:nvPr/>
        </p:nvSpPr>
        <p:spPr>
          <a:xfrm>
            <a:off x="5220370" y="2188295"/>
            <a:ext cx="1891300" cy="400110"/>
          </a:xfrm>
          <a:prstGeom prst="rect">
            <a:avLst/>
          </a:prstGeom>
          <a:noFill/>
        </p:spPr>
        <p:txBody>
          <a:bodyPr wrap="square" rtlCol="0">
            <a:spAutoFit/>
          </a:bodyPr>
          <a:lstStyle/>
          <a:p>
            <a:r>
              <a:rPr lang="en-US" altLang="zh-CN" sz="2000" dirty="0">
                <a:solidFill>
                  <a:schemeClr val="tx1"/>
                </a:solidFill>
              </a:rPr>
              <a:t>FTM Session2</a:t>
            </a:r>
            <a:endParaRPr lang="zh-CN" altLang="en-US" sz="2000" dirty="0">
              <a:solidFill>
                <a:schemeClr val="tx1"/>
              </a:solidFill>
            </a:endParaRPr>
          </a:p>
        </p:txBody>
      </p:sp>
      <p:sp>
        <p:nvSpPr>
          <p:cNvPr id="21" name="TextBox 20">
            <a:extLst>
              <a:ext uri="{FF2B5EF4-FFF2-40B4-BE49-F238E27FC236}">
                <a16:creationId xmlns:a16="http://schemas.microsoft.com/office/drawing/2014/main" id="{1BA68EF7-5D5B-4184-BE3A-90DF71F3EFF3}"/>
              </a:ext>
            </a:extLst>
          </p:cNvPr>
          <p:cNvSpPr txBox="1"/>
          <p:nvPr/>
        </p:nvSpPr>
        <p:spPr>
          <a:xfrm>
            <a:off x="1241356" y="2573771"/>
            <a:ext cx="2891317" cy="400110"/>
          </a:xfrm>
          <a:prstGeom prst="rect">
            <a:avLst/>
          </a:prstGeom>
          <a:noFill/>
        </p:spPr>
        <p:txBody>
          <a:bodyPr wrap="square" rtlCol="0">
            <a:spAutoFit/>
          </a:bodyPr>
          <a:lstStyle/>
          <a:p>
            <a:r>
              <a:rPr lang="en-US" altLang="zh-CN" sz="2000" dirty="0">
                <a:solidFill>
                  <a:schemeClr val="tx1"/>
                </a:solidFill>
              </a:rPr>
              <a:t>Device ID1 – Auth Msg2</a:t>
            </a:r>
            <a:endParaRPr lang="zh-CN" altLang="en-US" sz="2000" dirty="0">
              <a:solidFill>
                <a:schemeClr val="tx1"/>
              </a:solidFill>
            </a:endParaRPr>
          </a:p>
        </p:txBody>
      </p:sp>
      <p:sp>
        <p:nvSpPr>
          <p:cNvPr id="26" name="TextBox 25">
            <a:extLst>
              <a:ext uri="{FF2B5EF4-FFF2-40B4-BE49-F238E27FC236}">
                <a16:creationId xmlns:a16="http://schemas.microsoft.com/office/drawing/2014/main" id="{FB7A2161-F6A6-48C2-BFA6-55D4C001F791}"/>
              </a:ext>
            </a:extLst>
          </p:cNvPr>
          <p:cNvSpPr txBox="1"/>
          <p:nvPr/>
        </p:nvSpPr>
        <p:spPr>
          <a:xfrm>
            <a:off x="8534399" y="1988198"/>
            <a:ext cx="3389627" cy="2246769"/>
          </a:xfrm>
          <a:prstGeom prst="rect">
            <a:avLst/>
          </a:prstGeom>
          <a:noFill/>
          <a:ln>
            <a:solidFill>
              <a:schemeClr val="tx1"/>
            </a:solidFill>
          </a:ln>
        </p:spPr>
        <p:txBody>
          <a:bodyPr wrap="square" rtlCol="0">
            <a:spAutoFit/>
          </a:bodyPr>
          <a:lstStyle/>
          <a:p>
            <a:r>
              <a:rPr lang="en-US" altLang="zh-CN" sz="2000" dirty="0">
                <a:solidFill>
                  <a:schemeClr val="tx1"/>
                </a:solidFill>
              </a:rPr>
              <a:t>Note that </a:t>
            </a:r>
          </a:p>
          <a:p>
            <a:r>
              <a:rPr lang="en-US" altLang="zh-CN" sz="2000" dirty="0">
                <a:solidFill>
                  <a:schemeClr val="tx1"/>
                </a:solidFill>
              </a:rPr>
              <a:t>- the current </a:t>
            </a:r>
            <a:r>
              <a:rPr lang="en-US" altLang="zh-CN" sz="2000" dirty="0" err="1">
                <a:solidFill>
                  <a:schemeClr val="tx1"/>
                </a:solidFill>
              </a:rPr>
              <a:t>bh</a:t>
            </a:r>
            <a:r>
              <a:rPr lang="en-US" altLang="zh-CN" sz="2000" dirty="0">
                <a:solidFill>
                  <a:schemeClr val="tx1"/>
                </a:solidFill>
              </a:rPr>
              <a:t> D0.2 assigns </a:t>
            </a:r>
            <a:r>
              <a:rPr lang="en-US" altLang="zh-CN" sz="2000" u="sng" dirty="0">
                <a:solidFill>
                  <a:schemeClr val="tx1"/>
                </a:solidFill>
              </a:rPr>
              <a:t>one device ID per ESS, </a:t>
            </a:r>
          </a:p>
          <a:p>
            <a:r>
              <a:rPr lang="en-US" altLang="zh-CN" sz="2000" dirty="0">
                <a:solidFill>
                  <a:schemeClr val="tx1"/>
                </a:solidFill>
              </a:rPr>
              <a:t>- this solution assigns </a:t>
            </a:r>
            <a:r>
              <a:rPr lang="en-US" altLang="zh-CN" sz="2000" u="sng" dirty="0">
                <a:solidFill>
                  <a:schemeClr val="tx1"/>
                </a:solidFill>
              </a:rPr>
              <a:t>one</a:t>
            </a:r>
            <a:r>
              <a:rPr lang="en-US" altLang="zh-CN" sz="2000" dirty="0">
                <a:solidFill>
                  <a:schemeClr val="tx1"/>
                </a:solidFill>
              </a:rPr>
              <a:t> </a:t>
            </a:r>
            <a:r>
              <a:rPr lang="en-US" altLang="zh-CN" sz="2000" u="sng" dirty="0">
                <a:solidFill>
                  <a:schemeClr val="tx1"/>
                </a:solidFill>
              </a:rPr>
              <a:t>device ID per session in ESS</a:t>
            </a:r>
          </a:p>
          <a:p>
            <a:r>
              <a:rPr lang="en-US" altLang="zh-CN" sz="2000" dirty="0">
                <a:solidFill>
                  <a:schemeClr val="tx1"/>
                </a:solidFill>
              </a:rPr>
              <a:t>- The generated device ID will be used in the next session</a:t>
            </a:r>
            <a:endParaRPr lang="zh-CN" altLang="en-US" sz="2000" dirty="0">
              <a:solidFill>
                <a:schemeClr val="tx1"/>
              </a:solidFill>
            </a:endParaRPr>
          </a:p>
        </p:txBody>
      </p:sp>
      <p:cxnSp>
        <p:nvCxnSpPr>
          <p:cNvPr id="28" name="Straight Arrow Connector 27">
            <a:extLst>
              <a:ext uri="{FF2B5EF4-FFF2-40B4-BE49-F238E27FC236}">
                <a16:creationId xmlns:a16="http://schemas.microsoft.com/office/drawing/2014/main" id="{B56250A1-E746-4F9F-A703-B6F2E2D908A9}"/>
              </a:ext>
            </a:extLst>
          </p:cNvPr>
          <p:cNvCxnSpPr>
            <a:cxnSpLocks/>
          </p:cNvCxnSpPr>
          <p:nvPr/>
        </p:nvCxnSpPr>
        <p:spPr bwMode="auto">
          <a:xfrm>
            <a:off x="4385148" y="3212976"/>
            <a:ext cx="33872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EF95A76-BA8D-4CCB-B794-46615E846F6C}"/>
              </a:ext>
            </a:extLst>
          </p:cNvPr>
          <p:cNvCxnSpPr>
            <a:cxnSpLocks/>
          </p:cNvCxnSpPr>
          <p:nvPr/>
        </p:nvCxnSpPr>
        <p:spPr bwMode="auto">
          <a:xfrm flipH="1">
            <a:off x="4420241" y="3607251"/>
            <a:ext cx="32879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F1047431-304F-4B7A-985B-464965F7363C}"/>
              </a:ext>
            </a:extLst>
          </p:cNvPr>
          <p:cNvSpPr txBox="1"/>
          <p:nvPr/>
        </p:nvSpPr>
        <p:spPr>
          <a:xfrm>
            <a:off x="4793403" y="2811885"/>
            <a:ext cx="2866507" cy="400110"/>
          </a:xfrm>
          <a:prstGeom prst="rect">
            <a:avLst/>
          </a:prstGeom>
          <a:noFill/>
        </p:spPr>
        <p:txBody>
          <a:bodyPr wrap="square" rtlCol="0">
            <a:spAutoFit/>
          </a:bodyPr>
          <a:lstStyle/>
          <a:p>
            <a:r>
              <a:rPr lang="en-US" altLang="zh-CN" sz="2000" dirty="0">
                <a:solidFill>
                  <a:schemeClr val="tx1"/>
                </a:solidFill>
              </a:rPr>
              <a:t>Device ID1 – Auth Msg1</a:t>
            </a:r>
            <a:endParaRPr lang="zh-CN" altLang="en-US" sz="2000" dirty="0">
              <a:solidFill>
                <a:schemeClr val="tx1"/>
              </a:solidFill>
            </a:endParaRPr>
          </a:p>
        </p:txBody>
      </p:sp>
      <p:sp>
        <p:nvSpPr>
          <p:cNvPr id="31" name="TextBox 30">
            <a:extLst>
              <a:ext uri="{FF2B5EF4-FFF2-40B4-BE49-F238E27FC236}">
                <a16:creationId xmlns:a16="http://schemas.microsoft.com/office/drawing/2014/main" id="{4EDEC880-0DA7-45B9-8AE5-896E33F2F265}"/>
              </a:ext>
            </a:extLst>
          </p:cNvPr>
          <p:cNvSpPr txBox="1"/>
          <p:nvPr/>
        </p:nvSpPr>
        <p:spPr>
          <a:xfrm>
            <a:off x="4812530" y="3237927"/>
            <a:ext cx="2866507" cy="400110"/>
          </a:xfrm>
          <a:prstGeom prst="rect">
            <a:avLst/>
          </a:prstGeom>
          <a:noFill/>
        </p:spPr>
        <p:txBody>
          <a:bodyPr wrap="square" rtlCol="0">
            <a:spAutoFit/>
          </a:bodyPr>
          <a:lstStyle/>
          <a:p>
            <a:r>
              <a:rPr lang="en-US" altLang="zh-CN" sz="2000" dirty="0">
                <a:solidFill>
                  <a:schemeClr val="tx1"/>
                </a:solidFill>
              </a:rPr>
              <a:t>Device ID2 – Auth Msg2</a:t>
            </a:r>
            <a:endParaRPr lang="zh-CN" altLang="en-US" sz="2000" dirty="0">
              <a:solidFill>
                <a:schemeClr val="tx1"/>
              </a:solidFill>
            </a:endParaRPr>
          </a:p>
        </p:txBody>
      </p:sp>
      <p:cxnSp>
        <p:nvCxnSpPr>
          <p:cNvPr id="32" name="Straight Arrow Connector 31">
            <a:extLst>
              <a:ext uri="{FF2B5EF4-FFF2-40B4-BE49-F238E27FC236}">
                <a16:creationId xmlns:a16="http://schemas.microsoft.com/office/drawing/2014/main" id="{627E2540-1AD3-483C-8822-5E5B727FD6BB}"/>
              </a:ext>
            </a:extLst>
          </p:cNvPr>
          <p:cNvCxnSpPr>
            <a:cxnSpLocks/>
          </p:cNvCxnSpPr>
          <p:nvPr/>
        </p:nvCxnSpPr>
        <p:spPr bwMode="auto">
          <a:xfrm>
            <a:off x="1032990" y="2996952"/>
            <a:ext cx="331041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47E2DB0E-3E2D-4658-BFD0-5C7D8B4EE60B}"/>
              </a:ext>
            </a:extLst>
          </p:cNvPr>
          <p:cNvCxnSpPr>
            <a:cxnSpLocks/>
          </p:cNvCxnSpPr>
          <p:nvPr/>
        </p:nvCxnSpPr>
        <p:spPr bwMode="auto">
          <a:xfrm>
            <a:off x="4396900" y="5308195"/>
            <a:ext cx="33872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5" name="Straight Arrow Connector 34">
            <a:extLst>
              <a:ext uri="{FF2B5EF4-FFF2-40B4-BE49-F238E27FC236}">
                <a16:creationId xmlns:a16="http://schemas.microsoft.com/office/drawing/2014/main" id="{535DA113-5FA6-4FD7-95FC-8DA10047780B}"/>
              </a:ext>
            </a:extLst>
          </p:cNvPr>
          <p:cNvCxnSpPr>
            <a:cxnSpLocks/>
          </p:cNvCxnSpPr>
          <p:nvPr/>
        </p:nvCxnSpPr>
        <p:spPr bwMode="auto">
          <a:xfrm flipH="1">
            <a:off x="4431993" y="5702470"/>
            <a:ext cx="32879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6EFA65A7-DD0E-498B-9DFB-D1F47025ADAE}"/>
              </a:ext>
            </a:extLst>
          </p:cNvPr>
          <p:cNvSpPr txBox="1"/>
          <p:nvPr/>
        </p:nvSpPr>
        <p:spPr>
          <a:xfrm>
            <a:off x="4805155" y="4907104"/>
            <a:ext cx="2866507" cy="400110"/>
          </a:xfrm>
          <a:prstGeom prst="rect">
            <a:avLst/>
          </a:prstGeom>
          <a:noFill/>
        </p:spPr>
        <p:txBody>
          <a:bodyPr wrap="square" rtlCol="0">
            <a:spAutoFit/>
          </a:bodyPr>
          <a:lstStyle/>
          <a:p>
            <a:r>
              <a:rPr lang="en-US" altLang="zh-CN" sz="2000" dirty="0">
                <a:solidFill>
                  <a:schemeClr val="tx1"/>
                </a:solidFill>
              </a:rPr>
              <a:t>Device ID2 – Auth Msg2</a:t>
            </a:r>
            <a:endParaRPr lang="zh-CN" altLang="en-US" sz="2000" dirty="0">
              <a:solidFill>
                <a:schemeClr val="tx1"/>
              </a:solidFill>
            </a:endParaRPr>
          </a:p>
        </p:txBody>
      </p:sp>
      <p:sp>
        <p:nvSpPr>
          <p:cNvPr id="37" name="TextBox 36">
            <a:extLst>
              <a:ext uri="{FF2B5EF4-FFF2-40B4-BE49-F238E27FC236}">
                <a16:creationId xmlns:a16="http://schemas.microsoft.com/office/drawing/2014/main" id="{CBE278E1-C423-4C5D-B610-9FA42BD70A16}"/>
              </a:ext>
            </a:extLst>
          </p:cNvPr>
          <p:cNvSpPr txBox="1"/>
          <p:nvPr/>
        </p:nvSpPr>
        <p:spPr>
          <a:xfrm>
            <a:off x="4824282" y="5333146"/>
            <a:ext cx="2866507" cy="400110"/>
          </a:xfrm>
          <a:prstGeom prst="rect">
            <a:avLst/>
          </a:prstGeom>
          <a:noFill/>
        </p:spPr>
        <p:txBody>
          <a:bodyPr wrap="square" rtlCol="0">
            <a:spAutoFit/>
          </a:bodyPr>
          <a:lstStyle/>
          <a:p>
            <a:r>
              <a:rPr lang="en-US" altLang="zh-CN" sz="2000" dirty="0">
                <a:solidFill>
                  <a:schemeClr val="tx1"/>
                </a:solidFill>
              </a:rPr>
              <a:t>Device ID3 – Auth Msg3</a:t>
            </a:r>
            <a:endParaRPr lang="zh-CN" altLang="en-US" sz="2000" dirty="0">
              <a:solidFill>
                <a:schemeClr val="tx1"/>
              </a:solidFill>
            </a:endParaRPr>
          </a:p>
        </p:txBody>
      </p:sp>
    </p:spTree>
    <p:extLst>
      <p:ext uri="{BB962C8B-B14F-4D97-AF65-F5344CB8AC3E}">
        <p14:creationId xmlns:p14="http://schemas.microsoft.com/office/powerpoint/2010/main" val="4285259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60303B9-4007-4009-AA19-D9DFD3633A9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F5CBCCF-F3BF-4007-BC42-2B8E36271FC1}"/>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95A92809-875B-45C5-AED6-5BCC8F26EF5A}"/>
              </a:ext>
            </a:extLst>
          </p:cNvPr>
          <p:cNvSpPr>
            <a:spLocks noGrp="1"/>
          </p:cNvSpPr>
          <p:nvPr>
            <p:ph type="dt" idx="15"/>
          </p:nvPr>
        </p:nvSpPr>
        <p:spPr/>
        <p:txBody>
          <a:bodyPr/>
          <a:lstStyle/>
          <a:p>
            <a:r>
              <a:rPr lang="en-US" altLang="zh-CN"/>
              <a:t>October 2022</a:t>
            </a:r>
            <a:endParaRPr lang="en-GB" dirty="0"/>
          </a:p>
        </p:txBody>
      </p:sp>
      <p:sp>
        <p:nvSpPr>
          <p:cNvPr id="8" name="TextBox 7">
            <a:extLst>
              <a:ext uri="{FF2B5EF4-FFF2-40B4-BE49-F238E27FC236}">
                <a16:creationId xmlns:a16="http://schemas.microsoft.com/office/drawing/2014/main" id="{0F52C5CE-1108-4A73-82B4-550E3C04D4F4}"/>
              </a:ext>
            </a:extLst>
          </p:cNvPr>
          <p:cNvSpPr txBox="1"/>
          <p:nvPr/>
        </p:nvSpPr>
        <p:spPr>
          <a:xfrm>
            <a:off x="4450772" y="1859340"/>
            <a:ext cx="3389939" cy="1569660"/>
          </a:xfrm>
          <a:prstGeom prst="rect">
            <a:avLst/>
          </a:prstGeom>
          <a:noFill/>
        </p:spPr>
        <p:txBody>
          <a:bodyPr wrap="square" rtlCol="0">
            <a:spAutoFit/>
          </a:bodyPr>
          <a:lstStyle/>
          <a:p>
            <a:pPr marL="342900" indent="-342900">
              <a:buFont typeface="Arial" panose="020B0604020202020204" pitchFamily="34" charset="0"/>
              <a:buChar char="•"/>
            </a:pPr>
            <a:endParaRPr lang="en-US" altLang="zh-CN" sz="4800" b="1" dirty="0">
              <a:solidFill>
                <a:schemeClr val="tx1"/>
              </a:solidFill>
            </a:endParaRPr>
          </a:p>
          <a:p>
            <a:r>
              <a:rPr lang="en-US" altLang="zh-CN" sz="4800" b="1" dirty="0">
                <a:solidFill>
                  <a:schemeClr val="tx1"/>
                </a:solidFill>
              </a:rPr>
              <a:t>Thanks </a:t>
            </a:r>
            <a:r>
              <a:rPr lang="en-US" altLang="zh-CN" sz="4000" b="1" dirty="0">
                <a:solidFill>
                  <a:schemeClr val="tx1"/>
                </a:solidFill>
                <a:sym typeface="Wingdings" panose="05000000000000000000" pitchFamily="2" charset="2"/>
              </a:rPr>
              <a:t></a:t>
            </a:r>
            <a:endParaRPr lang="en-US" altLang="zh-CN" sz="4000" b="1" dirty="0">
              <a:solidFill>
                <a:schemeClr val="tx1"/>
              </a:solidFill>
            </a:endParaRPr>
          </a:p>
        </p:txBody>
      </p:sp>
    </p:spTree>
    <p:extLst>
      <p:ext uri="{BB962C8B-B14F-4D97-AF65-F5344CB8AC3E}">
        <p14:creationId xmlns:p14="http://schemas.microsoft.com/office/powerpoint/2010/main" val="821313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22034" y="1372393"/>
            <a:ext cx="10361084" cy="4504879"/>
          </a:xfrm>
          <a:ln/>
        </p:spPr>
        <p:txBody>
          <a:bodyPr/>
          <a:lstStyle/>
          <a:p>
            <a:pPr>
              <a:buFont typeface="Arial" panose="020B0604020202020204" pitchFamily="34" charset="0"/>
              <a:buChar char="•"/>
            </a:pPr>
            <a:r>
              <a:rPr lang="en-US" altLang="zh-CN" dirty="0"/>
              <a:t>CID19 and CID20 focus on </a:t>
            </a:r>
          </a:p>
          <a:p>
            <a:pPr lvl="1">
              <a:buFontTx/>
              <a:buChar char="-"/>
            </a:pPr>
            <a:r>
              <a:rPr lang="en-US" altLang="zh-CN" sz="2400" dirty="0"/>
              <a:t>PASN (Pre-Association Security Negotiation) and</a:t>
            </a:r>
          </a:p>
          <a:p>
            <a:pPr lvl="1">
              <a:buFontTx/>
              <a:buChar char="-"/>
            </a:pPr>
            <a:r>
              <a:rPr lang="en-US" altLang="zh-CN" sz="2400" dirty="0"/>
              <a:t>FTM (Fine Tuning Measurement)</a:t>
            </a:r>
          </a:p>
          <a:p>
            <a:pPr marL="0" indent="0"/>
            <a:r>
              <a:rPr lang="en-US" altLang="zh-CN" dirty="0"/>
              <a:t>	</a:t>
            </a:r>
            <a:r>
              <a:rPr lang="en-US" altLang="zh-CN" b="0" dirty="0"/>
              <a:t>Defined in 802.11az  -  Enhancements for positioning (draft)</a:t>
            </a:r>
            <a:endParaRPr lang="en-US" altLang="zh-CN" dirty="0"/>
          </a:p>
          <a:p>
            <a:pPr marL="0" indent="0"/>
            <a:r>
              <a:rPr lang="en-US" altLang="zh-CN" dirty="0"/>
              <a:t>	</a:t>
            </a:r>
          </a:p>
          <a:p>
            <a:pPr marL="0" indent="0"/>
            <a:r>
              <a:rPr lang="en-US" altLang="zh-CN" b="0" dirty="0"/>
              <a:t>	And</a:t>
            </a:r>
            <a:endParaRPr lang="en-US" altLang="zh-CN" dirty="0"/>
          </a:p>
          <a:p>
            <a:pPr lvl="1">
              <a:buFontTx/>
              <a:buChar char="-"/>
            </a:pPr>
            <a:r>
              <a:rPr lang="en-US" altLang="zh-CN" sz="2400" dirty="0"/>
              <a:t>WUR (Wake Up Radio) maybe? – defined in 802.11ba - Wake-Up Radio Operation</a:t>
            </a:r>
          </a:p>
          <a:p>
            <a:pPr>
              <a:buFontTx/>
              <a:buChar char="-"/>
            </a:pPr>
            <a:endParaRPr lang="en-US" altLang="zh-CN" dirty="0"/>
          </a:p>
          <a:p>
            <a:pPr>
              <a:buFont typeface="Arial" panose="020B0604020202020204" pitchFamily="34" charset="0"/>
              <a:buChar char="•"/>
            </a:pPr>
            <a:r>
              <a:rPr lang="en-US" altLang="zh-CN" dirty="0"/>
              <a:t>This document proposes a solution for CID19 and CID20</a:t>
            </a:r>
            <a:endParaRPr lang="zh-CN"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Okan Mutgan, Nokia</a:t>
            </a:r>
            <a:endParaRPr lang="en-GB" dirty="0"/>
          </a:p>
        </p:txBody>
      </p:sp>
      <p:sp>
        <p:nvSpPr>
          <p:cNvPr id="4" name="Date Placeholder 3"/>
          <p:cNvSpPr>
            <a:spLocks noGrp="1"/>
          </p:cNvSpPr>
          <p:nvPr>
            <p:ph type="dt" idx="15"/>
          </p:nvPr>
        </p:nvSpPr>
        <p:spPr/>
        <p:txBody>
          <a:bodyPr/>
          <a:lstStyle/>
          <a:p>
            <a:r>
              <a:rPr lang="en-US" altLang="zh-CN"/>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134CB86-40B6-4865-9A45-9BF766FEC58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8C1D1BD-A3B9-4A00-9D71-96DD2A080EEF}"/>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0E743488-516F-4F14-A48E-CB66C25831D1}"/>
              </a:ext>
            </a:extLst>
          </p:cNvPr>
          <p:cNvSpPr>
            <a:spLocks noGrp="1"/>
          </p:cNvSpPr>
          <p:nvPr>
            <p:ph type="dt" idx="15"/>
          </p:nvPr>
        </p:nvSpPr>
        <p:spPr/>
        <p:txBody>
          <a:bodyPr/>
          <a:lstStyle/>
          <a:p>
            <a:r>
              <a:rPr lang="en-US" altLang="zh-CN"/>
              <a:t>October 2022</a:t>
            </a:r>
            <a:endParaRPr lang="en-GB" dirty="0"/>
          </a:p>
        </p:txBody>
      </p:sp>
      <p:graphicFrame>
        <p:nvGraphicFramePr>
          <p:cNvPr id="7" name="Table 7">
            <a:extLst>
              <a:ext uri="{FF2B5EF4-FFF2-40B4-BE49-F238E27FC236}">
                <a16:creationId xmlns:a16="http://schemas.microsoft.com/office/drawing/2014/main" id="{ABFF5EA4-9525-4FEB-8D29-5AD452C38969}"/>
              </a:ext>
            </a:extLst>
          </p:cNvPr>
          <p:cNvGraphicFramePr>
            <a:graphicFrameLocks noGrp="1"/>
          </p:cNvGraphicFramePr>
          <p:nvPr>
            <p:extLst>
              <p:ext uri="{D42A27DB-BD31-4B8C-83A1-F6EECF244321}">
                <p14:modId xmlns:p14="http://schemas.microsoft.com/office/powerpoint/2010/main" val="2158265159"/>
              </p:ext>
            </p:extLst>
          </p:nvPr>
        </p:nvGraphicFramePr>
        <p:xfrm>
          <a:off x="76200" y="883920"/>
          <a:ext cx="11963399" cy="4389120"/>
        </p:xfrm>
        <a:graphic>
          <a:graphicData uri="http://schemas.openxmlformats.org/drawingml/2006/table">
            <a:tbl>
              <a:tblPr firstRow="1" bandRow="1">
                <a:tableStyleId>{5C22544A-7EE6-4342-B048-85BDC9FD1C3A}</a:tableStyleId>
              </a:tblPr>
              <a:tblGrid>
                <a:gridCol w="779020">
                  <a:extLst>
                    <a:ext uri="{9D8B030D-6E8A-4147-A177-3AD203B41FA5}">
                      <a16:colId xmlns:a16="http://schemas.microsoft.com/office/drawing/2014/main" val="4129854120"/>
                    </a:ext>
                  </a:extLst>
                </a:gridCol>
                <a:gridCol w="1083873">
                  <a:extLst>
                    <a:ext uri="{9D8B030D-6E8A-4147-A177-3AD203B41FA5}">
                      <a16:colId xmlns:a16="http://schemas.microsoft.com/office/drawing/2014/main" val="1151751592"/>
                    </a:ext>
                  </a:extLst>
                </a:gridCol>
                <a:gridCol w="7181243">
                  <a:extLst>
                    <a:ext uri="{9D8B030D-6E8A-4147-A177-3AD203B41FA5}">
                      <a16:colId xmlns:a16="http://schemas.microsoft.com/office/drawing/2014/main" val="2921205072"/>
                    </a:ext>
                  </a:extLst>
                </a:gridCol>
                <a:gridCol w="1319064">
                  <a:extLst>
                    <a:ext uri="{9D8B030D-6E8A-4147-A177-3AD203B41FA5}">
                      <a16:colId xmlns:a16="http://schemas.microsoft.com/office/drawing/2014/main" val="1149446025"/>
                    </a:ext>
                  </a:extLst>
                </a:gridCol>
                <a:gridCol w="1600199">
                  <a:extLst>
                    <a:ext uri="{9D8B030D-6E8A-4147-A177-3AD203B41FA5}">
                      <a16:colId xmlns:a16="http://schemas.microsoft.com/office/drawing/2014/main" val="1830755490"/>
                    </a:ext>
                  </a:extLst>
                </a:gridCol>
              </a:tblGrid>
              <a:tr h="492760">
                <a:tc>
                  <a:txBody>
                    <a:bodyPr/>
                    <a:lstStyle/>
                    <a:p>
                      <a:pPr algn="ctr"/>
                      <a:r>
                        <a:rPr lang="en-US" altLang="zh-CN" dirty="0">
                          <a:solidFill>
                            <a:schemeClr val="tx1"/>
                          </a:solidFill>
                        </a:rPr>
                        <a:t>CID</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Commenter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a:solidFill>
                            <a:schemeClr val="tx1"/>
                          </a:solidFill>
                        </a:rPr>
                        <a:t>Comment</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Subclause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Proposed Change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323497"/>
                  </a:ext>
                </a:extLst>
              </a:tr>
              <a:tr h="370840">
                <a:tc>
                  <a:txBody>
                    <a:bodyPr/>
                    <a:lstStyle/>
                    <a:p>
                      <a:r>
                        <a:rPr lang="en-US" altLang="zh-CN" dirty="0">
                          <a:solidFill>
                            <a:schemeClr val="tx1"/>
                          </a:solidFill>
                        </a:rPr>
                        <a:t>19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Jonathan </a:t>
                      </a:r>
                      <a:r>
                        <a:rPr lang="en-US" altLang="zh-CN" dirty="0" err="1">
                          <a:solidFill>
                            <a:schemeClr val="tx1"/>
                          </a:solidFill>
                        </a:rPr>
                        <a:t>Segev</a:t>
                      </a:r>
                      <a:endParaRPr lang="en-US" altLang="zh-CN" dirty="0">
                        <a:solidFill>
                          <a:schemeClr val="tx1"/>
                        </a:solidFill>
                      </a:endParaRPr>
                    </a:p>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It is not clear how the Device ID mechanism supports unassociated PASN operation.</a:t>
                      </a:r>
                    </a:p>
                    <a:p>
                      <a:r>
                        <a:rPr lang="en-US" altLang="zh-CN" dirty="0">
                          <a:solidFill>
                            <a:schemeClr val="tx1"/>
                          </a:solidFill>
                        </a:rPr>
                        <a:t>the PASN operation is required to support management procedure that do not require data transfer, examples are FTM and 11ba.</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12.2.11</a:t>
                      </a:r>
                      <a:endParaRPr lang="zh-CN" altLang="en-US" dirty="0">
                        <a:solidFill>
                          <a:schemeClr val="tx1"/>
                        </a:solidFill>
                      </a:endParaRPr>
                    </a:p>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Add support for Device ID in PASN.</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0974908"/>
                  </a:ext>
                </a:extLst>
              </a:tr>
              <a:tr h="370840">
                <a:tc>
                  <a:txBody>
                    <a:bodyPr/>
                    <a:lstStyle/>
                    <a:p>
                      <a:r>
                        <a:rPr lang="en-US" altLang="zh-CN" dirty="0">
                          <a:solidFill>
                            <a:schemeClr val="tx1"/>
                          </a:solidFill>
                        </a:rPr>
                        <a:t>20</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Jonathan </a:t>
                      </a:r>
                      <a:r>
                        <a:rPr lang="en-US" altLang="zh-CN" dirty="0" err="1">
                          <a:solidFill>
                            <a:schemeClr val="tx1"/>
                          </a:solidFill>
                        </a:rPr>
                        <a:t>Segev</a:t>
                      </a:r>
                      <a:endParaRPr lang="en-US" altLang="zh-C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The mechanism for device ID should be such that to a single network a device with an on going unassociated session should be identifiable as single device to the network (ESS).</a:t>
                      </a:r>
                    </a:p>
                    <a:p>
                      <a:r>
                        <a:rPr lang="en-US" altLang="zh-CN" dirty="0">
                          <a:solidFill>
                            <a:schemeClr val="tx1"/>
                          </a:solidFill>
                        </a:rPr>
                        <a:t>An example of such operation is the need to two way report for FTM;</a:t>
                      </a:r>
                    </a:p>
                    <a:p>
                      <a:r>
                        <a:rPr lang="en-US" altLang="zh-CN" dirty="0">
                          <a:solidFill>
                            <a:schemeClr val="tx1"/>
                          </a:solidFill>
                        </a:rPr>
                        <a:t>The client STA reports measurement conducted to each individual AP while the multiple outstanding FTM sessions are in progress, the NW is able to associate the measurement from multiple sessions to be attributed to a single client and thus can identify client location.</a:t>
                      </a:r>
                    </a:p>
                    <a:p>
                      <a:r>
                        <a:rPr lang="en-US" altLang="zh-CN" dirty="0">
                          <a:solidFill>
                            <a:schemeClr val="tx1"/>
                          </a:solidFill>
                        </a:rPr>
                        <a:t>This client may not be associated to the network.</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12.2.11</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Add a functionality that allows a device to be identified to the ESS as a single entity.</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0176717"/>
                  </a:ext>
                </a:extLst>
              </a:tr>
            </a:tbl>
          </a:graphicData>
        </a:graphic>
      </p:graphicFrame>
    </p:spTree>
    <p:extLst>
      <p:ext uri="{BB962C8B-B14F-4D97-AF65-F5344CB8AC3E}">
        <p14:creationId xmlns:p14="http://schemas.microsoft.com/office/powerpoint/2010/main" val="2865636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BEE4368-4F01-4396-B1FF-DE9B75FB57F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38CAAF8-3AA4-4E54-A002-4EF05C40F942}"/>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DC49C511-A012-4D02-BCF1-9BA4971E68DC}"/>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6C5A1638-46CA-49C3-B0D3-1157ED537120}"/>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9B2A50DE-1004-40A5-B83D-91ADB93C9EDD}"/>
              </a:ext>
            </a:extLst>
          </p:cNvPr>
          <p:cNvSpPr txBox="1"/>
          <p:nvPr/>
        </p:nvSpPr>
        <p:spPr>
          <a:xfrm>
            <a:off x="609599" y="1097590"/>
            <a:ext cx="10956343" cy="830997"/>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PASN</a:t>
            </a:r>
            <a:r>
              <a:rPr lang="en-US" altLang="zh-CN" dirty="0">
                <a:solidFill>
                  <a:schemeClr val="tx1"/>
                </a:solidFill>
              </a:rPr>
              <a:t> (Pre-Association Security Negotiation): establishing a PTKSA and the corresponding shared keys between a PASN capable STA and AP (defined in 11az).</a:t>
            </a:r>
            <a:endParaRPr lang="zh-CN" altLang="en-US" dirty="0">
              <a:solidFill>
                <a:schemeClr val="tx1"/>
              </a:solidFill>
            </a:endParaRPr>
          </a:p>
        </p:txBody>
      </p:sp>
      <p:pic>
        <p:nvPicPr>
          <p:cNvPr id="9" name="Picture 2">
            <a:extLst>
              <a:ext uri="{FF2B5EF4-FFF2-40B4-BE49-F238E27FC236}">
                <a16:creationId xmlns:a16="http://schemas.microsoft.com/office/drawing/2014/main" id="{293C92EC-3F43-40A8-899F-EF26F6FE13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466" y="2017894"/>
            <a:ext cx="5787134" cy="3784236"/>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40D44132-10E9-452C-9FB5-CBCC08DD567D}"/>
              </a:ext>
            </a:extLst>
          </p:cNvPr>
          <p:cNvCxnSpPr/>
          <p:nvPr/>
        </p:nvCxnSpPr>
        <p:spPr bwMode="auto">
          <a:xfrm>
            <a:off x="6096000" y="2017894"/>
            <a:ext cx="0" cy="4001906"/>
          </a:xfrm>
          <a:prstGeom prst="line">
            <a:avLst/>
          </a:prstGeom>
          <a:solidFill>
            <a:srgbClr val="00B8FF"/>
          </a:solidFill>
          <a:ln w="28575" cap="flat" cmpd="sng" algn="ctr">
            <a:solidFill>
              <a:schemeClr val="bg1">
                <a:lumMod val="50000"/>
              </a:schemeClr>
            </a:solidFill>
            <a:prstDash val="dash"/>
            <a:round/>
            <a:headEnd type="none" w="med" len="med"/>
            <a:tailEnd type="none" w="med" len="med"/>
          </a:ln>
          <a:effectLst/>
        </p:spPr>
      </p:cxnSp>
      <p:sp>
        <p:nvSpPr>
          <p:cNvPr id="12" name="TextBox 11">
            <a:extLst>
              <a:ext uri="{FF2B5EF4-FFF2-40B4-BE49-F238E27FC236}">
                <a16:creationId xmlns:a16="http://schemas.microsoft.com/office/drawing/2014/main" id="{866DFD9E-8676-4A07-9CF3-2136E4BE3BEA}"/>
              </a:ext>
            </a:extLst>
          </p:cNvPr>
          <p:cNvSpPr txBox="1"/>
          <p:nvPr/>
        </p:nvSpPr>
        <p:spPr>
          <a:xfrm>
            <a:off x="1143000" y="5936663"/>
            <a:ext cx="4080928" cy="369332"/>
          </a:xfrm>
          <a:prstGeom prst="rect">
            <a:avLst/>
          </a:prstGeom>
          <a:noFill/>
          <a:ln>
            <a:solidFill>
              <a:schemeClr val="tx1"/>
            </a:solidFill>
          </a:ln>
        </p:spPr>
        <p:txBody>
          <a:bodyPr wrap="square" rtlCol="0">
            <a:spAutoFit/>
          </a:bodyPr>
          <a:lstStyle/>
          <a:p>
            <a:r>
              <a:rPr lang="en-US" altLang="zh-CN" sz="1800" dirty="0">
                <a:solidFill>
                  <a:schemeClr val="tx1"/>
                </a:solidFill>
              </a:rPr>
              <a:t>Conventional PMK and PTK Generation</a:t>
            </a:r>
            <a:endParaRPr lang="zh-CN" altLang="en-US" sz="1800" dirty="0">
              <a:solidFill>
                <a:schemeClr val="tx1"/>
              </a:solidFill>
            </a:endParaRPr>
          </a:p>
        </p:txBody>
      </p:sp>
      <p:sp>
        <p:nvSpPr>
          <p:cNvPr id="13" name="TextBox 12">
            <a:extLst>
              <a:ext uri="{FF2B5EF4-FFF2-40B4-BE49-F238E27FC236}">
                <a16:creationId xmlns:a16="http://schemas.microsoft.com/office/drawing/2014/main" id="{1FB37792-BE29-482C-B48C-59B4D0A28348}"/>
              </a:ext>
            </a:extLst>
          </p:cNvPr>
          <p:cNvSpPr txBox="1"/>
          <p:nvPr/>
        </p:nvSpPr>
        <p:spPr>
          <a:xfrm>
            <a:off x="7592972" y="4535921"/>
            <a:ext cx="3255556" cy="369332"/>
          </a:xfrm>
          <a:prstGeom prst="rect">
            <a:avLst/>
          </a:prstGeom>
          <a:noFill/>
          <a:ln>
            <a:solidFill>
              <a:schemeClr val="tx1"/>
            </a:solidFill>
          </a:ln>
        </p:spPr>
        <p:txBody>
          <a:bodyPr wrap="square" rtlCol="0">
            <a:spAutoFit/>
          </a:bodyPr>
          <a:lstStyle/>
          <a:p>
            <a:r>
              <a:rPr lang="en-US" altLang="zh-CN" sz="1800" dirty="0">
                <a:solidFill>
                  <a:schemeClr val="tx1"/>
                </a:solidFill>
              </a:rPr>
              <a:t>PASN PMK and PTK Generation</a:t>
            </a:r>
            <a:endParaRPr lang="zh-CN" altLang="en-US" sz="1800" dirty="0">
              <a:solidFill>
                <a:schemeClr val="tx1"/>
              </a:solidFill>
            </a:endParaRPr>
          </a:p>
        </p:txBody>
      </p:sp>
      <p:pic>
        <p:nvPicPr>
          <p:cNvPr id="4098" name="Picture 2">
            <a:extLst>
              <a:ext uri="{FF2B5EF4-FFF2-40B4-BE49-F238E27FC236}">
                <a16:creationId xmlns:a16="http://schemas.microsoft.com/office/drawing/2014/main" id="{677DD6A1-8986-4AFE-9B12-47270D85BF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7770" y="2004289"/>
            <a:ext cx="5586130" cy="215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758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DACCB93-8F17-42BD-B30D-787BB056706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5BDF3E8-D419-44AE-896F-B9A09B9616F9}"/>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EC533DDC-845B-43D1-A3B8-7EB27FCF817D}"/>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39C70B40-C14D-495E-8D6F-5D321C4BEB28}"/>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ED682AFF-4121-4D6E-8E9A-1E3A829E5952}"/>
              </a:ext>
            </a:extLst>
          </p:cNvPr>
          <p:cNvSpPr txBox="1"/>
          <p:nvPr/>
        </p:nvSpPr>
        <p:spPr>
          <a:xfrm>
            <a:off x="609599" y="1097590"/>
            <a:ext cx="10956343" cy="830997"/>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PASN</a:t>
            </a:r>
            <a:r>
              <a:rPr lang="en-US" altLang="zh-CN" dirty="0">
                <a:solidFill>
                  <a:schemeClr val="tx1"/>
                </a:solidFill>
              </a:rPr>
              <a:t> (Pre-Association Security Negotiation): It consists of </a:t>
            </a:r>
            <a:r>
              <a:rPr lang="en-US" altLang="zh-CN" u="sng" dirty="0">
                <a:solidFill>
                  <a:schemeClr val="tx1"/>
                </a:solidFill>
              </a:rPr>
              <a:t>three</a:t>
            </a:r>
            <a:r>
              <a:rPr lang="en-US" altLang="zh-CN" dirty="0">
                <a:solidFill>
                  <a:schemeClr val="tx1"/>
                </a:solidFill>
              </a:rPr>
              <a:t> Authentication frames.</a:t>
            </a:r>
            <a:endParaRPr lang="zh-CN" altLang="en-US" dirty="0">
              <a:solidFill>
                <a:schemeClr val="tx1"/>
              </a:solidFill>
            </a:endParaRPr>
          </a:p>
        </p:txBody>
      </p:sp>
      <p:pic>
        <p:nvPicPr>
          <p:cNvPr id="9" name="Picture 8">
            <a:extLst>
              <a:ext uri="{FF2B5EF4-FFF2-40B4-BE49-F238E27FC236}">
                <a16:creationId xmlns:a16="http://schemas.microsoft.com/office/drawing/2014/main" id="{AA05AAF1-B6F8-484C-8CC8-B31D7A2E3157}"/>
              </a:ext>
            </a:extLst>
          </p:cNvPr>
          <p:cNvPicPr>
            <a:picLocks noChangeAspect="1"/>
          </p:cNvPicPr>
          <p:nvPr/>
        </p:nvPicPr>
        <p:blipFill>
          <a:blip r:embed="rId2"/>
          <a:stretch>
            <a:fillRect/>
          </a:stretch>
        </p:blipFill>
        <p:spPr>
          <a:xfrm>
            <a:off x="3616032" y="1679962"/>
            <a:ext cx="5070768" cy="4617737"/>
          </a:xfrm>
          <a:prstGeom prst="rect">
            <a:avLst/>
          </a:prstGeom>
        </p:spPr>
      </p:pic>
      <p:sp>
        <p:nvSpPr>
          <p:cNvPr id="10" name="TextBox 9">
            <a:extLst>
              <a:ext uri="{FF2B5EF4-FFF2-40B4-BE49-F238E27FC236}">
                <a16:creationId xmlns:a16="http://schemas.microsoft.com/office/drawing/2014/main" id="{B5D0D286-44A5-4934-9589-F4CFBD27F6BC}"/>
              </a:ext>
            </a:extLst>
          </p:cNvPr>
          <p:cNvSpPr txBox="1"/>
          <p:nvPr/>
        </p:nvSpPr>
        <p:spPr>
          <a:xfrm>
            <a:off x="8382000" y="4034153"/>
            <a:ext cx="838200" cy="457200"/>
          </a:xfrm>
          <a:prstGeom prst="rect">
            <a:avLst/>
          </a:prstGeom>
          <a:noFill/>
          <a:ln>
            <a:solidFill>
              <a:schemeClr val="tx1"/>
            </a:solidFill>
          </a:ln>
        </p:spPr>
        <p:txBody>
          <a:bodyPr wrap="square" rtlCol="0">
            <a:spAutoFit/>
          </a:bodyPr>
          <a:lstStyle/>
          <a:p>
            <a:r>
              <a:rPr lang="en-US" altLang="zh-CN" dirty="0">
                <a:solidFill>
                  <a:schemeClr val="tx1"/>
                </a:solidFill>
              </a:rPr>
              <a:t>PTK</a:t>
            </a:r>
            <a:endParaRPr lang="zh-CN" altLang="en-US" dirty="0">
              <a:solidFill>
                <a:schemeClr val="tx1"/>
              </a:solidFill>
            </a:endParaRPr>
          </a:p>
        </p:txBody>
      </p:sp>
      <p:sp>
        <p:nvSpPr>
          <p:cNvPr id="11" name="TextBox 10">
            <a:extLst>
              <a:ext uri="{FF2B5EF4-FFF2-40B4-BE49-F238E27FC236}">
                <a16:creationId xmlns:a16="http://schemas.microsoft.com/office/drawing/2014/main" id="{7EADA720-7AAB-4B0E-8177-50B09E0D908F}"/>
              </a:ext>
            </a:extLst>
          </p:cNvPr>
          <p:cNvSpPr txBox="1"/>
          <p:nvPr/>
        </p:nvSpPr>
        <p:spPr>
          <a:xfrm>
            <a:off x="3082632" y="4929414"/>
            <a:ext cx="803568" cy="457200"/>
          </a:xfrm>
          <a:prstGeom prst="rect">
            <a:avLst/>
          </a:prstGeom>
          <a:noFill/>
          <a:ln>
            <a:solidFill>
              <a:schemeClr val="tx1"/>
            </a:solidFill>
          </a:ln>
        </p:spPr>
        <p:txBody>
          <a:bodyPr wrap="square" rtlCol="0">
            <a:spAutoFit/>
          </a:bodyPr>
          <a:lstStyle/>
          <a:p>
            <a:r>
              <a:rPr lang="en-US" altLang="zh-CN" dirty="0">
                <a:solidFill>
                  <a:schemeClr val="tx1"/>
                </a:solidFill>
              </a:rPr>
              <a:t>PTK</a:t>
            </a:r>
            <a:endParaRPr lang="zh-CN" altLang="en-US" dirty="0">
              <a:solidFill>
                <a:schemeClr val="tx1"/>
              </a:solidFill>
            </a:endParaRPr>
          </a:p>
        </p:txBody>
      </p:sp>
    </p:spTree>
    <p:extLst>
      <p:ext uri="{BB962C8B-B14F-4D97-AF65-F5344CB8AC3E}">
        <p14:creationId xmlns:p14="http://schemas.microsoft.com/office/powerpoint/2010/main" val="2159089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2FA694-7143-4A6C-8483-C6D533A0DE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AAC4953-0437-49D7-B14C-AB89BF283BDC}"/>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8593C4EE-6470-45BC-B516-C01B4C241062}"/>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2261AA44-6A66-4B23-862A-678446EC8FFB}"/>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CC1BB945-17D6-4009-A271-D2E8DC1F6167}"/>
              </a:ext>
            </a:extLst>
          </p:cNvPr>
          <p:cNvSpPr txBox="1"/>
          <p:nvPr/>
        </p:nvSpPr>
        <p:spPr>
          <a:xfrm>
            <a:off x="152407" y="1097590"/>
            <a:ext cx="11413536" cy="1200329"/>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FTM</a:t>
            </a:r>
            <a:r>
              <a:rPr lang="en-US" altLang="zh-CN" dirty="0">
                <a:solidFill>
                  <a:schemeClr val="tx1"/>
                </a:solidFill>
              </a:rPr>
              <a:t> (Fine Timing Measurement): The FTM procedure allows a STA to determine its range relative range and its direction to or from another STA using Time Of Flight (TOF) time difference of arrival and phase measurement. Basically, determining location.</a:t>
            </a:r>
            <a:endParaRPr lang="zh-CN" altLang="en-US" dirty="0">
              <a:solidFill>
                <a:schemeClr val="tx1"/>
              </a:solidFill>
            </a:endParaRPr>
          </a:p>
        </p:txBody>
      </p:sp>
      <p:cxnSp>
        <p:nvCxnSpPr>
          <p:cNvPr id="9" name="Straight Connector 8">
            <a:extLst>
              <a:ext uri="{FF2B5EF4-FFF2-40B4-BE49-F238E27FC236}">
                <a16:creationId xmlns:a16="http://schemas.microsoft.com/office/drawing/2014/main" id="{E70BE976-5D0D-4ECC-BFBB-9AE1C4174D13}"/>
              </a:ext>
            </a:extLst>
          </p:cNvPr>
          <p:cNvCxnSpPr/>
          <p:nvPr/>
        </p:nvCxnSpPr>
        <p:spPr bwMode="auto">
          <a:xfrm>
            <a:off x="5905994" y="2297919"/>
            <a:ext cx="0" cy="4001906"/>
          </a:xfrm>
          <a:prstGeom prst="line">
            <a:avLst/>
          </a:prstGeom>
          <a:solidFill>
            <a:srgbClr val="00B8FF"/>
          </a:solidFill>
          <a:ln w="28575" cap="flat" cmpd="sng" algn="ctr">
            <a:solidFill>
              <a:schemeClr val="bg1">
                <a:lumMod val="50000"/>
              </a:schemeClr>
            </a:solidFill>
            <a:prstDash val="dash"/>
            <a:round/>
            <a:headEnd type="none" w="med" len="med"/>
            <a:tailEnd type="none" w="med" len="med"/>
          </a:ln>
          <a:effectLst/>
        </p:spPr>
      </p:cxnSp>
      <p:sp>
        <p:nvSpPr>
          <p:cNvPr id="10" name="TextBox 9">
            <a:extLst>
              <a:ext uri="{FF2B5EF4-FFF2-40B4-BE49-F238E27FC236}">
                <a16:creationId xmlns:a16="http://schemas.microsoft.com/office/drawing/2014/main" id="{4A12114C-E8F3-4618-AFF4-4567E32A8AD2}"/>
              </a:ext>
            </a:extLst>
          </p:cNvPr>
          <p:cNvSpPr txBox="1"/>
          <p:nvPr/>
        </p:nvSpPr>
        <p:spPr>
          <a:xfrm>
            <a:off x="7620000" y="4648200"/>
            <a:ext cx="3487786" cy="369332"/>
          </a:xfrm>
          <a:prstGeom prst="rect">
            <a:avLst/>
          </a:prstGeom>
          <a:noFill/>
          <a:ln>
            <a:solidFill>
              <a:schemeClr val="tx1"/>
            </a:solidFill>
          </a:ln>
        </p:spPr>
        <p:txBody>
          <a:bodyPr wrap="square" rtlCol="0">
            <a:spAutoFit/>
          </a:bodyPr>
          <a:lstStyle/>
          <a:p>
            <a:r>
              <a:rPr lang="en-US" altLang="zh-CN" sz="1800" dirty="0">
                <a:solidFill>
                  <a:schemeClr val="tx1"/>
                </a:solidFill>
              </a:rPr>
              <a:t>Unassociated STA FTM procedure</a:t>
            </a:r>
            <a:endParaRPr lang="zh-CN" altLang="en-US" sz="1800" dirty="0">
              <a:solidFill>
                <a:schemeClr val="tx1"/>
              </a:solidFill>
            </a:endParaRPr>
          </a:p>
        </p:txBody>
      </p:sp>
      <p:pic>
        <p:nvPicPr>
          <p:cNvPr id="11" name="Picture 3">
            <a:extLst>
              <a:ext uri="{FF2B5EF4-FFF2-40B4-BE49-F238E27FC236}">
                <a16:creationId xmlns:a16="http://schemas.microsoft.com/office/drawing/2014/main" id="{EBF7BEFA-9D0F-40CB-9469-5E17CD371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4816998" cy="331315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B45D67A4-EA68-4B08-A60D-2C8DCCF841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4010" y="2286000"/>
            <a:ext cx="5493248" cy="225089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355E4DD8-4C87-4469-A319-E91C868FD194}"/>
              </a:ext>
            </a:extLst>
          </p:cNvPr>
          <p:cNvSpPr txBox="1"/>
          <p:nvPr/>
        </p:nvSpPr>
        <p:spPr>
          <a:xfrm>
            <a:off x="1540917" y="5940352"/>
            <a:ext cx="3183483" cy="369332"/>
          </a:xfrm>
          <a:prstGeom prst="rect">
            <a:avLst/>
          </a:prstGeom>
          <a:noFill/>
          <a:ln>
            <a:solidFill>
              <a:schemeClr val="tx1"/>
            </a:solidFill>
          </a:ln>
        </p:spPr>
        <p:txBody>
          <a:bodyPr wrap="square" rtlCol="0">
            <a:spAutoFit/>
          </a:bodyPr>
          <a:lstStyle/>
          <a:p>
            <a:r>
              <a:rPr lang="en-US" altLang="zh-CN" sz="1800" dirty="0">
                <a:solidFill>
                  <a:schemeClr val="tx1"/>
                </a:solidFill>
              </a:rPr>
              <a:t>Associated STA FTM procedure</a:t>
            </a:r>
            <a:endParaRPr lang="zh-CN" altLang="en-US" sz="1800" dirty="0">
              <a:solidFill>
                <a:schemeClr val="tx1"/>
              </a:solidFill>
            </a:endParaRPr>
          </a:p>
        </p:txBody>
      </p:sp>
      <p:sp>
        <p:nvSpPr>
          <p:cNvPr id="14" name="TextBox 13">
            <a:extLst>
              <a:ext uri="{FF2B5EF4-FFF2-40B4-BE49-F238E27FC236}">
                <a16:creationId xmlns:a16="http://schemas.microsoft.com/office/drawing/2014/main" id="{7417B073-BBB9-45E2-8C63-17935E5CAA2C}"/>
              </a:ext>
            </a:extLst>
          </p:cNvPr>
          <p:cNvSpPr txBox="1"/>
          <p:nvPr/>
        </p:nvSpPr>
        <p:spPr>
          <a:xfrm>
            <a:off x="6145742" y="5334000"/>
            <a:ext cx="5893856" cy="1015663"/>
          </a:xfrm>
          <a:prstGeom prst="rect">
            <a:avLst/>
          </a:prstGeom>
          <a:noFill/>
          <a:ln w="28575">
            <a:solidFill>
              <a:srgbClr val="FF0000"/>
            </a:solidFill>
          </a:ln>
        </p:spPr>
        <p:txBody>
          <a:bodyPr wrap="square" rtlCol="0">
            <a:spAutoFit/>
          </a:bodyPr>
          <a:lstStyle/>
          <a:p>
            <a:r>
              <a:rPr lang="en-US" altLang="zh-CN" sz="2000" dirty="0">
                <a:solidFill>
                  <a:schemeClr val="tx1"/>
                </a:solidFill>
              </a:rPr>
              <a:t>Unassociated STA never goes into 4-way HS, so it will never get device ID in 4-way HS.</a:t>
            </a:r>
          </a:p>
          <a:p>
            <a:r>
              <a:rPr lang="en-US" altLang="zh-CN" sz="2000" dirty="0">
                <a:solidFill>
                  <a:schemeClr val="tx1"/>
                </a:solidFill>
              </a:rPr>
              <a:t>-&gt; unassociated STA with RMA will never be identified</a:t>
            </a:r>
            <a:endParaRPr lang="zh-CN" altLang="en-US" sz="2000" dirty="0">
              <a:solidFill>
                <a:schemeClr val="tx1"/>
              </a:solidFill>
            </a:endParaRPr>
          </a:p>
        </p:txBody>
      </p:sp>
      <p:sp>
        <p:nvSpPr>
          <p:cNvPr id="2" name="TextBox 1">
            <a:extLst>
              <a:ext uri="{FF2B5EF4-FFF2-40B4-BE49-F238E27FC236}">
                <a16:creationId xmlns:a16="http://schemas.microsoft.com/office/drawing/2014/main" id="{8D0EFF72-BFBD-4D00-8D90-573A15D8E6D6}"/>
              </a:ext>
            </a:extLst>
          </p:cNvPr>
          <p:cNvSpPr txBox="1"/>
          <p:nvPr/>
        </p:nvSpPr>
        <p:spPr>
          <a:xfrm>
            <a:off x="996863" y="3198909"/>
            <a:ext cx="886272" cy="369332"/>
          </a:xfrm>
          <a:prstGeom prst="rect">
            <a:avLst/>
          </a:prstGeom>
          <a:noFill/>
        </p:spPr>
        <p:txBody>
          <a:bodyPr wrap="square" rtlCol="0">
            <a:spAutoFit/>
          </a:bodyPr>
          <a:lstStyle/>
          <a:p>
            <a:r>
              <a:rPr lang="en-US" altLang="zh-CN" sz="1800" dirty="0">
                <a:solidFill>
                  <a:schemeClr val="tx1"/>
                </a:solidFill>
              </a:rPr>
              <a:t>PMK</a:t>
            </a:r>
            <a:endParaRPr lang="zh-CN" altLang="en-US" sz="1800" dirty="0">
              <a:solidFill>
                <a:schemeClr val="tx1"/>
              </a:solidFill>
            </a:endParaRPr>
          </a:p>
        </p:txBody>
      </p:sp>
      <p:sp>
        <p:nvSpPr>
          <p:cNvPr id="15" name="TextBox 14">
            <a:extLst>
              <a:ext uri="{FF2B5EF4-FFF2-40B4-BE49-F238E27FC236}">
                <a16:creationId xmlns:a16="http://schemas.microsoft.com/office/drawing/2014/main" id="{ED76189C-AA8A-4B7D-9FA7-A94684946FAC}"/>
              </a:ext>
            </a:extLst>
          </p:cNvPr>
          <p:cNvSpPr txBox="1"/>
          <p:nvPr/>
        </p:nvSpPr>
        <p:spPr>
          <a:xfrm>
            <a:off x="996863" y="4503583"/>
            <a:ext cx="886272" cy="369332"/>
          </a:xfrm>
          <a:prstGeom prst="rect">
            <a:avLst/>
          </a:prstGeom>
          <a:noFill/>
        </p:spPr>
        <p:txBody>
          <a:bodyPr wrap="square" rtlCol="0">
            <a:spAutoFit/>
          </a:bodyPr>
          <a:lstStyle/>
          <a:p>
            <a:r>
              <a:rPr lang="en-US" altLang="zh-CN" sz="1800" dirty="0">
                <a:solidFill>
                  <a:schemeClr val="tx1"/>
                </a:solidFill>
              </a:rPr>
              <a:t>PTK</a:t>
            </a:r>
            <a:endParaRPr lang="zh-CN" altLang="en-US" sz="1800" dirty="0">
              <a:solidFill>
                <a:schemeClr val="tx1"/>
              </a:solidFill>
            </a:endParaRPr>
          </a:p>
        </p:txBody>
      </p:sp>
      <p:sp>
        <p:nvSpPr>
          <p:cNvPr id="16" name="TextBox 15">
            <a:extLst>
              <a:ext uri="{FF2B5EF4-FFF2-40B4-BE49-F238E27FC236}">
                <a16:creationId xmlns:a16="http://schemas.microsoft.com/office/drawing/2014/main" id="{787B219B-FC01-4991-B011-0624C7E1E82D}"/>
              </a:ext>
            </a:extLst>
          </p:cNvPr>
          <p:cNvSpPr txBox="1"/>
          <p:nvPr/>
        </p:nvSpPr>
        <p:spPr>
          <a:xfrm>
            <a:off x="6384032" y="3309959"/>
            <a:ext cx="1348047" cy="369332"/>
          </a:xfrm>
          <a:prstGeom prst="rect">
            <a:avLst/>
          </a:prstGeom>
          <a:noFill/>
        </p:spPr>
        <p:txBody>
          <a:bodyPr wrap="square" rtlCol="0">
            <a:spAutoFit/>
          </a:bodyPr>
          <a:lstStyle/>
          <a:p>
            <a:r>
              <a:rPr lang="en-US" altLang="zh-CN" sz="1800" dirty="0">
                <a:solidFill>
                  <a:schemeClr val="tx1"/>
                </a:solidFill>
              </a:rPr>
              <a:t>PMK&amp;PTK</a:t>
            </a:r>
            <a:endParaRPr lang="zh-CN" altLang="en-US" sz="1800" dirty="0">
              <a:solidFill>
                <a:schemeClr val="tx1"/>
              </a:solidFill>
            </a:endParaRPr>
          </a:p>
        </p:txBody>
      </p:sp>
    </p:spTree>
    <p:extLst>
      <p:ext uri="{BB962C8B-B14F-4D97-AF65-F5344CB8AC3E}">
        <p14:creationId xmlns:p14="http://schemas.microsoft.com/office/powerpoint/2010/main" val="425501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D3D404-3D70-476B-B22D-21D9C3015D38}"/>
              </a:ext>
            </a:extLst>
          </p:cNvPr>
          <p:cNvSpPr/>
          <p:nvPr/>
        </p:nvSpPr>
        <p:spPr bwMode="auto">
          <a:xfrm>
            <a:off x="2423592" y="1559255"/>
            <a:ext cx="5558358" cy="789625"/>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 name="Slide Number Placeholder 3">
            <a:extLst>
              <a:ext uri="{FF2B5EF4-FFF2-40B4-BE49-F238E27FC236}">
                <a16:creationId xmlns:a16="http://schemas.microsoft.com/office/drawing/2014/main" id="{BC8FA300-0997-4A3A-A983-FBE21980DDD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E737C9B-A9A9-4484-9B26-FAFE8253F68C}"/>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EEDF9FD8-2D63-4DCE-AA3E-E32F3CFE8A0F}"/>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D2CBBF20-0BCE-42CB-9A18-069749FADD2E}"/>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8907C591-E039-4640-9F5D-7610B3D32356}"/>
              </a:ext>
            </a:extLst>
          </p:cNvPr>
          <p:cNvSpPr txBox="1"/>
          <p:nvPr/>
        </p:nvSpPr>
        <p:spPr>
          <a:xfrm>
            <a:off x="609599" y="1097590"/>
            <a:ext cx="1095634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FTM</a:t>
            </a:r>
            <a:r>
              <a:rPr lang="en-US" altLang="zh-CN" dirty="0">
                <a:solidFill>
                  <a:schemeClr val="tx1"/>
                </a:solidFill>
              </a:rPr>
              <a:t> (Fine Timing Measurement): Multi-session FTM in ESS is also possible.</a:t>
            </a:r>
            <a:endParaRPr lang="zh-CN" altLang="en-US" dirty="0">
              <a:solidFill>
                <a:schemeClr val="tx1"/>
              </a:solidFill>
            </a:endParaRPr>
          </a:p>
        </p:txBody>
      </p:sp>
      <p:pic>
        <p:nvPicPr>
          <p:cNvPr id="9" name="Picture 1">
            <a:extLst>
              <a:ext uri="{FF2B5EF4-FFF2-40B4-BE49-F238E27FC236}">
                <a16:creationId xmlns:a16="http://schemas.microsoft.com/office/drawing/2014/main" id="{2E591E08-F681-447B-B1DA-07EC37BEDE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754020"/>
            <a:ext cx="5010150" cy="4181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BE443BA-0B80-436C-8B98-8A2FF1851934}"/>
              </a:ext>
            </a:extLst>
          </p:cNvPr>
          <p:cNvSpPr txBox="1"/>
          <p:nvPr/>
        </p:nvSpPr>
        <p:spPr>
          <a:xfrm>
            <a:off x="8400256" y="1988840"/>
            <a:ext cx="3600400" cy="3170099"/>
          </a:xfrm>
          <a:prstGeom prst="rect">
            <a:avLst/>
          </a:prstGeom>
          <a:noFill/>
          <a:ln>
            <a:solidFill>
              <a:schemeClr val="tx1"/>
            </a:solidFill>
          </a:ln>
        </p:spPr>
        <p:txBody>
          <a:bodyPr wrap="square" rtlCol="0">
            <a:spAutoFit/>
          </a:bodyPr>
          <a:lstStyle/>
          <a:p>
            <a:pPr marL="342900" indent="-342900">
              <a:buFont typeface="Arial" panose="020B0604020202020204" pitchFamily="34" charset="0"/>
              <a:buChar char="•"/>
            </a:pPr>
            <a:r>
              <a:rPr lang="en-US" altLang="zh-CN" sz="2000" dirty="0">
                <a:solidFill>
                  <a:schemeClr val="tx1"/>
                </a:solidFill>
              </a:rPr>
              <a:t>APs (AP1, AP2, AP3 et.) belong to the same ESS.</a:t>
            </a:r>
          </a:p>
          <a:p>
            <a:pPr marL="342900" indent="-342900">
              <a:buFont typeface="Arial" panose="020B0604020202020204" pitchFamily="34" charset="0"/>
              <a:buChar char="•"/>
            </a:pPr>
            <a:r>
              <a:rPr lang="en-US" altLang="zh-CN" sz="2000" dirty="0">
                <a:solidFill>
                  <a:schemeClr val="tx1"/>
                </a:solidFill>
              </a:rPr>
              <a:t>Non-AP STA may establish multiple FTM sessions with multiple APs for location purposes.</a:t>
            </a:r>
          </a:p>
          <a:p>
            <a:pPr marL="342900" indent="-342900">
              <a:buFont typeface="Arial" panose="020B0604020202020204" pitchFamily="34" charset="0"/>
              <a:buChar char="•"/>
            </a:pPr>
            <a:r>
              <a:rPr lang="en-US" altLang="zh-CN" sz="2000" dirty="0">
                <a:solidFill>
                  <a:schemeClr val="tx1"/>
                </a:solidFill>
              </a:rPr>
              <a:t>Non-AP STA may use different RMAs in different sessions to avoid being tracked.</a:t>
            </a:r>
            <a:endParaRPr lang="zh-CN" altLang="en-US" sz="2000" dirty="0">
              <a:solidFill>
                <a:schemeClr val="tx1"/>
              </a:solidFill>
            </a:endParaRPr>
          </a:p>
        </p:txBody>
      </p:sp>
      <p:sp>
        <p:nvSpPr>
          <p:cNvPr id="10" name="TextBox 9">
            <a:extLst>
              <a:ext uri="{FF2B5EF4-FFF2-40B4-BE49-F238E27FC236}">
                <a16:creationId xmlns:a16="http://schemas.microsoft.com/office/drawing/2014/main" id="{FFE61980-95A0-4846-A347-32002BFFA20F}"/>
              </a:ext>
            </a:extLst>
          </p:cNvPr>
          <p:cNvSpPr txBox="1"/>
          <p:nvPr/>
        </p:nvSpPr>
        <p:spPr>
          <a:xfrm>
            <a:off x="2423592" y="1468890"/>
            <a:ext cx="720080" cy="400110"/>
          </a:xfrm>
          <a:prstGeom prst="rect">
            <a:avLst/>
          </a:prstGeom>
          <a:noFill/>
        </p:spPr>
        <p:txBody>
          <a:bodyPr wrap="square" rtlCol="0">
            <a:spAutoFit/>
          </a:bodyPr>
          <a:lstStyle/>
          <a:p>
            <a:r>
              <a:rPr lang="en-US" altLang="zh-CN" sz="2000" dirty="0">
                <a:solidFill>
                  <a:schemeClr val="tx1"/>
                </a:solidFill>
              </a:rPr>
              <a:t>ESS</a:t>
            </a:r>
            <a:endParaRPr lang="zh-CN" altLang="en-US" sz="2000" dirty="0">
              <a:solidFill>
                <a:schemeClr val="tx1"/>
              </a:solidFill>
            </a:endParaRPr>
          </a:p>
        </p:txBody>
      </p:sp>
    </p:spTree>
    <p:extLst>
      <p:ext uri="{BB962C8B-B14F-4D97-AF65-F5344CB8AC3E}">
        <p14:creationId xmlns:p14="http://schemas.microsoft.com/office/powerpoint/2010/main" val="1147690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10DB3D-A828-416D-8095-43A13D8E432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C23E581-63F4-4A12-8BDC-D39A22A3D78A}"/>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69ABDE3F-ADCF-4117-A3DD-8D743D94446E}"/>
              </a:ext>
            </a:extLst>
          </p:cNvPr>
          <p:cNvSpPr>
            <a:spLocks noGrp="1"/>
          </p:cNvSpPr>
          <p:nvPr>
            <p:ph type="dt" idx="15"/>
          </p:nvPr>
        </p:nvSpPr>
        <p:spPr/>
        <p:txBody>
          <a:bodyPr/>
          <a:lstStyle/>
          <a:p>
            <a:r>
              <a:rPr lang="en-US" altLang="zh-CN"/>
              <a:t>October 2022</a:t>
            </a:r>
            <a:endParaRPr lang="en-GB" dirty="0"/>
          </a:p>
        </p:txBody>
      </p:sp>
      <p:sp>
        <p:nvSpPr>
          <p:cNvPr id="15" name="TextBox 14">
            <a:extLst>
              <a:ext uri="{FF2B5EF4-FFF2-40B4-BE49-F238E27FC236}">
                <a16:creationId xmlns:a16="http://schemas.microsoft.com/office/drawing/2014/main" id="{BE4EFBF5-BDAD-4917-A048-6E140A9292F9}"/>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a:t>
            </a:r>
            <a:endParaRPr lang="zh-CN" altLang="en-US" sz="3600" dirty="0">
              <a:solidFill>
                <a:schemeClr val="tx1"/>
              </a:solidFill>
            </a:endParaRPr>
          </a:p>
        </p:txBody>
      </p:sp>
      <p:sp>
        <p:nvSpPr>
          <p:cNvPr id="16" name="TextBox 15">
            <a:extLst>
              <a:ext uri="{FF2B5EF4-FFF2-40B4-BE49-F238E27FC236}">
                <a16:creationId xmlns:a16="http://schemas.microsoft.com/office/drawing/2014/main" id="{CD4D8BEE-D4E3-4092-AA07-938DCDF8DB67}"/>
              </a:ext>
            </a:extLst>
          </p:cNvPr>
          <p:cNvSpPr txBox="1"/>
          <p:nvPr/>
        </p:nvSpPr>
        <p:spPr>
          <a:xfrm>
            <a:off x="609599" y="1097590"/>
            <a:ext cx="10956343" cy="4154984"/>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Exchange the Device ID in authentication frame exchange in PASN</a:t>
            </a:r>
            <a:r>
              <a:rPr lang="en-US" altLang="zh-CN" dirty="0">
                <a:solidFill>
                  <a:schemeClr val="tx1"/>
                </a:solidFill>
              </a:rPr>
              <a:t>.</a:t>
            </a:r>
          </a:p>
          <a:p>
            <a:pPr marL="342900" indent="-342900">
              <a:buFont typeface="Arial" panose="020B0604020202020204" pitchFamily="34" charset="0"/>
              <a:buChar char="•"/>
            </a:pPr>
            <a:r>
              <a:rPr lang="en-US" altLang="zh-CN" b="1" dirty="0">
                <a:solidFill>
                  <a:schemeClr val="tx1"/>
                </a:solidFill>
              </a:rPr>
              <a:t>Use already existing IE (“Device ID IE” defined for FILS) in Authentication frames</a:t>
            </a:r>
          </a:p>
          <a:p>
            <a:pPr marL="342900" indent="-342900">
              <a:buFont typeface="Arial" panose="020B0604020202020204" pitchFamily="34" charset="0"/>
              <a:buChar char="•"/>
            </a:pPr>
            <a:endParaRPr lang="en-US" altLang="zh-CN" b="1" dirty="0">
              <a:solidFill>
                <a:schemeClr val="tx1"/>
              </a:solidFill>
            </a:endParaRPr>
          </a:p>
          <a:p>
            <a:endParaRPr lang="en-US" altLang="zh-CN" b="1" dirty="0">
              <a:solidFill>
                <a:schemeClr val="tx1"/>
              </a:solidFill>
            </a:endParaRP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AP assigns device ID in Authentication Msg2</a:t>
            </a:r>
          </a:p>
          <a:p>
            <a:pPr marL="342900" indent="-342900">
              <a:buFont typeface="Arial" panose="020B0604020202020204" pitchFamily="34" charset="0"/>
              <a:buChar char="•"/>
            </a:pPr>
            <a:r>
              <a:rPr lang="en-US" altLang="zh-CN" b="1" dirty="0">
                <a:solidFill>
                  <a:schemeClr val="tx1"/>
                </a:solidFill>
              </a:rPr>
              <a:t>Non-AP STA provides device ID in Authentication Msg1</a:t>
            </a:r>
          </a:p>
          <a:p>
            <a:pPr marL="342900" indent="-342900">
              <a:buFont typeface="Arial" panose="020B0604020202020204" pitchFamily="34" charset="0"/>
              <a:buChar char="•"/>
            </a:pPr>
            <a:r>
              <a:rPr lang="en-US" altLang="zh-CN" b="1" dirty="0">
                <a:solidFill>
                  <a:schemeClr val="tx1"/>
                </a:solidFill>
              </a:rPr>
              <a:t>Since Authentication Frame Body is </a:t>
            </a:r>
            <a:r>
              <a:rPr lang="en-US" altLang="zh-CN" b="1" u="sng" dirty="0">
                <a:solidFill>
                  <a:schemeClr val="tx1"/>
                </a:solidFill>
              </a:rPr>
              <a:t>not encrypted</a:t>
            </a:r>
            <a:r>
              <a:rPr lang="en-US" altLang="zh-CN" b="1" dirty="0">
                <a:solidFill>
                  <a:schemeClr val="tx1"/>
                </a:solidFill>
              </a:rPr>
              <a:t>, it is better to use opaque ID (derived from Device ID) in Device ID IE.</a:t>
            </a:r>
            <a:endParaRPr lang="zh-CN" altLang="en-US" b="1" dirty="0">
              <a:solidFill>
                <a:schemeClr val="tx1"/>
              </a:solidFill>
            </a:endParaRPr>
          </a:p>
        </p:txBody>
      </p:sp>
      <p:pic>
        <p:nvPicPr>
          <p:cNvPr id="17" name="Picture 16">
            <a:extLst>
              <a:ext uri="{FF2B5EF4-FFF2-40B4-BE49-F238E27FC236}">
                <a16:creationId xmlns:a16="http://schemas.microsoft.com/office/drawing/2014/main" id="{11342505-C25A-4C2D-A4FB-B116DCA4A927}"/>
              </a:ext>
            </a:extLst>
          </p:cNvPr>
          <p:cNvPicPr>
            <a:picLocks noChangeAspect="1"/>
          </p:cNvPicPr>
          <p:nvPr/>
        </p:nvPicPr>
        <p:blipFill>
          <a:blip r:embed="rId2"/>
          <a:stretch>
            <a:fillRect/>
          </a:stretch>
        </p:blipFill>
        <p:spPr>
          <a:xfrm>
            <a:off x="3124200" y="2130914"/>
            <a:ext cx="5797630" cy="1455907"/>
          </a:xfrm>
          <a:prstGeom prst="rect">
            <a:avLst/>
          </a:prstGeom>
        </p:spPr>
      </p:pic>
    </p:spTree>
    <p:extLst>
      <p:ext uri="{BB962C8B-B14F-4D97-AF65-F5344CB8AC3E}">
        <p14:creationId xmlns:p14="http://schemas.microsoft.com/office/powerpoint/2010/main" val="57512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B0790-A8D2-424E-AA52-E767E9BC2F3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5FD086B-1574-4190-A3BA-6CA7663D0743}"/>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B32A900D-0AD3-4DFE-8024-D80A47C0526F}"/>
              </a:ext>
            </a:extLst>
          </p:cNvPr>
          <p:cNvSpPr>
            <a:spLocks noGrp="1"/>
          </p:cNvSpPr>
          <p:nvPr>
            <p:ph type="dt" idx="15"/>
          </p:nvPr>
        </p:nvSpPr>
        <p:spPr/>
        <p:txBody>
          <a:bodyPr/>
          <a:lstStyle/>
          <a:p>
            <a:r>
              <a:rPr lang="en-US" altLang="zh-CN"/>
              <a:t>October 2022</a:t>
            </a:r>
            <a:endParaRPr lang="en-GB" dirty="0"/>
          </a:p>
        </p:txBody>
      </p:sp>
      <p:sp>
        <p:nvSpPr>
          <p:cNvPr id="31" name="TextBox 30">
            <a:extLst>
              <a:ext uri="{FF2B5EF4-FFF2-40B4-BE49-F238E27FC236}">
                <a16:creationId xmlns:a16="http://schemas.microsoft.com/office/drawing/2014/main" id="{B6BAA8D2-C2B8-49C8-8A14-8592D60D828A}"/>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a:t>
            </a:r>
            <a:endParaRPr lang="zh-CN" altLang="en-US" sz="3600" dirty="0">
              <a:solidFill>
                <a:schemeClr val="tx1"/>
              </a:solidFill>
            </a:endParaRPr>
          </a:p>
        </p:txBody>
      </p:sp>
      <p:sp>
        <p:nvSpPr>
          <p:cNvPr id="32" name="TextBox 31">
            <a:extLst>
              <a:ext uri="{FF2B5EF4-FFF2-40B4-BE49-F238E27FC236}">
                <a16:creationId xmlns:a16="http://schemas.microsoft.com/office/drawing/2014/main" id="{0CCDC848-9CA4-45EC-99FE-A5F2F67DD65D}"/>
              </a:ext>
            </a:extLst>
          </p:cNvPr>
          <p:cNvSpPr txBox="1"/>
          <p:nvPr/>
        </p:nvSpPr>
        <p:spPr>
          <a:xfrm>
            <a:off x="617828" y="1090192"/>
            <a:ext cx="1095634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Signaling Flow</a:t>
            </a:r>
            <a:endParaRPr lang="zh-CN" altLang="en-US" dirty="0">
              <a:solidFill>
                <a:schemeClr val="tx1"/>
              </a:solidFill>
            </a:endParaRPr>
          </a:p>
        </p:txBody>
      </p:sp>
      <p:sp>
        <p:nvSpPr>
          <p:cNvPr id="33" name="TextBox 32">
            <a:extLst>
              <a:ext uri="{FF2B5EF4-FFF2-40B4-BE49-F238E27FC236}">
                <a16:creationId xmlns:a16="http://schemas.microsoft.com/office/drawing/2014/main" id="{7F691A57-2888-46DC-8BE3-FB81E64C391F}"/>
              </a:ext>
            </a:extLst>
          </p:cNvPr>
          <p:cNvSpPr txBox="1"/>
          <p:nvPr/>
        </p:nvSpPr>
        <p:spPr>
          <a:xfrm>
            <a:off x="1752600" y="1540151"/>
            <a:ext cx="1600200" cy="400110"/>
          </a:xfrm>
          <a:prstGeom prst="rect">
            <a:avLst/>
          </a:prstGeom>
          <a:noFill/>
          <a:ln>
            <a:solidFill>
              <a:schemeClr val="tx1"/>
            </a:solidFill>
          </a:ln>
        </p:spPr>
        <p:txBody>
          <a:bodyPr wrap="square" rtlCol="0">
            <a:spAutoFit/>
          </a:bodyPr>
          <a:lstStyle/>
          <a:p>
            <a:r>
              <a:rPr lang="en-US" altLang="zh-CN" sz="2000" dirty="0">
                <a:solidFill>
                  <a:schemeClr val="tx1"/>
                </a:solidFill>
              </a:rPr>
              <a:t>Non-AP STA</a:t>
            </a:r>
            <a:endParaRPr lang="zh-CN" altLang="en-US" sz="2000" dirty="0">
              <a:solidFill>
                <a:schemeClr val="tx1"/>
              </a:solidFill>
            </a:endParaRPr>
          </a:p>
        </p:txBody>
      </p:sp>
      <p:sp>
        <p:nvSpPr>
          <p:cNvPr id="34" name="TextBox 33">
            <a:extLst>
              <a:ext uri="{FF2B5EF4-FFF2-40B4-BE49-F238E27FC236}">
                <a16:creationId xmlns:a16="http://schemas.microsoft.com/office/drawing/2014/main" id="{FB5B9C2B-AB4B-4056-ADE8-C43506BE7F8E}"/>
              </a:ext>
            </a:extLst>
          </p:cNvPr>
          <p:cNvSpPr txBox="1"/>
          <p:nvPr/>
        </p:nvSpPr>
        <p:spPr>
          <a:xfrm>
            <a:off x="6498167" y="1524000"/>
            <a:ext cx="579730" cy="400110"/>
          </a:xfrm>
          <a:prstGeom prst="rect">
            <a:avLst/>
          </a:prstGeom>
          <a:noFill/>
          <a:ln>
            <a:solidFill>
              <a:schemeClr val="tx1"/>
            </a:solidFill>
          </a:ln>
        </p:spPr>
        <p:txBody>
          <a:bodyPr wrap="square" rtlCol="0">
            <a:spAutoFit/>
          </a:bodyPr>
          <a:lstStyle/>
          <a:p>
            <a:r>
              <a:rPr lang="en-US" altLang="zh-CN" sz="2000" dirty="0">
                <a:solidFill>
                  <a:schemeClr val="tx1"/>
                </a:solidFill>
              </a:rPr>
              <a:t>AP</a:t>
            </a:r>
            <a:endParaRPr lang="zh-CN" altLang="en-US" sz="2000" dirty="0">
              <a:solidFill>
                <a:schemeClr val="tx1"/>
              </a:solidFill>
            </a:endParaRPr>
          </a:p>
        </p:txBody>
      </p:sp>
      <p:cxnSp>
        <p:nvCxnSpPr>
          <p:cNvPr id="35" name="Straight Connector 34">
            <a:extLst>
              <a:ext uri="{FF2B5EF4-FFF2-40B4-BE49-F238E27FC236}">
                <a16:creationId xmlns:a16="http://schemas.microsoft.com/office/drawing/2014/main" id="{0C3D9FD5-6B62-48D2-BE1D-F1D4AE8C341E}"/>
              </a:ext>
            </a:extLst>
          </p:cNvPr>
          <p:cNvCxnSpPr>
            <a:cxnSpLocks/>
          </p:cNvCxnSpPr>
          <p:nvPr/>
        </p:nvCxnSpPr>
        <p:spPr bwMode="auto">
          <a:xfrm>
            <a:off x="2438400" y="1940261"/>
            <a:ext cx="0" cy="446053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F09049E-C976-4F7A-8446-967787A8ACB7}"/>
              </a:ext>
            </a:extLst>
          </p:cNvPr>
          <p:cNvCxnSpPr>
            <a:cxnSpLocks/>
          </p:cNvCxnSpPr>
          <p:nvPr/>
        </p:nvCxnSpPr>
        <p:spPr bwMode="auto">
          <a:xfrm>
            <a:off x="6788032" y="1924110"/>
            <a:ext cx="0" cy="4476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a:extLst>
              <a:ext uri="{FF2B5EF4-FFF2-40B4-BE49-F238E27FC236}">
                <a16:creationId xmlns:a16="http://schemas.microsoft.com/office/drawing/2014/main" id="{DB0A8421-FE5E-4257-B103-B71C0EFE2DE9}"/>
              </a:ext>
            </a:extLst>
          </p:cNvPr>
          <p:cNvCxnSpPr>
            <a:cxnSpLocks/>
          </p:cNvCxnSpPr>
          <p:nvPr/>
        </p:nvCxnSpPr>
        <p:spPr bwMode="auto">
          <a:xfrm>
            <a:off x="2438400" y="24616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D50EA5D8-DD80-4FBE-97DB-8CEAB94DA85F}"/>
              </a:ext>
            </a:extLst>
          </p:cNvPr>
          <p:cNvCxnSpPr>
            <a:cxnSpLocks/>
          </p:cNvCxnSpPr>
          <p:nvPr/>
        </p:nvCxnSpPr>
        <p:spPr bwMode="auto">
          <a:xfrm flipH="1">
            <a:off x="2438400" y="29188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a:extLst>
              <a:ext uri="{FF2B5EF4-FFF2-40B4-BE49-F238E27FC236}">
                <a16:creationId xmlns:a16="http://schemas.microsoft.com/office/drawing/2014/main" id="{57AAE2E5-B6CB-4FBF-9852-518E9FD0A82A}"/>
              </a:ext>
            </a:extLst>
          </p:cNvPr>
          <p:cNvCxnSpPr>
            <a:cxnSpLocks/>
          </p:cNvCxnSpPr>
          <p:nvPr/>
        </p:nvCxnSpPr>
        <p:spPr bwMode="auto">
          <a:xfrm>
            <a:off x="2438400" y="34522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215268EB-04D2-46EB-8A4C-2BD1CDB87C7D}"/>
              </a:ext>
            </a:extLst>
          </p:cNvPr>
          <p:cNvSpPr txBox="1"/>
          <p:nvPr/>
        </p:nvSpPr>
        <p:spPr>
          <a:xfrm>
            <a:off x="3352800" y="2033813"/>
            <a:ext cx="2895599" cy="400110"/>
          </a:xfrm>
          <a:prstGeom prst="rect">
            <a:avLst/>
          </a:prstGeom>
          <a:noFill/>
        </p:spPr>
        <p:txBody>
          <a:bodyPr wrap="square" rtlCol="0">
            <a:spAutoFit/>
          </a:bodyPr>
          <a:lstStyle/>
          <a:p>
            <a:r>
              <a:rPr lang="en-US" altLang="zh-CN" sz="2000" dirty="0">
                <a:solidFill>
                  <a:schemeClr val="tx1"/>
                </a:solidFill>
              </a:rPr>
              <a:t>Authentication Msg1</a:t>
            </a:r>
            <a:endParaRPr lang="zh-CN" altLang="en-US" sz="2000" dirty="0">
              <a:solidFill>
                <a:schemeClr val="tx1"/>
              </a:solidFill>
            </a:endParaRPr>
          </a:p>
        </p:txBody>
      </p:sp>
      <p:sp>
        <p:nvSpPr>
          <p:cNvPr id="41" name="TextBox 40">
            <a:extLst>
              <a:ext uri="{FF2B5EF4-FFF2-40B4-BE49-F238E27FC236}">
                <a16:creationId xmlns:a16="http://schemas.microsoft.com/office/drawing/2014/main" id="{3D690306-0F32-452D-8EA8-32C360E1C45D}"/>
              </a:ext>
            </a:extLst>
          </p:cNvPr>
          <p:cNvSpPr txBox="1"/>
          <p:nvPr/>
        </p:nvSpPr>
        <p:spPr>
          <a:xfrm>
            <a:off x="3362346" y="2537874"/>
            <a:ext cx="3135820" cy="400110"/>
          </a:xfrm>
          <a:prstGeom prst="rect">
            <a:avLst/>
          </a:prstGeom>
          <a:noFill/>
        </p:spPr>
        <p:txBody>
          <a:bodyPr wrap="square" rtlCol="0">
            <a:spAutoFit/>
          </a:bodyPr>
          <a:lstStyle/>
          <a:p>
            <a:r>
              <a:rPr lang="en-US" altLang="zh-CN" sz="2000" dirty="0">
                <a:solidFill>
                  <a:schemeClr val="tx1"/>
                </a:solidFill>
              </a:rPr>
              <a:t>Authentication Msg2 </a:t>
            </a:r>
            <a:r>
              <a:rPr lang="en-US" altLang="zh-CN" sz="2000" b="1" dirty="0">
                <a:solidFill>
                  <a:schemeClr val="tx1"/>
                </a:solidFill>
              </a:rPr>
              <a:t>(aaa)</a:t>
            </a:r>
            <a:endParaRPr lang="zh-CN" altLang="en-US" sz="2000" b="1" dirty="0">
              <a:solidFill>
                <a:schemeClr val="tx1"/>
              </a:solidFill>
            </a:endParaRPr>
          </a:p>
        </p:txBody>
      </p:sp>
      <p:sp>
        <p:nvSpPr>
          <p:cNvPr id="42" name="TextBox 41">
            <a:extLst>
              <a:ext uri="{FF2B5EF4-FFF2-40B4-BE49-F238E27FC236}">
                <a16:creationId xmlns:a16="http://schemas.microsoft.com/office/drawing/2014/main" id="{DD7A648C-CECE-4DF9-B7AF-AE37B65C869B}"/>
              </a:ext>
            </a:extLst>
          </p:cNvPr>
          <p:cNvSpPr txBox="1"/>
          <p:nvPr/>
        </p:nvSpPr>
        <p:spPr>
          <a:xfrm>
            <a:off x="3375991" y="2995074"/>
            <a:ext cx="2895599" cy="400110"/>
          </a:xfrm>
          <a:prstGeom prst="rect">
            <a:avLst/>
          </a:prstGeom>
          <a:noFill/>
        </p:spPr>
        <p:txBody>
          <a:bodyPr wrap="square" rtlCol="0">
            <a:spAutoFit/>
          </a:bodyPr>
          <a:lstStyle/>
          <a:p>
            <a:r>
              <a:rPr lang="en-US" altLang="zh-CN" sz="2000" dirty="0">
                <a:solidFill>
                  <a:schemeClr val="tx1"/>
                </a:solidFill>
              </a:rPr>
              <a:t>Authentication Msg3</a:t>
            </a:r>
            <a:endParaRPr lang="zh-CN" altLang="en-US" sz="2000" dirty="0">
              <a:solidFill>
                <a:schemeClr val="tx1"/>
              </a:solidFill>
            </a:endParaRPr>
          </a:p>
        </p:txBody>
      </p:sp>
      <p:cxnSp>
        <p:nvCxnSpPr>
          <p:cNvPr id="43" name="Straight Arrow Connector 42">
            <a:extLst>
              <a:ext uri="{FF2B5EF4-FFF2-40B4-BE49-F238E27FC236}">
                <a16:creationId xmlns:a16="http://schemas.microsoft.com/office/drawing/2014/main" id="{1D1682DF-A83F-4E66-AB52-51B700587F83}"/>
              </a:ext>
            </a:extLst>
          </p:cNvPr>
          <p:cNvCxnSpPr>
            <a:cxnSpLocks/>
          </p:cNvCxnSpPr>
          <p:nvPr/>
        </p:nvCxnSpPr>
        <p:spPr bwMode="auto">
          <a:xfrm>
            <a:off x="2438400" y="3938813"/>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44" name="TextBox 43">
            <a:extLst>
              <a:ext uri="{FF2B5EF4-FFF2-40B4-BE49-F238E27FC236}">
                <a16:creationId xmlns:a16="http://schemas.microsoft.com/office/drawing/2014/main" id="{A75E9DA0-9F6C-4BB6-899D-C6CFB8647460}"/>
              </a:ext>
            </a:extLst>
          </p:cNvPr>
          <p:cNvSpPr txBox="1"/>
          <p:nvPr/>
        </p:nvSpPr>
        <p:spPr>
          <a:xfrm>
            <a:off x="3692861" y="3554824"/>
            <a:ext cx="1891300"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cxnSp>
        <p:nvCxnSpPr>
          <p:cNvPr id="45" name="Straight Arrow Connector 44">
            <a:extLst>
              <a:ext uri="{FF2B5EF4-FFF2-40B4-BE49-F238E27FC236}">
                <a16:creationId xmlns:a16="http://schemas.microsoft.com/office/drawing/2014/main" id="{77727E44-7006-4C39-AF88-599FAA4E60D7}"/>
              </a:ext>
            </a:extLst>
          </p:cNvPr>
          <p:cNvCxnSpPr>
            <a:cxnSpLocks/>
          </p:cNvCxnSpPr>
          <p:nvPr/>
        </p:nvCxnSpPr>
        <p:spPr bwMode="auto">
          <a:xfrm>
            <a:off x="2431381" y="47515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58AB976B-9A24-4952-B427-30D83E1AF945}"/>
              </a:ext>
            </a:extLst>
          </p:cNvPr>
          <p:cNvCxnSpPr>
            <a:cxnSpLocks/>
          </p:cNvCxnSpPr>
          <p:nvPr/>
        </p:nvCxnSpPr>
        <p:spPr bwMode="auto">
          <a:xfrm flipH="1">
            <a:off x="2431381" y="52087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ACC77D36-999C-4897-81E5-8ECC30FAFB78}"/>
              </a:ext>
            </a:extLst>
          </p:cNvPr>
          <p:cNvCxnSpPr>
            <a:cxnSpLocks/>
          </p:cNvCxnSpPr>
          <p:nvPr/>
        </p:nvCxnSpPr>
        <p:spPr bwMode="auto">
          <a:xfrm>
            <a:off x="2431381" y="57421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30EEDDB9-6960-4F04-8B15-18AC83AFDCC2}"/>
              </a:ext>
            </a:extLst>
          </p:cNvPr>
          <p:cNvSpPr txBox="1"/>
          <p:nvPr/>
        </p:nvSpPr>
        <p:spPr>
          <a:xfrm>
            <a:off x="3345781" y="4323736"/>
            <a:ext cx="3152385" cy="400110"/>
          </a:xfrm>
          <a:prstGeom prst="rect">
            <a:avLst/>
          </a:prstGeom>
          <a:noFill/>
        </p:spPr>
        <p:txBody>
          <a:bodyPr wrap="square" rtlCol="0">
            <a:spAutoFit/>
          </a:bodyPr>
          <a:lstStyle/>
          <a:p>
            <a:r>
              <a:rPr lang="en-US" altLang="zh-CN" sz="2000" dirty="0">
                <a:solidFill>
                  <a:schemeClr val="tx1"/>
                </a:solidFill>
              </a:rPr>
              <a:t>Authentication Msg1 </a:t>
            </a:r>
            <a:r>
              <a:rPr lang="en-US" altLang="zh-CN" sz="2000" b="1" dirty="0">
                <a:solidFill>
                  <a:schemeClr val="tx1"/>
                </a:solidFill>
              </a:rPr>
              <a:t>(aaa)</a:t>
            </a:r>
            <a:endParaRPr lang="zh-CN" altLang="en-US" sz="2000" b="1" dirty="0">
              <a:solidFill>
                <a:schemeClr val="tx1"/>
              </a:solidFill>
            </a:endParaRPr>
          </a:p>
        </p:txBody>
      </p:sp>
      <p:sp>
        <p:nvSpPr>
          <p:cNvPr id="49" name="TextBox 48">
            <a:extLst>
              <a:ext uri="{FF2B5EF4-FFF2-40B4-BE49-F238E27FC236}">
                <a16:creationId xmlns:a16="http://schemas.microsoft.com/office/drawing/2014/main" id="{9996B6AD-159A-4C71-908E-EBDA89541F16}"/>
              </a:ext>
            </a:extLst>
          </p:cNvPr>
          <p:cNvSpPr txBox="1"/>
          <p:nvPr/>
        </p:nvSpPr>
        <p:spPr>
          <a:xfrm>
            <a:off x="3355327" y="4827797"/>
            <a:ext cx="3012617" cy="400110"/>
          </a:xfrm>
          <a:prstGeom prst="rect">
            <a:avLst/>
          </a:prstGeom>
          <a:noFill/>
        </p:spPr>
        <p:txBody>
          <a:bodyPr wrap="square" rtlCol="0">
            <a:spAutoFit/>
          </a:bodyPr>
          <a:lstStyle/>
          <a:p>
            <a:r>
              <a:rPr lang="en-US" altLang="zh-CN" sz="2000" dirty="0">
                <a:solidFill>
                  <a:schemeClr val="tx1"/>
                </a:solidFill>
              </a:rPr>
              <a:t>Authentication Msg2 </a:t>
            </a:r>
            <a:r>
              <a:rPr lang="en-US" altLang="zh-CN" sz="2000" b="1" dirty="0">
                <a:solidFill>
                  <a:schemeClr val="tx1"/>
                </a:solidFill>
              </a:rPr>
              <a:t>(bbb)</a:t>
            </a:r>
            <a:endParaRPr lang="zh-CN" altLang="en-US" sz="2000" b="1" dirty="0">
              <a:solidFill>
                <a:schemeClr val="tx1"/>
              </a:solidFill>
            </a:endParaRPr>
          </a:p>
        </p:txBody>
      </p:sp>
      <p:sp>
        <p:nvSpPr>
          <p:cNvPr id="50" name="TextBox 49">
            <a:extLst>
              <a:ext uri="{FF2B5EF4-FFF2-40B4-BE49-F238E27FC236}">
                <a16:creationId xmlns:a16="http://schemas.microsoft.com/office/drawing/2014/main" id="{0AE14E7D-821C-494D-AAFB-DA3A78C4C135}"/>
              </a:ext>
            </a:extLst>
          </p:cNvPr>
          <p:cNvSpPr txBox="1"/>
          <p:nvPr/>
        </p:nvSpPr>
        <p:spPr>
          <a:xfrm>
            <a:off x="3368972" y="5284997"/>
            <a:ext cx="2895599" cy="400110"/>
          </a:xfrm>
          <a:prstGeom prst="rect">
            <a:avLst/>
          </a:prstGeom>
          <a:noFill/>
        </p:spPr>
        <p:txBody>
          <a:bodyPr wrap="square" rtlCol="0">
            <a:spAutoFit/>
          </a:bodyPr>
          <a:lstStyle/>
          <a:p>
            <a:r>
              <a:rPr lang="en-US" altLang="zh-CN" sz="2000" dirty="0">
                <a:solidFill>
                  <a:schemeClr val="tx1"/>
                </a:solidFill>
              </a:rPr>
              <a:t>Authentication Msg3</a:t>
            </a:r>
            <a:endParaRPr lang="zh-CN" altLang="en-US" sz="2000" dirty="0">
              <a:solidFill>
                <a:schemeClr val="tx1"/>
              </a:solidFill>
            </a:endParaRPr>
          </a:p>
        </p:txBody>
      </p:sp>
      <p:cxnSp>
        <p:nvCxnSpPr>
          <p:cNvPr id="51" name="Straight Arrow Connector 50">
            <a:extLst>
              <a:ext uri="{FF2B5EF4-FFF2-40B4-BE49-F238E27FC236}">
                <a16:creationId xmlns:a16="http://schemas.microsoft.com/office/drawing/2014/main" id="{53009198-DF5B-49FC-A2E0-72628D8CB749}"/>
              </a:ext>
            </a:extLst>
          </p:cNvPr>
          <p:cNvCxnSpPr>
            <a:cxnSpLocks/>
          </p:cNvCxnSpPr>
          <p:nvPr/>
        </p:nvCxnSpPr>
        <p:spPr bwMode="auto">
          <a:xfrm>
            <a:off x="2431381" y="6228736"/>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52" name="TextBox 51">
            <a:extLst>
              <a:ext uri="{FF2B5EF4-FFF2-40B4-BE49-F238E27FC236}">
                <a16:creationId xmlns:a16="http://schemas.microsoft.com/office/drawing/2014/main" id="{9379B214-8CE8-488B-80E1-B2E74D538A33}"/>
              </a:ext>
            </a:extLst>
          </p:cNvPr>
          <p:cNvSpPr txBox="1"/>
          <p:nvPr/>
        </p:nvSpPr>
        <p:spPr>
          <a:xfrm>
            <a:off x="3685842" y="5844747"/>
            <a:ext cx="1891300"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sp>
        <p:nvSpPr>
          <p:cNvPr id="53" name="TextBox 52">
            <a:extLst>
              <a:ext uri="{FF2B5EF4-FFF2-40B4-BE49-F238E27FC236}">
                <a16:creationId xmlns:a16="http://schemas.microsoft.com/office/drawing/2014/main" id="{58101D38-9235-4B1F-AA07-1889CE69BE05}"/>
              </a:ext>
            </a:extLst>
          </p:cNvPr>
          <p:cNvSpPr txBox="1"/>
          <p:nvPr/>
        </p:nvSpPr>
        <p:spPr>
          <a:xfrm>
            <a:off x="635910" y="2763064"/>
            <a:ext cx="1136570" cy="400110"/>
          </a:xfrm>
          <a:prstGeom prst="rect">
            <a:avLst/>
          </a:prstGeom>
          <a:noFill/>
        </p:spPr>
        <p:txBody>
          <a:bodyPr wrap="square" rtlCol="0">
            <a:spAutoFit/>
          </a:bodyPr>
          <a:lstStyle/>
          <a:p>
            <a:pPr algn="ctr"/>
            <a:r>
              <a:rPr lang="en-US" altLang="zh-CN" sz="2000" dirty="0">
                <a:solidFill>
                  <a:schemeClr val="tx1"/>
                </a:solidFill>
              </a:rPr>
              <a:t>1</a:t>
            </a:r>
            <a:r>
              <a:rPr lang="en-US" altLang="zh-CN" sz="2000" baseline="30000" dirty="0">
                <a:solidFill>
                  <a:schemeClr val="tx1"/>
                </a:solidFill>
              </a:rPr>
              <a:t>st</a:t>
            </a:r>
            <a:r>
              <a:rPr lang="en-US" altLang="zh-CN" sz="2000" dirty="0">
                <a:solidFill>
                  <a:schemeClr val="tx1"/>
                </a:solidFill>
              </a:rPr>
              <a:t> Assoc</a:t>
            </a:r>
            <a:endParaRPr lang="zh-CN" altLang="en-US" sz="2000" dirty="0">
              <a:solidFill>
                <a:schemeClr val="tx1"/>
              </a:solidFill>
            </a:endParaRPr>
          </a:p>
        </p:txBody>
      </p:sp>
      <p:sp>
        <p:nvSpPr>
          <p:cNvPr id="54" name="TextBox 53">
            <a:extLst>
              <a:ext uri="{FF2B5EF4-FFF2-40B4-BE49-F238E27FC236}">
                <a16:creationId xmlns:a16="http://schemas.microsoft.com/office/drawing/2014/main" id="{AC3C9375-E9DD-4C7F-80CD-11A9BAC667E2}"/>
              </a:ext>
            </a:extLst>
          </p:cNvPr>
          <p:cNvSpPr txBox="1"/>
          <p:nvPr/>
        </p:nvSpPr>
        <p:spPr>
          <a:xfrm>
            <a:off x="533400" y="4868289"/>
            <a:ext cx="1288972" cy="400110"/>
          </a:xfrm>
          <a:prstGeom prst="rect">
            <a:avLst/>
          </a:prstGeom>
          <a:noFill/>
        </p:spPr>
        <p:txBody>
          <a:bodyPr wrap="square" rtlCol="0">
            <a:spAutoFit/>
          </a:bodyPr>
          <a:lstStyle/>
          <a:p>
            <a:pPr algn="ctr"/>
            <a:r>
              <a:rPr lang="en-US" altLang="zh-CN" sz="2000" dirty="0">
                <a:solidFill>
                  <a:schemeClr val="tx1"/>
                </a:solidFill>
              </a:rPr>
              <a:t> 2</a:t>
            </a:r>
            <a:r>
              <a:rPr lang="en-US" altLang="zh-CN" sz="2000" baseline="30000" dirty="0">
                <a:solidFill>
                  <a:schemeClr val="tx1"/>
                </a:solidFill>
              </a:rPr>
              <a:t>nd</a:t>
            </a:r>
            <a:r>
              <a:rPr lang="en-US" altLang="zh-CN" sz="2000" dirty="0">
                <a:solidFill>
                  <a:schemeClr val="tx1"/>
                </a:solidFill>
              </a:rPr>
              <a:t>Assoc</a:t>
            </a:r>
            <a:endParaRPr lang="zh-CN" altLang="en-US" sz="2000" dirty="0">
              <a:solidFill>
                <a:schemeClr val="tx1"/>
              </a:solidFill>
            </a:endParaRPr>
          </a:p>
        </p:txBody>
      </p:sp>
      <p:sp>
        <p:nvSpPr>
          <p:cNvPr id="55" name="TextBox 54">
            <a:extLst>
              <a:ext uri="{FF2B5EF4-FFF2-40B4-BE49-F238E27FC236}">
                <a16:creationId xmlns:a16="http://schemas.microsoft.com/office/drawing/2014/main" id="{FF3D0BE6-C5C0-4F48-A885-F317852FC2EA}"/>
              </a:ext>
            </a:extLst>
          </p:cNvPr>
          <p:cNvSpPr txBox="1"/>
          <p:nvPr/>
        </p:nvSpPr>
        <p:spPr>
          <a:xfrm>
            <a:off x="6858000" y="2488137"/>
            <a:ext cx="4128448" cy="400110"/>
          </a:xfrm>
          <a:prstGeom prst="rect">
            <a:avLst/>
          </a:prstGeom>
          <a:noFill/>
        </p:spPr>
        <p:txBody>
          <a:bodyPr wrap="square" rtlCol="0">
            <a:spAutoFit/>
          </a:bodyPr>
          <a:lstStyle/>
          <a:p>
            <a:r>
              <a:rPr lang="en-US" altLang="zh-CN" sz="2000" dirty="0">
                <a:solidFill>
                  <a:schemeClr val="tx1"/>
                </a:solidFill>
              </a:rPr>
              <a:t>Device ID = 111 -&gt; Opaque ID = aaa</a:t>
            </a:r>
            <a:endParaRPr lang="zh-CN" altLang="en-US" sz="2000" dirty="0">
              <a:solidFill>
                <a:schemeClr val="tx1"/>
              </a:solidFill>
            </a:endParaRPr>
          </a:p>
        </p:txBody>
      </p:sp>
      <p:sp>
        <p:nvSpPr>
          <p:cNvPr id="56" name="TextBox 55">
            <a:extLst>
              <a:ext uri="{FF2B5EF4-FFF2-40B4-BE49-F238E27FC236}">
                <a16:creationId xmlns:a16="http://schemas.microsoft.com/office/drawing/2014/main" id="{96B4B4EC-F70D-4A4A-8EA0-71BA96A8301F}"/>
              </a:ext>
            </a:extLst>
          </p:cNvPr>
          <p:cNvSpPr txBox="1"/>
          <p:nvPr/>
        </p:nvSpPr>
        <p:spPr>
          <a:xfrm>
            <a:off x="6891408" y="4764947"/>
            <a:ext cx="4128448" cy="400110"/>
          </a:xfrm>
          <a:prstGeom prst="rect">
            <a:avLst/>
          </a:prstGeom>
          <a:noFill/>
        </p:spPr>
        <p:txBody>
          <a:bodyPr wrap="square" rtlCol="0">
            <a:spAutoFit/>
          </a:bodyPr>
          <a:lstStyle/>
          <a:p>
            <a:r>
              <a:rPr lang="en-US" altLang="zh-CN" sz="2000" dirty="0">
                <a:solidFill>
                  <a:schemeClr val="tx1"/>
                </a:solidFill>
              </a:rPr>
              <a:t>Device ID = 222 -&gt; Opaque ID = bbb</a:t>
            </a:r>
            <a:endParaRPr lang="zh-CN" altLang="en-US" sz="2000" dirty="0">
              <a:solidFill>
                <a:schemeClr val="tx1"/>
              </a:solidFill>
            </a:endParaRPr>
          </a:p>
        </p:txBody>
      </p:sp>
    </p:spTree>
    <p:extLst>
      <p:ext uri="{BB962C8B-B14F-4D97-AF65-F5344CB8AC3E}">
        <p14:creationId xmlns:p14="http://schemas.microsoft.com/office/powerpoint/2010/main" val="27412358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4315</TotalTime>
  <Words>787</Words>
  <Application>Microsoft Office PowerPoint</Application>
  <PresentationFormat>Widescreen</PresentationFormat>
  <Paragraphs>142</Paragraphs>
  <Slides>11</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Resolution for CID19 and CID20</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 for CID19 and CID20</dc:title>
  <dc:creator>Mutgan, Okan (NSB - CN/Shanghai)</dc:creator>
  <cp:keywords>11-22-1732r0</cp:keywords>
  <cp:lastModifiedBy>Mutgan, Okan (NSB - CN/Shanghai)</cp:lastModifiedBy>
  <cp:revision>17</cp:revision>
  <cp:lastPrinted>1601-01-01T00:00:00Z</cp:lastPrinted>
  <dcterms:created xsi:type="dcterms:W3CDTF">2022-09-29T03:24:30Z</dcterms:created>
  <dcterms:modified xsi:type="dcterms:W3CDTF">2022-10-10T16:42:20Z</dcterms:modified>
</cp:coreProperties>
</file>