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361" dt="2022-11-16T15:02:29.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6T15:03:37.964" v="5817" actId="207"/>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6T06:33:11.810" v="4708" actId="20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6T06:33:11.810" v="4708"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6T14:49:09.623" v="5708" actId="6549"/>
        <pc:sldMkLst>
          <pc:docMk/>
          <pc:sldMk cId="3909293924" sldId="355"/>
        </pc:sldMkLst>
        <pc:spChg chg="mod">
          <ac:chgData name="Alfred Asterjadhi" userId="39de57b9-85c0-4fd1-aaac-8ca2b6560ad0" providerId="ADAL" clId="{1C51924A-3D97-49EE-91FC-9272D8755293}" dt="2022-11-16T09:25:34.003" v="5187"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6T14:49:09.623" v="5708" actId="6549"/>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6T09:25:00.558" v="5181"/>
        <pc:sldMkLst>
          <pc:docMk/>
          <pc:sldMk cId="3930036297" sldId="356"/>
        </pc:sldMkLst>
        <pc:spChg chg="mod">
          <ac:chgData name="Alfred Asterjadhi" userId="39de57b9-85c0-4fd1-aaac-8ca2b6560ad0" providerId="ADAL" clId="{1C51924A-3D97-49EE-91FC-9272D8755293}" dt="2022-11-16T09:25:00.558" v="5181"/>
          <ac:spMkLst>
            <pc:docMk/>
            <pc:sldMk cId="3930036297" sldId="356"/>
            <ac:spMk id="3" creationId="{DFB0BA47-D7B6-4F95-932E-A7AA615BC440}"/>
          </ac:spMkLst>
        </pc:sp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6T14:46:06.347" v="5681"/>
        <pc:sldMkLst>
          <pc:docMk/>
          <pc:sldMk cId="3901324590" sldId="374"/>
        </pc:sldMkLst>
        <pc:spChg chg="mod">
          <ac:chgData name="Alfred Asterjadhi" userId="39de57b9-85c0-4fd1-aaac-8ca2b6560ad0" providerId="ADAL" clId="{1C51924A-3D97-49EE-91FC-9272D8755293}" dt="2022-11-16T14:45:49.542" v="5679"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6T14:46:06.347" v="5681"/>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6T05:18:22.357" v="4615" actId="207"/>
        <pc:sldMkLst>
          <pc:docMk/>
          <pc:sldMk cId="2709909549" sldId="376"/>
        </pc:sldMkLst>
        <pc:graphicFrameChg chg="mod modGraphic">
          <ac:chgData name="Alfred Asterjadhi" userId="39de57b9-85c0-4fd1-aaac-8ca2b6560ad0" providerId="ADAL" clId="{1C51924A-3D97-49EE-91FC-9272D8755293}" dt="2022-11-16T05:18:22.357" v="4615"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13:16:31.573" v="4213" actId="207"/>
        <pc:sldMkLst>
          <pc:docMk/>
          <pc:sldMk cId="3385740852" sldId="379"/>
        </pc:sldMkLst>
        <pc:graphicFrameChg chg="mod modGraphic">
          <ac:chgData name="Alfred Asterjadhi" userId="39de57b9-85c0-4fd1-aaac-8ca2b6560ad0" providerId="ADAL" clId="{1C51924A-3D97-49EE-91FC-9272D8755293}" dt="2022-11-15T13:16:31.573" v="4213"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6T15:02:51.872" v="5802" actId="207"/>
        <pc:sldMkLst>
          <pc:docMk/>
          <pc:sldMk cId="3595045120" sldId="380"/>
        </pc:sldMkLst>
        <pc:graphicFrameChg chg="mod modGraphic">
          <ac:chgData name="Alfred Asterjadhi" userId="39de57b9-85c0-4fd1-aaac-8ca2b6560ad0" providerId="ADAL" clId="{1C51924A-3D97-49EE-91FC-9272D8755293}" dt="2022-11-16T15:02:51.872" v="5802"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5T13:15:06.512" v="4196" actId="207"/>
        <pc:sldMkLst>
          <pc:docMk/>
          <pc:sldMk cId="2417706878" sldId="388"/>
        </pc:sldMkLst>
        <pc:graphicFrameChg chg="mod modGraphic">
          <ac:chgData name="Alfred Asterjadhi" userId="39de57b9-85c0-4fd1-aaac-8ca2b6560ad0" providerId="ADAL" clId="{1C51924A-3D97-49EE-91FC-9272D8755293}" dt="2022-11-15T13:15:06.512" v="4196" actId="20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6T15:03:37.964" v="5817" actId="207"/>
        <pc:sldMkLst>
          <pc:docMk/>
          <pc:sldMk cId="1812065548" sldId="389"/>
        </pc:sldMkLst>
        <pc:graphicFrameChg chg="mod modGraphic">
          <ac:chgData name="Alfred Asterjadhi" userId="39de57b9-85c0-4fd1-aaac-8ca2b6560ad0" providerId="ADAL" clId="{1C51924A-3D97-49EE-91FC-9272D8755293}" dt="2022-11-16T15:03:37.964" v="5817"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6T15:00:02.133" v="5721" actId="2057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6T15:00:02.133" v="5721" actId="2057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6T09:26:21.531" v="5193" actId="6549"/>
        <pc:sldMasterMkLst>
          <pc:docMk/>
          <pc:sldMasterMk cId="0" sldId="2147483648"/>
        </pc:sldMasterMkLst>
        <pc:spChg chg="mod">
          <ac:chgData name="Alfred Asterjadhi" userId="39de57b9-85c0-4fd1-aaac-8ca2b6560ad0" providerId="ADAL" clId="{1C51924A-3D97-49EE-91FC-9272D8755293}" dt="2022-11-16T09:26:21.531" v="5193"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200-01-00be-lb266-cr-for-35-17-3-part-2.docx" TargetMode="External"/><Relationship Id="rId13" Type="http://schemas.openxmlformats.org/officeDocument/2006/relationships/hyperlink" Target="https://mentor.ieee.org/802.11/dcn/22/11-22-1535-00-00be-p2p-communication-with-emlsr-peer-in-triggered-txop-sharing-cid-12422.ppt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78-00-00be-lb266-cr-for-cids-10710-12711.docx" TargetMode="External"/><Relationship Id="rId12" Type="http://schemas.openxmlformats.org/officeDocument/2006/relationships/hyperlink" Target="https://mentor.ieee.org/802.11/dcn/22/11-22-1534-00-00be-text-for-ap-initiated-eml-operating-mode-change.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16-01-00be-lb266-cr-for-latency-report-element.docx" TargetMode="External"/><Relationship Id="rId11"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454-00-00be-lb266-cr-for-cid-10674.docx" TargetMode="External"/><Relationship Id="rId15" Type="http://schemas.openxmlformats.org/officeDocument/2006/relationships/hyperlink" Target="https://mentor.ieee.org/802.11/dcn/22/11-22-1573-00-00be-cr-for-cid-10911.docx" TargetMode="External"/><Relationship Id="rId10" Type="http://schemas.openxmlformats.org/officeDocument/2006/relationships/hyperlink" Target="https://mentor.ieee.org/802.11/dcn/22/11-22-1427-00-00be-lb266-cr-for-r-twt-replacement-link.docx" TargetMode="External"/><Relationship Id="rId4" Type="http://schemas.openxmlformats.org/officeDocument/2006/relationships/hyperlink" Target="https://mentor.ieee.org/802.11/dcn/22/11-22-1260-00-00be-cr-for-5-1-5-1-architecture-part-2.docx" TargetMode="External"/><Relationship Id="rId9" Type="http://schemas.openxmlformats.org/officeDocument/2006/relationships/hyperlink" Target="https://mentor.ieee.org/802.11/dcn/22/11-22-1452-01-00be-lb266-cr-for-35-17-3-part-3.docx" TargetMode="External"/><Relationship Id="rId14" Type="http://schemas.openxmlformats.org/officeDocument/2006/relationships/hyperlink" Target="https://mentor.ieee.org/802.11/dcn/22/11-22-1537-00-00be-text-for-edcaf-selection-issue-on-start-time-sync-access-cid-12414.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74-00-00be-lb266-cr-for-misc-cids.docx" TargetMode="External"/><Relationship Id="rId13" Type="http://schemas.openxmlformats.org/officeDocument/2006/relationships/hyperlink" Target="https://mentor.ieee.org/802.11/dcn/22/11-22-1202-02-00be-reducing-the-size-of-ml-traffic-indication-element.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545-01-00be-lb-266-cr-for-cids-related-to-twt-information-frame.docx" TargetMode="External"/><Relationship Id="rId12" Type="http://schemas.openxmlformats.org/officeDocument/2006/relationships/hyperlink" Target="https://mentor.ieee.org/802.11/dcn/22/11-22-1647-00-00be-crs-for-11be-d2-0-ml-security-cids.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18-00-00be-lb266-cr-of-nstr-capability-update.docx" TargetMode="External"/><Relationship Id="rId11" Type="http://schemas.openxmlformats.org/officeDocument/2006/relationships/hyperlink" Target="https://mentor.ieee.org/802.11/dcn/22/11-22-1709-00-00be-lb266-cr-for-ml-reconfiguration-add-delete-link-procedure.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36-00-00be-cr-for-13-part-iii.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3-00-00be-cr-for-13-part-ii.docx" TargetMode="External"/><Relationship Id="rId14" Type="http://schemas.openxmlformats.org/officeDocument/2006/relationships/hyperlink" Target="https://mentor.ieee.org/802.11/dcn/22/11-22-1789-00-00be-lb266-cr-for-remaining-cids-in-35-3-19-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3-00-00be-lb266-cr-for-misc-cids.docx" TargetMode="External"/><Relationship Id="rId13" Type="http://schemas.openxmlformats.org/officeDocument/2006/relationships/hyperlink" Target="https://mentor.ieee.org/802.11/dcn/22/11-22-1966-01-00be-cr-for-tid-to-link-mapping-advertisement.docx" TargetMode="External"/><Relationship Id="rId3" Type="http://schemas.openxmlformats.org/officeDocument/2006/relationships/hyperlink" Target="https://mentor.ieee.org/802.11/dcn/22/11-22-1838-00-00be-lb266-cr-for-ml-reconfiguration-clause-35-3-6-part-2.docx" TargetMode="External"/><Relationship Id="rId7" Type="http://schemas.openxmlformats.org/officeDocument/2006/relationships/hyperlink" Target="https://mentor.ieee.org/802.11/dcn/22/11-22-1900-00-00be-lb266-cr-for-remaining-cids.docx" TargetMode="External"/><Relationship Id="rId12"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8-00-00be-lb-266-cr-for-emlsr-misc-2.docx" TargetMode="External"/><Relationship Id="rId11"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890-00-00be-lb266-cr-for-reconfiguration-ml-element.docx" TargetMode="External"/><Relationship Id="rId10"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765-00-00be-cr-for-cid-13284.docx" TargetMode="External"/><Relationship Id="rId9" Type="http://schemas.openxmlformats.org/officeDocument/2006/relationships/hyperlink" Target="https://mentor.ieee.org/802.11/dcn/22/11-22-1877-00-00be-lb266-cr-for-clause-6-3-131.docx" TargetMode="External"/><Relationship Id="rId14" Type="http://schemas.openxmlformats.org/officeDocument/2006/relationships/hyperlink" Target="https://mentor.ieee.org/802.11/dcn/22/11-22-1943-00-00be-cr-13063-13773-for-35-2-1-2-3.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744-02-00be-lb266-cr-for-miscellaneous-cids.docx" TargetMode="External"/><Relationship Id="rId3" Type="http://schemas.openxmlformats.org/officeDocument/2006/relationships/hyperlink" Target="https://mentor.ieee.org/802.11/dcn/22/11-22-1973-00-00be-cr-for-cid14099.docx" TargetMode="External"/><Relationship Id="rId7" Type="http://schemas.openxmlformats.org/officeDocument/2006/relationships/hyperlink" Target="https://mentor.ieee.org/802.11/dcn/22/11-22-1846-03-00be-cr-for-nstrmobileap-part3.docx" TargetMode="External"/><Relationship Id="rId12" Type="http://schemas.openxmlformats.org/officeDocument/2006/relationships/hyperlink" Target="https://mentor.ieee.org/802.11/dcn/22/11-22-1417-01-00be-lb266-cr-for-35-3-16-2.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56-04-00be-lb266-cr-cl35-emlsr-part4.docx" TargetMode="External"/><Relationship Id="rId11" Type="http://schemas.openxmlformats.org/officeDocument/2006/relationships/hyperlink" Target="https://mentor.ieee.org/802.11/dcn/22/11-22-1833-01-00be-lb266-cr-for-35-3-7-1-3.docx" TargetMode="External"/><Relationship Id="rId5" Type="http://schemas.openxmlformats.org/officeDocument/2006/relationships/hyperlink" Target="https://mentor.ieee.org/802.11/dcn/22/11-22-1583-00-00be-cr-for-35-3-14.docx" TargetMode="External"/><Relationship Id="rId10" Type="http://schemas.openxmlformats.org/officeDocument/2006/relationships/hyperlink" Target="https://mentor.ieee.org/802.11/dcn/22/11-22-1747-03-00be-lb266-cr-for-subclause-35-3-15.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766-02-00be-lb266-cr-for-various-cids.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692-00-00be-clause-3-2-comment-resolution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3-00-00be-lb266-cr-for-section-9-3-1-19-part2.doc" TargetMode="External"/><Relationship Id="rId5" Type="http://schemas.openxmlformats.org/officeDocument/2006/relationships/hyperlink" Target="https://mentor.ieee.org/802.11/dcn/22/11-22-1038-22-00be-tgbe-motions-list-part-3.pptx" TargetMode="External"/><Relationship Id="rId4" Type="http://schemas.openxmlformats.org/officeDocument/2006/relationships/hyperlink" Target="https://mentor.ieee.org/802.11/dcn/22/11-22-1866-00-00be-lb-266-cr-on-35-15-1.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976-00-000m-revme-wg-lb270-editor1-ad-hoc-comments.xlsx" TargetMode="External"/><Relationship Id="rId3" Type="http://schemas.openxmlformats.org/officeDocument/2006/relationships/hyperlink" Target="https://mentor.ieee.org/802.11/dcn/22/11-22-1036-02-00be-lb266-cr-for-35-9-2-1-latency-sensitive-traffic-differentiation.docx" TargetMode="External"/><Relationship Id="rId7" Type="http://schemas.openxmlformats.org/officeDocument/2006/relationships/hyperlink" Target="https://mentor.ieee.org/802.11/dcn/22/11-22-1943-00-00be-cr-13063-13773-for-35-2-1-2-3.docx" TargetMode="External"/><Relationship Id="rId2" Type="http://schemas.openxmlformats.org/officeDocument/2006/relationships/hyperlink" Target="https://mentor.ieee.org/802.11/dcn/22/11-22-1381-05-00be-lb266-cr-ml-traffic-indica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1-00be-lb266-cr-for-twt-operation.docx" TargetMode="External"/><Relationship Id="rId11" Type="http://schemas.openxmlformats.org/officeDocument/2006/relationships/hyperlink" Target="https://mentor.ieee.org/802.11/dcn/22/11-22-1695-00-00be-cr-on-cid-11827-and-12115.docx" TargetMode="External"/><Relationship Id="rId5" Type="http://schemas.openxmlformats.org/officeDocument/2006/relationships/hyperlink" Target="https://mentor.ieee.org/802.11/dcn/22/11-22-1903-02-00be-lb266-cr-for-misc-cids.docx" TargetMode="External"/><Relationship Id="rId10" Type="http://schemas.openxmlformats.org/officeDocument/2006/relationships/hyperlink" Target="https://mentor.ieee.org/802.11/dcn/22/11-22-1767-01-00be-lb266-cr-for-nonprimary-link-channel-switch.docx" TargetMode="External"/><Relationship Id="rId4" Type="http://schemas.openxmlformats.org/officeDocument/2006/relationships/hyperlink" Target="https://mentor.ieee.org/802.11/dcn/22/11-22-1583-00-00be-cr-for-35-3-14.docx" TargetMode="External"/><Relationship Id="rId9" Type="http://schemas.openxmlformats.org/officeDocument/2006/relationships/hyperlink" Target="https://mentor.ieee.org/802.11/dcn/22/11-22-1680-00-00be-comment-resolution-for-clause-11-20-6-5.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4-00-00be-lb266-cr-for-cids-in-35-10-eht-spatial-reuse-operat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38-24-00be-tgbe-motions-list-part-3.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680-00-00be-comment-resolution-for-clause-11-20-6-5.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976-00-000m-revme-wg-lb270-editor1-ad-hoc-comments.xlsx" TargetMode="External"/><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0-00-00be-cr-for-5-1-5-1-architecture-part-2.docx" TargetMode="External"/><Relationship Id="rId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418-00-00be-lb266-cr-of-nstr-capability-update.docx" TargetMode="External"/><Relationship Id="rId4" Type="http://schemas.openxmlformats.org/officeDocument/2006/relationships/hyperlink" Target="https://mentor.ieee.org/802.11/dcn/22/11-22-1879-01-00be-lb266-cr-for-twt-operation.docx" TargetMode="External"/><Relationship Id="rId9" Type="http://schemas.openxmlformats.org/officeDocument/2006/relationships/hyperlink" Target="https://mentor.ieee.org/802.11/dcn/22/11-22-1745-00-00be-lb266-cr-for-dynamic-nstr-capability-update.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7692197"/>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 SP</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Resolution for LB266 CID 11676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Rui Yang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Zinan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1692r1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Clause 3.2 Comment Resolutions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rgbClr val="7030A0"/>
                          </a:solidFill>
                          <a:effectLst/>
                          <a:latin typeface="+mn-lt"/>
                          <a:ea typeface="+mn-ea"/>
                          <a:cs typeface="+mn-cs"/>
                        </a:rPr>
                        <a:t>Stephen McCann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86150778"/>
              </p:ext>
            </p:extLst>
          </p:nvPr>
        </p:nvGraphicFramePr>
        <p:xfrm>
          <a:off x="851217" y="1582301"/>
          <a:ext cx="7736269" cy="37043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1866r1</a:t>
                      </a:r>
                      <a:endParaRPr lang="en-US" sz="1000" b="0" kern="1200" dirty="0">
                        <a:solidFill>
                          <a:srgbClr val="7030A0"/>
                        </a:solidFill>
                        <a:latin typeface="+mn-lt"/>
                        <a:ea typeface="+mn-ea"/>
                        <a:cs typeface="+mn-cs"/>
                      </a:endParaRPr>
                    </a:p>
                  </a:txBody>
                  <a:tcPr marL="0" marR="9525" marT="9525" marB="0" anchor="b"/>
                </a:tc>
                <a:tc>
                  <a:txBody>
                    <a:bodyPr/>
                    <a:lstStyle/>
                    <a:p>
                      <a:pPr algn="l"/>
                      <a:r>
                        <a:rPr lang="en-US" sz="1000" b="0" i="0" kern="1200" dirty="0">
                          <a:solidFill>
                            <a:srgbClr val="7030A0"/>
                          </a:solidFill>
                          <a:effectLst/>
                          <a:latin typeface="+mn-lt"/>
                          <a:ea typeface="+mn-ea"/>
                          <a:cs typeface="+mn-cs"/>
                        </a:rPr>
                        <a:t>CR on 35.15.1</a:t>
                      </a:r>
                      <a:endParaRPr lang="en-US" sz="1000" b="0" dirty="0">
                        <a:solidFill>
                          <a:srgbClr val="7030A0"/>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1863r0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Genadiy Tsodik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8"/>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612912"/>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4"/>
                        </a:rPr>
                        <a:t>1260r0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0"/>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1"/>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09358679"/>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Abhishek Patil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366462">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1375r1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non-clause 12 security comments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Michael Montemurro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D2-0 Proxy Arp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Rojan Chitrakar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1356r3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RSNA</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7</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072782"/>
              </p:ext>
            </p:extLst>
          </p:nvPr>
        </p:nvGraphicFramePr>
        <p:xfrm>
          <a:off x="851217" y="1582301"/>
          <a:ext cx="7736269" cy="461919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1661r1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35-17-3 part 4-rTWT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Yonggang Fang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8</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1695r0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CID 11827 and 12115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1418r0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Yunbo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1202r2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Reducing the size of ML traffic indication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Vishnu Ratnam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NoM:16Y, 42N, 25A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2087391"/>
              </p:ext>
            </p:extLst>
          </p:nvPr>
        </p:nvGraphicFramePr>
        <p:xfrm>
          <a:off x="851217" y="1582301"/>
          <a:ext cx="7736269" cy="48777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Yongho Seok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1848r1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Misc</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Minyoung Park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1879r1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TWT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96124910"/>
              </p:ext>
            </p:extLst>
          </p:nvPr>
        </p:nvGraphicFramePr>
        <p:xfrm>
          <a:off x="828440" y="1378026"/>
          <a:ext cx="7736269" cy="50756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94577">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78109">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1881r2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Leftover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 </a:t>
                      </a:r>
                      <a:r>
                        <a:rPr lang="en-GB" sz="1000" kern="1200" dirty="0">
                          <a:solidFill>
                            <a:srgbClr val="FF0000"/>
                          </a:solidFill>
                          <a:effectLst/>
                          <a:latin typeface="Times New Roman" panose="02020603050405020304" pitchFamily="18" charset="0"/>
                          <a:ea typeface="Times New Roman" panose="02020603050405020304" pitchFamily="18" charset="0"/>
                        </a:rPr>
                        <a:t>Def-12C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1C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1816r3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35.16.1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 </a:t>
                      </a: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5"/>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1903r4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Laurent Cariou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R4M-39C, </a:t>
                      </a:r>
                      <a:r>
                        <a:rPr lang="en-GB" sz="1000" kern="1200" dirty="0">
                          <a:solidFill>
                            <a:srgbClr val="FF0000"/>
                          </a:solidFill>
                          <a:effectLst/>
                          <a:latin typeface="Times New Roman" panose="02020603050405020304" pitchFamily="18" charset="0"/>
                          <a:ea typeface="Times New Roman" panose="02020603050405020304" pitchFamily="18" charset="0"/>
                        </a:rPr>
                        <a:t>Def-10C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 31Y,15N,28A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3"/>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0288630"/>
              </p:ext>
            </p:extLst>
          </p:nvPr>
        </p:nvGraphicFramePr>
        <p:xfrm>
          <a:off x="851217" y="1582301"/>
          <a:ext cx="7736269" cy="400901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424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Deferred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35.3.14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R4M-35C, </a:t>
                      </a:r>
                      <a:r>
                        <a:rPr lang="en-GB" sz="1000" kern="1200" dirty="0">
                          <a:solidFill>
                            <a:srgbClr val="FF0000"/>
                          </a:solidFill>
                          <a:effectLst/>
                          <a:latin typeface="Times New Roman" panose="02020603050405020304" pitchFamily="18" charset="0"/>
                          <a:ea typeface="Times New Roman" panose="02020603050405020304" pitchFamily="18" charset="0"/>
                        </a:rPr>
                        <a:t>Def-1C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6"/>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CL35 EMLSR part4</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Minyoung Park</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7"/>
                        </a:rPr>
                        <a:t>1846r3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NSTRMobileAP</a:t>
                      </a:r>
                      <a:r>
                        <a:rPr lang="en-US" sz="1100" dirty="0">
                          <a:effectLst/>
                          <a:latin typeface="Times New Roman" panose="02020603050405020304" pitchFamily="18" charset="0"/>
                          <a:ea typeface="Times New Roman" panose="02020603050405020304" pitchFamily="18" charset="0"/>
                        </a:rPr>
                        <a:t> part3	</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Kaiying Lu</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4C,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4</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35.3.16.8.1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1766r3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various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0"/>
                        </a:rPr>
                        <a:t>1747r4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3C,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1"/>
                        </a:rPr>
                        <a:t>1833r1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35.3.7.1.3</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2C,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2"/>
                        </a:rPr>
                        <a:t>1417r1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35.3.16.2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a:t>
                      </a:r>
                      <a:r>
                        <a:rPr lang="en-US" sz="1100" dirty="0">
                          <a:effectLst/>
                          <a:latin typeface="Times New Roman" panose="02020603050405020304" pitchFamily="18" charset="0"/>
                          <a:ea typeface="Times New Roman" panose="02020603050405020304" pitchFamily="18" charset="0"/>
                        </a:rPr>
                        <a:t> 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04497301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3"/>
                        </a:rPr>
                        <a:t>1744r2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Yunbo Li</a:t>
                      </a:r>
                    </a:p>
                  </a:txBody>
                  <a:tcPr/>
                </a:tc>
                <a:tc>
                  <a:txBody>
                    <a:bodyPr/>
                    <a:lstStyle/>
                    <a:p>
                      <a:pPr marL="0" marR="0" algn="ctr">
                        <a:spcBef>
                          <a:spcPts val="0"/>
                        </a:spcBef>
                        <a:spcAft>
                          <a:spcPts val="0"/>
                        </a:spcAft>
                      </a:pPr>
                      <a:r>
                        <a:rPr lang="en-US" sz="1100" kern="1200" dirty="0">
                          <a:solidFill>
                            <a:srgbClr val="FF0000"/>
                          </a:solidFill>
                          <a:effectLst/>
                          <a:latin typeface="Times New Roman" panose="02020603050405020304" pitchFamily="18" charset="0"/>
                          <a:ea typeface="Times New Roman" panose="02020603050405020304" pitchFamily="18" charset="0"/>
                          <a:cs typeface="+mn-cs"/>
                        </a:rPr>
                        <a:t>Def 1C, </a:t>
                      </a: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2030533326"/>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1239r4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1769r3</a:t>
            </a:r>
            <a:r>
              <a:rPr lang="en-US" sz="1200" kern="1200" dirty="0">
                <a:solidFill>
                  <a:srgbClr val="00B050"/>
                </a:solidFill>
                <a:ea typeface="MS Gothic" panose="020B0609070205080204" pitchFamily="49" charset="-128"/>
              </a:rPr>
              <a:t> Resolution for LB266 CID 11676				Ray Yang		[1C-SP	    10</a:t>
            </a: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1866r0</a:t>
            </a:r>
            <a:r>
              <a:rPr lang="en-US" sz="1200" b="0" i="0" u="none" strike="noStrike" kern="1200" dirty="0">
                <a:solidFill>
                  <a:srgbClr val="00B050"/>
                </a:solidFill>
                <a:effectLst/>
                <a:ea typeface="MS Gothic" panose="020B0609070205080204" pitchFamily="49" charset="-128"/>
              </a:rPr>
              <a:t> CR on 35.15.1 							Yanjun Sun 		 [</a:t>
            </a:r>
            <a:r>
              <a:rPr lang="en-GB" sz="1200" i="0" u="none" strike="noStrike" kern="1200" dirty="0">
                <a:solidFill>
                  <a:srgbClr val="00B050"/>
                </a:solidFill>
                <a:effectLst/>
                <a:ea typeface="Times New Roman" panose="02020603050405020304" pitchFamily="18" charset="0"/>
              </a:rPr>
              <a:t>8C	    10’]</a:t>
            </a:r>
            <a:r>
              <a:rPr lang="en-GB" sz="1200" b="1"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Clause 3.2 Comment Resolutions 				Stephen McCann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[4C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5">
                  <a:extLst>
                    <a:ext uri="{A12FA001-AC4F-418D-AE19-62706E023703}">
                      <ahyp:hlinkClr xmlns:ahyp="http://schemas.microsoft.com/office/drawing/2018/hyperlinkcolor" val="tx"/>
                    </a:ext>
                  </a:extLst>
                </a:hlinkClick>
              </a:rPr>
              <a:t>1038r22</a:t>
            </a:r>
            <a:endParaRPr lang="en-US" sz="1400" dirty="0">
              <a:solidFill>
                <a:srgbClr val="00B050"/>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1863r0</a:t>
            </a:r>
            <a:r>
              <a:rPr lang="en-US" sz="1200" b="0" i="0" u="none" strike="noStrike" kern="1200" dirty="0">
                <a:solidFill>
                  <a:srgbClr val="00B050"/>
                </a:solidFill>
                <a:effectLst/>
                <a:ea typeface="MS Gothic" panose="020B0609070205080204" pitchFamily="49" charset="-128"/>
              </a:rPr>
              <a:t> CR for Section 9.3.1.19 - part2 				Genadiy Tsodik</a:t>
            </a:r>
            <a:r>
              <a:rPr lang="en-US" sz="1200" dirty="0">
                <a:solidFill>
                  <a:srgbClr val="00B050"/>
                </a:solidFill>
              </a:rPr>
              <a:t> 		[</a:t>
            </a:r>
            <a:r>
              <a:rPr lang="en-GB" sz="1200" b="0" i="0" u="none" strike="noStrike" kern="1200" dirty="0">
                <a:solidFill>
                  <a:srgbClr val="00B050"/>
                </a:solidFill>
                <a:effectLst/>
                <a:ea typeface="Times New Roman" panose="02020603050405020304" pitchFamily="18" charset="0"/>
              </a:rPr>
              <a:t>7C	    10’]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1877r0</a:t>
            </a:r>
            <a:r>
              <a:rPr lang="en-US" sz="1200" b="0" i="0" u="none" strike="noStrike" kern="1200" dirty="0">
                <a:solidFill>
                  <a:schemeClr val="bg1">
                    <a:lumMod val="65000"/>
                  </a:schemeClr>
                </a:solidFill>
                <a:effectLst/>
                <a:ea typeface="MS Gothic" panose="020B0609070205080204" pitchFamily="49" charset="-128"/>
              </a:rPr>
              <a:t> CR-for-Clause-6.3.131 					Arik Klein 		 	[</a:t>
            </a:r>
            <a:r>
              <a:rPr lang="en-GB" sz="1200" b="0" i="0" u="none" strike="noStrike" kern="1200" dirty="0">
                <a:solidFill>
                  <a:schemeClr val="bg1">
                    <a:lumMod val="65000"/>
                  </a:schemeClr>
                </a:solidFill>
                <a:effectLst/>
                <a:ea typeface="Times New Roman" panose="02020603050405020304" pitchFamily="18" charset="0"/>
              </a:rPr>
              <a:t>2C	    10’]</a:t>
            </a:r>
            <a:endParaRPr lang="en-US" sz="1200" dirty="0">
              <a:solidFill>
                <a:schemeClr val="bg1">
                  <a:lumMod val="65000"/>
                </a:schemeClr>
              </a:solidFill>
            </a:endParaRPr>
          </a:p>
          <a:p>
            <a:pPr lvl="1">
              <a:buFont typeface="Arial" panose="020B0604020202020204" pitchFamily="34" charset="0"/>
              <a:buChar char="•"/>
            </a:pPr>
            <a:r>
              <a:rPr lang="en-GB" sz="1200" b="0" dirty="0">
                <a:solidFill>
                  <a:schemeClr val="bg1">
                    <a:lumMod val="65000"/>
                  </a:schemeClr>
                </a:solidFill>
              </a:rPr>
              <a:t>1794r1 </a:t>
            </a:r>
            <a:r>
              <a:rPr lang="en-US" sz="1200" b="0" dirty="0">
                <a:solidFill>
                  <a:schemeClr val="bg1">
                    <a:lumMod val="65000"/>
                  </a:schemeClr>
                </a:solidFill>
              </a:rPr>
              <a:t>CR for CIDs in 35.10 (EHT Spatial reuse operation)</a:t>
            </a:r>
            <a:r>
              <a:rPr lang="en-GB" sz="1200" b="0" dirty="0">
                <a:solidFill>
                  <a:schemeClr val="bg1">
                    <a:lumMod val="65000"/>
                  </a:schemeClr>
                </a:solidFill>
              </a:rPr>
              <a:t>	Zinan Lin		 	[??]</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1381r5</a:t>
            </a:r>
            <a:r>
              <a:rPr lang="en-GB" sz="1200" dirty="0">
                <a:solidFill>
                  <a:srgbClr val="00B050"/>
                </a:solidFill>
              </a:rPr>
              <a:t> LB266 CR ML traffic indication part1 			Minyoung Park	[ERR-COR  SP 5’]</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1036r0</a:t>
            </a:r>
            <a:r>
              <a:rPr lang="en-US" sz="1200" i="0" u="none" strike="noStrike" kern="1200" dirty="0">
                <a:solidFill>
                  <a:srgbClr val="00B050"/>
                </a:solidFill>
                <a:effectLst/>
                <a:ea typeface="Times New Roman" panose="02020603050405020304" pitchFamily="18" charset="0"/>
              </a:rPr>
              <a:t> CR for 35.9.2.1 Latency sensitive traffic differentiation 	Liuming Lu</a:t>
            </a:r>
            <a:r>
              <a:rPr lang="en-GB" sz="1200" i="0" u="none" strike="noStrike" kern="1200" dirty="0">
                <a:solidFill>
                  <a:srgbClr val="00B050"/>
                </a:solidFill>
                <a:effectLst/>
                <a:ea typeface="Times New Roman" panose="02020603050405020304" pitchFamily="18" charset="0"/>
              </a:rPr>
              <a:t>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1583r3</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35.3.14 							Po-Kai Huang		 [2C-SP 	10’]</a:t>
            </a:r>
            <a:endParaRPr lang="en-US" sz="1200" i="0" u="none" strike="noStrike" dirty="0">
              <a:solidFill>
                <a:srgbClr val="00B050"/>
              </a:solidFill>
              <a:effectLst/>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1903r2</a:t>
            </a:r>
            <a:r>
              <a:rPr lang="en-US" sz="1200" dirty="0">
                <a:solidFill>
                  <a:srgbClr val="00B050"/>
                </a:solidFill>
              </a:rPr>
              <a:t> CR for misc. CIDs 						Laurent Cariou 	[50C Cont.  60’]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1879r1</a:t>
            </a:r>
            <a:r>
              <a:rPr lang="en-GB" sz="1200" dirty="0">
                <a:solidFill>
                  <a:schemeClr val="bg1">
                    <a:lumMod val="75000"/>
                  </a:schemeClr>
                </a:solidFill>
              </a:rPr>
              <a:t> CR for TWT operation						Ming Gan		[2C Cont.    10’]</a:t>
            </a: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1943r0</a:t>
            </a:r>
            <a:r>
              <a:rPr lang="en-US" sz="1200" i="0" u="none" strike="noStrike" kern="1200" dirty="0">
                <a:solidFill>
                  <a:schemeClr val="bg1">
                    <a:lumMod val="75000"/>
                  </a:schemeClr>
                </a:solidFill>
                <a:effectLst/>
                <a:ea typeface="Times New Roman" panose="02020603050405020304" pitchFamily="18" charset="0"/>
              </a:rPr>
              <a:t> </a:t>
            </a:r>
            <a:r>
              <a:rPr lang="en-US" sz="1200" i="0" u="none" strike="noStrike" kern="1200" dirty="0">
                <a:solidFill>
                  <a:schemeClr val="bg1">
                    <a:lumMod val="75000"/>
                  </a:schemeClr>
                </a:solidFill>
                <a:effectLst/>
                <a:ea typeface="MS Gothic" panose="020B0609070205080204" pitchFamily="49" charset="-128"/>
              </a:rPr>
              <a:t>CR 13063 13773 for 35.2.1.2.3 				Dmitry Akhmetov </a:t>
            </a:r>
            <a:r>
              <a:rPr lang="en-GB" sz="1200" dirty="0">
                <a:solidFill>
                  <a:schemeClr val="bg1">
                    <a:lumMod val="75000"/>
                  </a:schemeClr>
                </a:solidFill>
              </a:rPr>
              <a:t> 	[15C  	        15’]</a:t>
            </a:r>
            <a:endParaRPr lang="en-US" sz="1200" b="1" dirty="0">
              <a:solidFill>
                <a:schemeClr val="bg1">
                  <a:lumMod val="75000"/>
                </a:schemeClr>
              </a:solidFill>
            </a:endParaRPr>
          </a:p>
          <a:p>
            <a:pPr lvl="1">
              <a:buFont typeface="Arial" panose="020B0604020202020204" pitchFamily="34" charset="0"/>
              <a:buChar char="•"/>
            </a:pPr>
            <a:r>
              <a:rPr lang="en-US" sz="1200" i="0" u="none" strike="noStrike" kern="1200" dirty="0">
                <a:solidFill>
                  <a:schemeClr val="bg1">
                    <a:lumMod val="7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1796r0</a:t>
            </a:r>
            <a:r>
              <a:rPr lang="en-US" sz="1200" i="0" u="none" strike="noStrike" kern="1200" dirty="0">
                <a:solidFill>
                  <a:schemeClr val="bg1">
                    <a:lumMod val="75000"/>
                  </a:schemeClr>
                </a:solidFill>
                <a:effectLst/>
                <a:ea typeface="Times New Roman" panose="02020603050405020304" pitchFamily="18" charset="0"/>
              </a:rPr>
              <a:t> Resolution for comments related to Multi-Link TDLS 	Abhishek Patil	[10C	        10’]</a:t>
            </a:r>
            <a:endParaRPr lang="en-US" sz="1200" i="0" u="none" strike="noStrike" dirty="0">
              <a:solidFill>
                <a:schemeClr val="bg1">
                  <a:lumMod val="75000"/>
                </a:schemeClr>
              </a:solidFill>
              <a:effectLst/>
            </a:endParaRPr>
          </a:p>
          <a:p>
            <a:pPr>
              <a:buFont typeface="Arial" panose="020B0604020202020204" pitchFamily="34" charset="0"/>
              <a:buChar char="•"/>
            </a:pPr>
            <a:r>
              <a:rPr lang="en-GB" sz="1600" dirty="0"/>
              <a:t>Submissions (last 30’):</a:t>
            </a:r>
          </a:p>
          <a:p>
            <a:pPr lvl="1">
              <a:buFont typeface="Arial" panose="020B0604020202020204" pitchFamily="34" charset="0"/>
              <a:buChar char="•"/>
            </a:pPr>
            <a:r>
              <a:rPr lang="en-US" sz="1200" i="0" u="none" strike="sngStrike" dirty="0">
                <a:solidFill>
                  <a:srgbClr val="FF0000"/>
                </a:solidFill>
                <a:effectLst/>
                <a:hlinkClick r:id="rId9">
                  <a:extLst>
                    <a:ext uri="{A12FA001-AC4F-418D-AE19-62706E023703}">
                      <ahyp:hlinkClr xmlns:ahyp="http://schemas.microsoft.com/office/drawing/2018/hyperlinkcolor" val="tx"/>
                    </a:ext>
                  </a:extLst>
                </a:hlinkClick>
              </a:rPr>
              <a:t>1680r0</a:t>
            </a:r>
            <a:r>
              <a:rPr lang="en-US" sz="1200" i="0" u="none" strike="sngStrike" dirty="0">
                <a:solidFill>
                  <a:srgbClr val="FF0000"/>
                </a:solidFill>
                <a:effectLst/>
              </a:rPr>
              <a:t> Comment Resolution for Clause 11.20.6.5 				Osama Aboul-Magd   [4C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1767r1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nonprimary link channel switch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i="0" u="none" strike="noStrike" dirty="0">
                <a:solidFill>
                  <a:srgbClr val="00B050"/>
                </a:solidFill>
                <a:effectLst/>
              </a:rPr>
              <a:t>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1695r0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on CID 11827 and 12115 						Jinyoung Chun	</a:t>
            </a:r>
            <a:r>
              <a:rPr lang="en-US" sz="1200" i="0" u="none" strike="noStrike" dirty="0">
                <a:solidFill>
                  <a:srgbClr val="00B050"/>
                </a:solidFill>
                <a:effectLst/>
              </a:rPr>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1794r</a:t>
            </a:r>
            <a:r>
              <a:rPr lang="en-GB" sz="1200" i="0" u="sng" strike="noStrike" kern="1200" dirty="0">
                <a:solidFill>
                  <a:srgbClr val="00B050"/>
                </a:solidFill>
                <a:effectLst/>
                <a:ea typeface="Times New Roman" panose="02020603050405020304" pitchFamily="18" charset="0"/>
              </a:rPr>
              <a:t>1 </a:t>
            </a:r>
            <a:r>
              <a:rPr lang="en-GB" sz="1200" i="0" u="none" strike="noStrike" kern="1200" dirty="0">
                <a:solidFill>
                  <a:schemeClr val="tx1"/>
                </a:solidFill>
                <a:effectLst/>
                <a:ea typeface="Times New Roman" panose="02020603050405020304" pitchFamily="18" charset="0"/>
              </a:rPr>
              <a:t>CR for CIDs in 35.10 (EHT Spatial reuse operation)</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Zinan Lin	[7C-SP 10’]</a:t>
            </a:r>
            <a:endParaRPr lang="en-US" sz="1200" dirty="0">
              <a:solidFill>
                <a:schemeClr val="tx1"/>
              </a:solidFill>
            </a:endParaRP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rPr>
              <a:t>1851r0 </a:t>
            </a:r>
            <a:r>
              <a:rPr lang="en-GB" sz="1200" i="0" u="none" strike="noStrike" kern="1200" dirty="0">
                <a:solidFill>
                  <a:srgbClr val="000000"/>
                </a:solidFill>
                <a:effectLst/>
                <a:ea typeface="Times New Roman" panose="02020603050405020304" pitchFamily="18" charset="0"/>
              </a:rPr>
              <a:t>CR for CID 11891 </a:t>
            </a:r>
            <a:r>
              <a:rPr lang="en-GB" sz="1200" i="0" u="none" strike="noStrike" kern="1200" dirty="0" err="1">
                <a:solidFill>
                  <a:srgbClr val="000000"/>
                </a:solidFill>
                <a:effectLst/>
                <a:ea typeface="Times New Roman" panose="02020603050405020304" pitchFamily="18" charset="0"/>
              </a:rPr>
              <a:t>Chenchen</a:t>
            </a:r>
            <a:r>
              <a:rPr lang="en-GB" sz="1200" i="0" u="none" strike="noStrike" kern="1200" dirty="0">
                <a:solidFill>
                  <a:srgbClr val="000000"/>
                </a:solidFill>
                <a:effectLst/>
                <a:ea typeface="Times New Roman" panose="02020603050405020304" pitchFamily="18" charset="0"/>
              </a:rPr>
              <a:t> LIU					[1C	10’]</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3"/>
              </a:rPr>
              <a:t>1877r0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CR-for-Clause-6.3.131 Arik Klein					[2C	10’]</a:t>
            </a:r>
            <a:endParaRPr lang="en-US" sz="1200" dirty="0"/>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rPr>
              <a:t>1878r0 </a:t>
            </a:r>
            <a:r>
              <a:rPr lang="en-US" sz="1200" i="0" u="none" strike="noStrike" kern="1200" dirty="0">
                <a:solidFill>
                  <a:srgbClr val="000000"/>
                </a:solidFill>
                <a:effectLst/>
                <a:ea typeface="MS Gothic" panose="020B0609070205080204" pitchFamily="49" charset="-128"/>
              </a:rPr>
              <a:t>CR-for-Clause-6.3 Arik Klein						[3C	10’]</a:t>
            </a:r>
            <a:endParaRPr lang="en-US" sz="1200" i="0" u="none" strike="noStrike" dirty="0">
              <a:effectLst/>
            </a:endParaRPr>
          </a:p>
          <a:p>
            <a:pPr>
              <a:buFont typeface="Arial" panose="020B0604020202020204" pitchFamily="34" charset="0"/>
              <a:buChar char="•"/>
            </a:pPr>
            <a:r>
              <a:rPr lang="en-US" sz="1600" dirty="0"/>
              <a:t>Motions: </a:t>
            </a:r>
            <a:r>
              <a:rPr lang="en-US" sz="1600" b="0" dirty="0">
                <a:solidFill>
                  <a:schemeClr val="tx1"/>
                </a:solidFill>
                <a:hlinkClick r:id="rId4"/>
              </a:rPr>
              <a:t>1038r24</a:t>
            </a:r>
            <a:endParaRPr lang="en-US" sz="1600" b="0" dirty="0">
              <a:solidFill>
                <a:schemeClr val="tx1"/>
              </a:solidFill>
            </a:endParaRPr>
          </a:p>
          <a:p>
            <a:pPr>
              <a:buFont typeface="Arial" panose="020B0604020202020204" pitchFamily="34" charset="0"/>
              <a:buChar char="•"/>
            </a:pPr>
            <a:r>
              <a:rPr lang="en-GB" sz="1600" dirty="0"/>
              <a:t>Submissions (second hour):</a:t>
            </a:r>
          </a:p>
          <a:p>
            <a:pPr lvl="1">
              <a:buFont typeface="Arial" panose="020B0604020202020204" pitchFamily="34" charset="0"/>
              <a:buChar char="•"/>
            </a:pPr>
            <a:r>
              <a:rPr lang="en-US" sz="1200" b="0" dirty="0">
                <a:solidFill>
                  <a:schemeClr val="tx1"/>
                </a:solidFill>
              </a:rPr>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ML Reconfiguration Add Delete Link procedure 	</a:t>
            </a:r>
            <a:r>
              <a:rPr lang="en-GB" sz="1200" b="0" i="0" u="none" strike="noStrike" kern="1200" dirty="0">
                <a:solidFill>
                  <a:schemeClr val="tx1"/>
                </a:solidFill>
                <a:effectLst/>
                <a:ea typeface="Times New Roman" panose="02020603050405020304" pitchFamily="18" charset="0"/>
              </a:rPr>
              <a:t>Binita Gupta		[27C-SP </a:t>
            </a:r>
            <a:r>
              <a:rPr lang="en-GB" sz="1200" kern="1200" dirty="0">
                <a:solidFill>
                  <a:schemeClr val="tx1"/>
                </a:solidFill>
                <a:ea typeface="Times New Roman" panose="02020603050405020304" pitchFamily="18" charset="0"/>
              </a:rPr>
              <a:t>     </a:t>
            </a:r>
            <a:r>
              <a:rPr lang="en-GB" sz="1200" b="0" i="0" u="none" strike="noStrike" kern="1200" dirty="0">
                <a:solidFill>
                  <a:schemeClr val="tx1"/>
                </a:solidFill>
                <a:effectLst/>
                <a:ea typeface="Times New Roman" panose="02020603050405020304" pitchFamily="18" charset="0"/>
              </a:rPr>
              <a:t>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1586r0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Res. for comments related to NSTR-EMLSR handling with TDLS Abhishek Patil 	[14C-SP      10’]</a:t>
            </a:r>
            <a:endParaRPr lang="en-US" sz="1200" i="0" u="none" strike="noStrike" dirty="0">
              <a:effectLst/>
            </a:endParaRPr>
          </a:p>
          <a:p>
            <a:pPr lvl="1">
              <a:buFont typeface="Arial" panose="020B0604020202020204" pitchFamily="34" charset="0"/>
              <a:buChar char="•"/>
            </a:pPr>
            <a:r>
              <a:rPr lang="en-GB" sz="1200" dirty="0">
                <a:hlinkClick r:id="rId4"/>
              </a:rPr>
              <a:t>1879r1</a:t>
            </a:r>
            <a:r>
              <a:rPr lang="en-GB" sz="1200" dirty="0"/>
              <a:t> CR for TWT operation						Ming Gan		[2C Cont.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5"/>
              </a:rPr>
              <a:t>1943r0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CR 13063 13773 for 35.2.1.2.3 				Dmitry Akhmetov </a:t>
            </a:r>
            <a:r>
              <a:rPr lang="en-GB" sz="1200" dirty="0"/>
              <a:t> 	[15C  	        15’]</a:t>
            </a:r>
            <a:endParaRPr lang="en-US" sz="1200" b="1"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1260r0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5.1.5.1 Architecture (Part 2) 				Duncan Ho		[12C	       10’]</a:t>
            </a:r>
            <a:endParaRPr lang="en-US" sz="1200" i="0" u="none" strike="noStrike" dirty="0">
              <a:effectLst/>
            </a:endParaRP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1796r0</a:t>
            </a:r>
            <a:r>
              <a:rPr lang="en-US" sz="1200" i="0" u="none" strike="noStrike" kern="1200" dirty="0">
                <a:solidFill>
                  <a:srgbClr val="000000"/>
                </a:solidFill>
                <a:effectLst/>
                <a:ea typeface="Times New Roman" panose="02020603050405020304" pitchFamily="18" charset="0"/>
              </a:rPr>
              <a:t> Resolution for comments related to Multi-Link TDLS 	Abhishek Patil	[10C	        10’]</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1680r0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Comment Resolution for Clause 11.20.6.5 			Osama Aboul-Magd	[4C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1745r0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Dynamic NSTR Capability update 			Yunbo Li 		[3C	        10’]</a:t>
            </a:r>
            <a:endParaRPr lang="en-US" sz="1200"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10"/>
              </a:rPr>
              <a:t>1418r0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 of </a:t>
            </a:r>
            <a:r>
              <a:rPr lang="en-GB" sz="1200" i="0" u="none" strike="noStrike" kern="1200" dirty="0" err="1">
                <a:solidFill>
                  <a:srgbClr val="000000"/>
                </a:solidFill>
                <a:effectLst/>
                <a:ea typeface="Times New Roman" panose="02020603050405020304" pitchFamily="18" charset="0"/>
              </a:rPr>
              <a:t>nstr</a:t>
            </a:r>
            <a:r>
              <a:rPr lang="en-GB" sz="1200" i="0" u="none" strike="noStrike" kern="1200" dirty="0">
                <a:solidFill>
                  <a:srgbClr val="000000"/>
                </a:solidFill>
                <a:effectLst/>
                <a:ea typeface="Times New Roman" panose="02020603050405020304" pitchFamily="18" charset="0"/>
              </a:rPr>
              <a:t> capability update 					Yunbo Li 		[6C	        15’]</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Nov 21-25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Nov 30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a:t>
            </a:r>
            <a:r>
              <a:rPr lang="en-US" sz="1600" b="1" dirty="0">
                <a:solidFill>
                  <a:schemeClr val="tx1"/>
                </a:solidFill>
                <a:effectLst/>
                <a:latin typeface="Times New Roman" panose="02020603050405020304" pitchFamily="18" charset="0"/>
                <a:ea typeface="Times New Roman" panose="02020603050405020304" pitchFamily="18" charset="0"/>
              </a:rPr>
              <a:t> 01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05			(Monday)			– MAC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07			(Wednesday) 		– MAC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14 </a:t>
            </a:r>
            <a:r>
              <a:rPr lang="en-US" sz="1600" b="1" dirty="0">
                <a:effectLst/>
                <a:latin typeface="Times New Roman" panose="02020603050405020304" pitchFamily="18" charset="0"/>
                <a:ea typeface="Times New Roman" panose="02020603050405020304" pitchFamily="18" charset="0"/>
              </a:rPr>
              <a:t>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 19 			(Monday)			– MAC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21 </a:t>
            </a:r>
            <a:r>
              <a:rPr lang="en-US" sz="1600" b="1" dirty="0">
                <a:effectLst/>
                <a:latin typeface="Times New Roman" panose="02020603050405020304" pitchFamily="18" charset="0"/>
                <a:ea typeface="Times New Roman" panose="02020603050405020304" pitchFamily="18" charset="0"/>
              </a:rPr>
              <a:t>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Dec 26-30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05</a:t>
            </a:r>
            <a:r>
              <a:rPr lang="en-US" sz="1600" b="1" dirty="0">
                <a:solidFill>
                  <a:schemeClr val="tx1"/>
                </a:solidFill>
                <a:effectLst/>
                <a:latin typeface="Times New Roman" panose="02020603050405020304" pitchFamily="18" charset="0"/>
                <a:ea typeface="Times New Roman" panose="02020603050405020304" pitchFamily="18" charset="0"/>
              </a:rPr>
              <a:t>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San Diego, California between 11-13 January 2023</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altLang="en-US" sz="1600" dirty="0">
                <a:solidFill>
                  <a:srgbClr val="00B050"/>
                </a:solidFill>
              </a:rPr>
              <a:t>PAR approved								Mar 2019</a:t>
            </a:r>
          </a:p>
          <a:p>
            <a:pPr>
              <a:buFont typeface="Arial" panose="020B0604020202020204" pitchFamily="34" charset="0"/>
              <a:buChar char="•"/>
            </a:pPr>
            <a:r>
              <a:rPr lang="en-US" altLang="en-US" sz="1600" dirty="0">
                <a:solidFill>
                  <a:srgbClr val="00B050"/>
                </a:solidFill>
              </a:rPr>
              <a:t>First TG meeting							May 2019</a:t>
            </a:r>
          </a:p>
          <a:p>
            <a:pPr>
              <a:buFont typeface="Arial" panose="020B0604020202020204" pitchFamily="34" charset="0"/>
              <a:buChar char="•"/>
            </a:pPr>
            <a:r>
              <a:rPr lang="en-US" altLang="en-US" sz="1600" dirty="0">
                <a:solidFill>
                  <a:srgbClr val="00B050"/>
                </a:solidFill>
              </a:rPr>
              <a:t>D0.1 										Sept 2020</a:t>
            </a:r>
          </a:p>
          <a:p>
            <a:pPr>
              <a:buFont typeface="Arial" panose="020B0604020202020204" pitchFamily="34" charset="0"/>
              <a:buChar char="•"/>
            </a:pPr>
            <a:r>
              <a:rPr lang="en-US" altLang="en-US" sz="1600" dirty="0">
                <a:solidFill>
                  <a:srgbClr val="00B050"/>
                </a:solidFill>
              </a:rPr>
              <a:t>D1.0 WG Comment Collection					May 2021</a:t>
            </a:r>
          </a:p>
          <a:p>
            <a:pPr>
              <a:buFont typeface="Arial" panose="020B0604020202020204" pitchFamily="34" charset="0"/>
              <a:buChar char="•"/>
            </a:pPr>
            <a:r>
              <a:rPr lang="en-US" altLang="en-US" sz="1600" dirty="0">
                <a:solidFill>
                  <a:srgbClr val="00B050"/>
                </a:solidFill>
              </a:rPr>
              <a:t>D2.0 WG Letter Ballot						May 2022</a:t>
            </a:r>
          </a:p>
          <a:p>
            <a:pPr>
              <a:buFont typeface="Arial" panose="020B0604020202020204" pitchFamily="34" charset="0"/>
              <a:buChar char="•"/>
            </a:pPr>
            <a:r>
              <a:rPr lang="en-US" altLang="en-US" sz="1600" dirty="0">
                <a:solidFill>
                  <a:srgbClr val="FFC000"/>
                </a:solidFill>
              </a:rPr>
              <a:t>D3.0 LB 									</a:t>
            </a:r>
            <a:r>
              <a:rPr lang="en-US" altLang="en-US" sz="1600" strike="sngStrike" dirty="0">
                <a:solidFill>
                  <a:srgbClr val="FFC000"/>
                </a:solidFill>
              </a:rPr>
              <a:t>Nov 2022</a:t>
            </a:r>
            <a:r>
              <a:rPr lang="en-US" altLang="en-US" sz="1600" u="sng" dirty="0">
                <a:solidFill>
                  <a:srgbClr val="FFC000"/>
                </a:solidFill>
              </a:rPr>
              <a:t>Jan 2023</a:t>
            </a:r>
          </a:p>
          <a:p>
            <a:pPr>
              <a:buFont typeface="Arial" panose="020B0604020202020204" pitchFamily="34" charset="0"/>
              <a:buChar char="•"/>
            </a:pPr>
            <a:r>
              <a:rPr lang="en-US" altLang="en-US" sz="1600" dirty="0"/>
              <a:t>Initial </a:t>
            </a:r>
            <a:r>
              <a:rPr lang="en-US" altLang="en-US" sz="1600" dirty="0">
                <a:solidFill>
                  <a:schemeClr val="tx1"/>
                </a:solidFill>
              </a:rPr>
              <a:t>SA </a:t>
            </a:r>
            <a:r>
              <a:rPr lang="en-US" altLang="en-US" sz="1600" dirty="0"/>
              <a:t>Ballot (D4.0)						May 2023</a:t>
            </a:r>
          </a:p>
          <a:p>
            <a:pPr>
              <a:buFont typeface="Arial" panose="020B0604020202020204" pitchFamily="34" charset="0"/>
              <a:buChar char="•"/>
            </a:pPr>
            <a:r>
              <a:rPr lang="en-US" altLang="en-US" sz="1600" dirty="0"/>
              <a:t>Final 802.11 WG approval						Mar 2024</a:t>
            </a:r>
          </a:p>
          <a:p>
            <a:pPr>
              <a:buFont typeface="Arial" panose="020B0604020202020204" pitchFamily="34" charset="0"/>
              <a:buChar char="•"/>
            </a:pPr>
            <a:r>
              <a:rPr lang="en-US" altLang="en-US" sz="1600" dirty="0"/>
              <a:t>802 EC approval							Mar 2024</a:t>
            </a:r>
          </a:p>
          <a:p>
            <a:pPr>
              <a:buFont typeface="Arial" panose="020B0604020202020204" pitchFamily="34" charset="0"/>
              <a:buChar char="•"/>
            </a:pPr>
            <a:r>
              <a:rPr lang="en-US" altLang="en-US" sz="1600" dirty="0" err="1"/>
              <a:t>RevCom</a:t>
            </a:r>
            <a:r>
              <a:rPr lang="en-US" altLang="en-US" sz="1600" dirty="0"/>
              <a:t> and SASB approval					May 2024</a:t>
            </a:r>
          </a:p>
          <a:p>
            <a:pPr marL="0" indent="0"/>
            <a:endParaRPr lang="en-US" sz="1600" dirty="0"/>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129825</TotalTime>
  <Words>7935</Words>
  <Application>Microsoft Office PowerPoint</Application>
  <PresentationFormat>On-screen Show (4:3)</PresentationFormat>
  <Paragraphs>1742</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2022-11-16T15:03:38Z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