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84" r:id="rId23"/>
    <p:sldId id="364" r:id="rId24"/>
    <p:sldId id="377" r:id="rId25"/>
    <p:sldId id="378" r:id="rId26"/>
    <p:sldId id="379" r:id="rId27"/>
    <p:sldId id="380" r:id="rId28"/>
    <p:sldId id="388" r:id="rId29"/>
    <p:sldId id="389" r:id="rId30"/>
    <p:sldId id="396" r:id="rId31"/>
    <p:sldId id="393" r:id="rId32"/>
    <p:sldId id="394" r:id="rId33"/>
    <p:sldId id="395" r:id="rId34"/>
    <p:sldId id="382" r:id="rId35"/>
    <p:sldId id="334" r:id="rId36"/>
    <p:sldId id="335" r:id="rId37"/>
    <p:sldId id="346" r:id="rId38"/>
    <p:sldId id="365" r:id="rId39"/>
    <p:sldId id="370" r:id="rId40"/>
    <p:sldId id="371" r:id="rId41"/>
    <p:sldId id="385" r:id="rId42"/>
    <p:sldId id="350" r:id="rId43"/>
    <p:sldId id="352" r:id="rId44"/>
    <p:sldId id="357" r:id="rId45"/>
    <p:sldId id="358" r:id="rId46"/>
    <p:sldId id="353" r:id="rId47"/>
    <p:sldId id="390" r:id="rId48"/>
    <p:sldId id="360" r:id="rId49"/>
    <p:sldId id="355" r:id="rId50"/>
    <p:sldId id="391" r:id="rId51"/>
    <p:sldId id="374" r:id="rId52"/>
    <p:sldId id="356" r:id="rId53"/>
    <p:sldId id="368" r:id="rId54"/>
    <p:sldId id="362" r:id="rId55"/>
    <p:sldId id="387" r:id="rId56"/>
    <p:sldId id="375" r:id="rId57"/>
    <p:sldId id="392" r:id="rId58"/>
    <p:sldId id="323" r:id="rId5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51924A-3D97-49EE-91FC-9272D8755293}" v="216" dt="2022-11-14T14:18:22.0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4T14:27:58.577" v="2882" actId="20577"/>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4T08:50:49.497" v="2344" actId="207"/>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4T08:50:49.497" v="2344"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4T14:00:42.952" v="2837" actId="6549"/>
        <pc:sldMkLst>
          <pc:docMk/>
          <pc:sldMk cId="1370937286" sldId="350"/>
        </pc:sldMkLst>
        <pc:spChg chg="mod">
          <ac:chgData name="Alfred Asterjadhi" userId="39de57b9-85c0-4fd1-aaac-8ca2b6560ad0" providerId="ADAL" clId="{1C51924A-3D97-49EE-91FC-9272D8755293}" dt="2022-11-14T13:58:03.961" v="2780"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4T14:00:42.952" v="2837" actId="6549"/>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4T13:50:57.692" v="2564"/>
        <pc:sldMkLst>
          <pc:docMk/>
          <pc:sldMk cId="3579411611" sldId="352"/>
        </pc:sldMkLst>
        <pc:spChg chg="mod">
          <ac:chgData name="Alfred Asterjadhi" userId="39de57b9-85c0-4fd1-aaac-8ca2b6560ad0" providerId="ADAL" clId="{1C51924A-3D97-49EE-91FC-9272D8755293}" dt="2022-11-14T13:50:57.692" v="2564"/>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4T14:18:30.400" v="2880" actId="207"/>
        <pc:sldMkLst>
          <pc:docMk/>
          <pc:sldMk cId="2875004496" sldId="364"/>
        </pc:sldMkLst>
        <pc:graphicFrameChg chg="mod modGraphic">
          <ac:chgData name="Alfred Asterjadhi" userId="39de57b9-85c0-4fd1-aaac-8ca2b6560ad0" providerId="ADAL" clId="{1C51924A-3D97-49EE-91FC-9272D8755293}" dt="2022-11-14T14:18:30.400" v="288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4T13:41:54.832" v="2400" actId="6549"/>
        <pc:sldMkLst>
          <pc:docMk/>
          <pc:sldMk cId="3049755149" sldId="371"/>
        </pc:sldMkLst>
        <pc:spChg chg="mod">
          <ac:chgData name="Alfred Asterjadhi" userId="39de57b9-85c0-4fd1-aaac-8ca2b6560ad0" providerId="ADAL" clId="{1C51924A-3D97-49EE-91FC-9272D8755293}" dt="2022-11-14T02:52:48.625" v="1844"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4T13:41:54.832" v="2400" actId="6549"/>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4T08:49:46.277" v="2322" actId="207"/>
        <pc:sldMkLst>
          <pc:docMk/>
          <pc:sldMk cId="2709909549" sldId="376"/>
        </pc:sldMkLst>
        <pc:graphicFrameChg chg="mod modGraphic">
          <ac:chgData name="Alfred Asterjadhi" userId="39de57b9-85c0-4fd1-aaac-8ca2b6560ad0" providerId="ADAL" clId="{1C51924A-3D97-49EE-91FC-9272D8755293}" dt="2022-11-14T08:49:46.277" v="2322"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1C51924A-3D97-49EE-91FC-9272D8755293}" dt="2022-11-14T04:12:34.308" v="2240" actId="20577"/>
        <pc:sldMkLst>
          <pc:docMk/>
          <pc:sldMk cId="2407046351" sldId="378"/>
        </pc:sldMkLst>
        <pc:graphicFrameChg chg="mod modGraphic">
          <ac:chgData name="Alfred Asterjadhi" userId="39de57b9-85c0-4fd1-aaac-8ca2b6560ad0" providerId="ADAL" clId="{1C51924A-3D97-49EE-91FC-9272D8755293}" dt="2022-11-14T04:12:34.308" v="2240" actId="2057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3T11:16:01.095" v="969" actId="2164"/>
        <pc:sldMkLst>
          <pc:docMk/>
          <pc:sldMk cId="3385740852" sldId="379"/>
        </pc:sldMkLst>
        <pc:graphicFrameChg chg="mod modGraphic">
          <ac:chgData name="Alfred Asterjadhi" userId="39de57b9-85c0-4fd1-aaac-8ca2b6560ad0" providerId="ADAL" clId="{1C51924A-3D97-49EE-91FC-9272D8755293}" dt="2022-11-13T11:16:01.095" v="969" actId="2164"/>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4T03:50:19.248" v="2005" actId="14734"/>
        <pc:sldMkLst>
          <pc:docMk/>
          <pc:sldMk cId="3595045120" sldId="380"/>
        </pc:sldMkLst>
        <pc:graphicFrameChg chg="mod modGraphic">
          <ac:chgData name="Alfred Asterjadhi" userId="39de57b9-85c0-4fd1-aaac-8ca2b6560ad0" providerId="ADAL" clId="{1C51924A-3D97-49EE-91FC-9272D8755293}" dt="2022-11-14T03:50:19.248" v="2005" actId="14734"/>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1C51924A-3D97-49EE-91FC-9272D8755293}" dt="2022-11-14T13:53:33.505" v="2652" actId="13926"/>
        <pc:sldMkLst>
          <pc:docMk/>
          <pc:sldMk cId="3985697833" sldId="385"/>
        </pc:sldMkLst>
        <pc:spChg chg="mod">
          <ac:chgData name="Alfred Asterjadhi" userId="39de57b9-85c0-4fd1-aaac-8ca2b6560ad0" providerId="ADAL" clId="{1C51924A-3D97-49EE-91FC-9272D8755293}" dt="2022-11-14T13:53:33.505" v="2652"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4T13:53:26.238" v="2651" actId="313"/>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4T03:50:43.536" v="2020" actId="6549"/>
        <pc:sldMkLst>
          <pc:docMk/>
          <pc:sldMk cId="2417706878" sldId="388"/>
        </pc:sldMkLst>
        <pc:graphicFrameChg chg="mod modGraphic">
          <ac:chgData name="Alfred Asterjadhi" userId="39de57b9-85c0-4fd1-aaac-8ca2b6560ad0" providerId="ADAL" clId="{1C51924A-3D97-49EE-91FC-9272D8755293}" dt="2022-11-14T03:50:43.536" v="2020" actId="6549"/>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4T03:50:51.060" v="2022" actId="14734"/>
        <pc:sldMkLst>
          <pc:docMk/>
          <pc:sldMk cId="1812065548" sldId="389"/>
        </pc:sldMkLst>
        <pc:graphicFrameChg chg="mod modGraphic">
          <ac:chgData name="Alfred Asterjadhi" userId="39de57b9-85c0-4fd1-aaac-8ca2b6560ad0" providerId="ADAL" clId="{1C51924A-3D97-49EE-91FC-9272D8755293}" dt="2022-11-14T03:50:51.060" v="2022" actId="14734"/>
          <ac:graphicFrameMkLst>
            <pc:docMk/>
            <pc:sldMk cId="1812065548" sldId="389"/>
            <ac:graphicFrameMk id="6" creationId="{5094FBC8-BB74-47F3-965D-16BC678F4D1D}"/>
          </ac:graphicFrameMkLst>
        </pc:graphicFrame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4T14:01:51.701" v="2851" actId="2057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4T14:01:51.701" v="2851" actId="2057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MasterChg chg="modSp mod">
        <pc:chgData name="Alfred Asterjadhi" userId="39de57b9-85c0-4fd1-aaac-8ca2b6560ad0" providerId="ADAL" clId="{1C51924A-3D97-49EE-91FC-9272D8755293}" dt="2022-11-14T14:27:58.577" v="2882" actId="20577"/>
        <pc:sldMasterMkLst>
          <pc:docMk/>
          <pc:sldMasterMk cId="0" sldId="2147483648"/>
        </pc:sldMasterMkLst>
        <pc:spChg chg="mod">
          <ac:chgData name="Alfred Asterjadhi" userId="39de57b9-85c0-4fd1-aaac-8ca2b6560ad0" providerId="ADAL" clId="{1C51924A-3D97-49EE-91FC-9272D8755293}" dt="2022-11-14T14:27:58.577" v="2882"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802.11-22/1730r4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363-00-00be-cr-on-3-2-cids-part2.doc" TargetMode="External"/><Relationship Id="rId13" Type="http://schemas.openxmlformats.org/officeDocument/2006/relationships/hyperlink" Target="https://mentor.ieee.org/802.11/dcn/22/11-22-1798-00-00be-lb266-cr-for-9-3-1-22-4-eht-variant-user-info-field.docx" TargetMode="External"/><Relationship Id="rId3" Type="http://schemas.openxmlformats.org/officeDocument/2006/relationships/hyperlink" Target="https://mentor.ieee.org/802.11/dcn/22/11-22-1531-00-00be-lb266-cr-for-cid-14051.docx" TargetMode="External"/><Relationship Id="rId7" Type="http://schemas.openxmlformats.org/officeDocument/2006/relationships/hyperlink" Target="https://mentor.ieee.org/802.11/dcn/22/11-22-1757-00-00be-lb266-cr-for-cid-13582.doc" TargetMode="External"/><Relationship Id="rId12" Type="http://schemas.openxmlformats.org/officeDocument/2006/relationships/hyperlink" Target="https://mentor.ieee.org/802.11/dcn/22/11-22-1811-00-00be-tgbe-d2-0-comment-resolution-20-mhz-only-sta.docx" TargetMode="External"/><Relationship Id="rId2" Type="http://schemas.openxmlformats.org/officeDocument/2006/relationships/hyperlink" Target="https://mentor.ieee.org/802.11/dcn/22/11-22-1482-01-00be-lb266-cr-for-preamble-punctur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3-00-00be-eht-smps.docx" TargetMode="External"/><Relationship Id="rId11" Type="http://schemas.openxmlformats.org/officeDocument/2006/relationships/hyperlink" Target="https://mentor.ieee.org/802.11/dcn/22/11-22-1794-00-00be-lb266-cr-for-cids-in-35-10-eht-spatial-reuse-operation.docx" TargetMode="External"/><Relationship Id="rId5" Type="http://schemas.openxmlformats.org/officeDocument/2006/relationships/hyperlink" Target="https://mentor.ieee.org/802.11/dcn/22/11-22-1679-00-00be-comment-resolution-for-clause-35-1.docx" TargetMode="External"/><Relationship Id="rId10" Type="http://schemas.openxmlformats.org/officeDocument/2006/relationships/hyperlink" Target="https://mentor.ieee.org/802.11/dcn/22/11-22-1769-00-00be-resolution-for-lb266-cid-11676.docx" TargetMode="External"/><Relationship Id="rId4" Type="http://schemas.openxmlformats.org/officeDocument/2006/relationships/hyperlink" Target="https://mentor.ieee.org/802.11/dcn/22/11-22-1792-00-00be-802-11be-report-on-eht-functionalities-in-support-of-tsn.docx" TargetMode="External"/><Relationship Id="rId9" Type="http://schemas.openxmlformats.org/officeDocument/2006/relationships/hyperlink" Target="https://mentor.ieee.org/802.11/dcn/22/11-22-1488-00-00be-lb266-cr-for-eht-trs-part-ii.docx" TargetMode="External"/><Relationship Id="rId14" Type="http://schemas.openxmlformats.org/officeDocument/2006/relationships/hyperlink" Target="https://mentor.ieee.org/802.11/dcn/22/11-22-1692-00-00be-clause-3-2-comment-resolutions.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1850-00-00be-lb266-crs-for-4-9-5-and-7-1-reference-model-and-ds.docx" TargetMode="External"/><Relationship Id="rId7" Type="http://schemas.openxmlformats.org/officeDocument/2006/relationships/hyperlink" Target="https://mentor.ieee.org/802.11/dcn/22/11-22-1877-00-00be-lb266-cr-for-clause-6-3-131.docx" TargetMode="External"/><Relationship Id="rId2" Type="http://schemas.openxmlformats.org/officeDocument/2006/relationships/hyperlink" Target="https://mentor.ieee.org/802.11/dcn/22/11-22-1797-00-00be-lb266-cr-for-nss-in-nominal-packet-padd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71-00-00be-lb-266-cr-for-cid-11671-11966.docx" TargetMode="External"/><Relationship Id="rId5" Type="http://schemas.openxmlformats.org/officeDocument/2006/relationships/hyperlink" Target="https://mentor.ieee.org/802.11/dcn/22/11-22-1692-00-00be-clause-3-2-comment-resolutions.docx" TargetMode="External"/><Relationship Id="rId4" Type="http://schemas.openxmlformats.org/officeDocument/2006/relationships/hyperlink" Target="https://mentor.ieee.org/802.11/dcn/22/11-22-1853-00-00be-lb266-cr-for-cid13941-13942-13943.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889-00-00be-lb266-cr-for-cid-11882.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86-00-00be-lb266-cr-for-36-3-2-7-and-36-3-2-8.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75-00-00be-lb266-cr-for-36-3-2-1.docx" TargetMode="External"/><Relationship Id="rId5" Type="http://schemas.openxmlformats.org/officeDocument/2006/relationships/hyperlink" Target="https://mentor.ieee.org/802.11/dcn/22/11-22-1741-00-00be-discussion-on-lb266-cr-for-cid-13942.pptx" TargetMode="External"/><Relationship Id="rId4" Type="http://schemas.openxmlformats.org/officeDocument/2006/relationships/hyperlink" Target="https://mentor.ieee.org/802.11/dcn/22/11-22-1160-00-00be-lb266-cr-for-section-36-3-17.doc" TargetMode="External"/><Relationship Id="rId9" Type="http://schemas.openxmlformats.org/officeDocument/2006/relationships/hyperlink" Target="https://mentor.ieee.org/802.11/dcn/22/11-22-1950-00-00be-lb266-cr-for-p802-11be-d2-0-section-36-3-11-12-part-2.doc"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427-00-00be-lb266-cr-for-r-twt-replacement-link.docx" TargetMode="External"/><Relationship Id="rId13" Type="http://schemas.openxmlformats.org/officeDocument/2006/relationships/hyperlink" Target="https://mentor.ieee.org/802.11/dcn/22/11-22-1573-00-00be-cr-for-cid-10911.docx" TargetMode="External"/><Relationship Id="rId3" Type="http://schemas.openxmlformats.org/officeDocument/2006/relationships/hyperlink" Target="https://mentor.ieee.org/802.11/dcn/22/11-22-1454-00-00be-lb266-cr-for-cid-10674.docx" TargetMode="External"/><Relationship Id="rId7" Type="http://schemas.openxmlformats.org/officeDocument/2006/relationships/hyperlink" Target="https://mentor.ieee.org/802.11/dcn/22/11-22-1452-01-00be-lb266-cr-for-35-17-3-part-3.docx" TargetMode="External"/><Relationship Id="rId12" Type="http://schemas.openxmlformats.org/officeDocument/2006/relationships/hyperlink" Target="https://mentor.ieee.org/802.11/dcn/22/11-22-1537-00-00be-text-for-edcaf-selection-issue-on-start-time-sync-access-cid-12414.docx" TargetMode="External"/><Relationship Id="rId2" Type="http://schemas.openxmlformats.org/officeDocument/2006/relationships/hyperlink" Target="https://mentor.ieee.org/802.11/dcn/22/11-22-1373-00-00be-lb266-cr-for-cid-1170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00-01-00be-lb266-cr-for-35-17-3-part-2.docx" TargetMode="External"/><Relationship Id="rId11" Type="http://schemas.openxmlformats.org/officeDocument/2006/relationships/hyperlink" Target="https://mentor.ieee.org/802.11/dcn/22/11-22-1535-00-00be-p2p-communication-with-emlsr-peer-in-triggered-txop-sharing-cid-12422.pptx" TargetMode="External"/><Relationship Id="rId5" Type="http://schemas.openxmlformats.org/officeDocument/2006/relationships/hyperlink" Target="https://mentor.ieee.org/802.11/dcn/22/11-22-1278-00-00be-lb266-cr-for-cids-10710-12711.docx" TargetMode="External"/><Relationship Id="rId10" Type="http://schemas.openxmlformats.org/officeDocument/2006/relationships/hyperlink" Target="https://mentor.ieee.org/802.11/dcn/22/11-22-1534-00-00be-text-for-ap-initiated-eml-operating-mode-change.docx" TargetMode="External"/><Relationship Id="rId4" Type="http://schemas.openxmlformats.org/officeDocument/2006/relationships/hyperlink" Target="https://mentor.ieee.org/802.11/dcn/22/11-22-1216-01-00be-lb266-cr-for-latency-report-element.docx" TargetMode="External"/><Relationship Id="rId9" Type="http://schemas.openxmlformats.org/officeDocument/2006/relationships/hyperlink" Target="https://mentor.ieee.org/802.11/dcn/22/11-22-1279-00-00be-lb266-cr-for-cid-10705.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508-00-00be-lb266-cr-for-non-zero-backoff-procedure.pptx" TargetMode="External"/><Relationship Id="rId3" Type="http://schemas.openxmlformats.org/officeDocument/2006/relationships/hyperlink" Target="https://mentor.ieee.org/802.11/dcn/22/11-22-1028-00-00be-triggered-txop-sharing-error-recovery-cid-12420.pptx" TargetMode="External"/><Relationship Id="rId7" Type="http://schemas.openxmlformats.org/officeDocument/2006/relationships/hyperlink" Target="https://mentor.ieee.org/802.11/dcn/22/11-22-1377-01-00be-cr-duplication-transmission-over-ml-for-low-latency-traffic.docx" TargetMode="External"/><Relationship Id="rId12" Type="http://schemas.openxmlformats.org/officeDocument/2006/relationships/hyperlink" Target="https://mentor.ieee.org/802.11/dcn/22/11-22-1680-00-00be-comment-resolution-for-clause-11-20-6-5.docx" TargetMode="External"/><Relationship Id="rId2" Type="http://schemas.openxmlformats.org/officeDocument/2006/relationships/hyperlink" Target="https://mentor.ieee.org/802.11/dcn/22/11-22-1574-01-00be-lb266-cr-on-edca-operation-for-restricted-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81-02-00be-lb266-cr-ml-traffic-indication-part1.docx" TargetMode="External"/><Relationship Id="rId11" Type="http://schemas.openxmlformats.org/officeDocument/2006/relationships/hyperlink" Target="https://mentor.ieee.org/802.11/dcn/22/11-22-1356-03-00be-tgbe-lb266-comment-resolutions-for-rsna.docx" TargetMode="External"/><Relationship Id="rId5" Type="http://schemas.openxmlformats.org/officeDocument/2006/relationships/hyperlink" Target="https://mentor.ieee.org/802.11/dcn/22/11-22-1335-04-00be-cr-for-cids-related-to-group-addressed-frame-reception-in-emlsr-nstr.docx" TargetMode="External"/><Relationship Id="rId10" Type="http://schemas.openxmlformats.org/officeDocument/2006/relationships/hyperlink" Target="https://mentor.ieee.org/802.11/dcn/22/11-22-1685-00-00be-crs-for-11be-d2-0-proxy-arp-cids.docx" TargetMode="External"/><Relationship Id="rId4" Type="http://schemas.openxmlformats.org/officeDocument/2006/relationships/hyperlink" Target="https://mentor.ieee.org/802.11/dcn/22/11-22-1586-00-00be-lb266-resolution-for-comments-related-to-nstr-emlsr-handling-with-tdls.docx" TargetMode="External"/><Relationship Id="rId9" Type="http://schemas.openxmlformats.org/officeDocument/2006/relationships/hyperlink" Target="https://mentor.ieee.org/802.11/dcn/22/11-22-1375-01-00be-tgbe-lb266-comment-resolutions-for-non-clause-12-security-comment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733-00-00be-cr-for-13-part-ii.docx" TargetMode="External"/><Relationship Id="rId13" Type="http://schemas.openxmlformats.org/officeDocument/2006/relationships/hyperlink" Target="https://mentor.ieee.org/802.11/dcn/22/11-22-1789-00-00be-lb266-cr-for-remaining-cids-in-35-3-19-3.docx" TargetMode="External"/><Relationship Id="rId3" Type="http://schemas.openxmlformats.org/officeDocument/2006/relationships/hyperlink" Target="https://mentor.ieee.org/802.11/dcn/22/11-22-1767-01-00be-lb266-cr-for-nonprimary-link-channel-switch.docx" TargetMode="External"/><Relationship Id="rId7" Type="http://schemas.openxmlformats.org/officeDocument/2006/relationships/hyperlink" Target="https://mentor.ieee.org/802.11/dcn/22/11-22-1774-00-00be-lb266-cr-for-misc-cids.docx" TargetMode="External"/><Relationship Id="rId12" Type="http://schemas.openxmlformats.org/officeDocument/2006/relationships/hyperlink" Target="https://mentor.ieee.org/802.11/dcn/22/11-22-1202-02-00be-reducing-the-size-of-ml-traffic-indication-element.docx" TargetMode="External"/><Relationship Id="rId2" Type="http://schemas.openxmlformats.org/officeDocument/2006/relationships/hyperlink" Target="https://mentor.ieee.org/802.11/dcn/22/11-22-1661-01-00be-lb266-cr-for-35-17-3-part-4-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545-01-00be-lb-266-cr-for-cids-related-to-twt-information-frame.docx" TargetMode="External"/><Relationship Id="rId11" Type="http://schemas.openxmlformats.org/officeDocument/2006/relationships/hyperlink" Target="https://mentor.ieee.org/802.11/dcn/22/11-22-1647-00-00be-crs-for-11be-d2-0-ml-security-cids.docx" TargetMode="External"/><Relationship Id="rId5" Type="http://schemas.openxmlformats.org/officeDocument/2006/relationships/hyperlink" Target="https://mentor.ieee.org/802.11/dcn/22/11-22-1745-00-00be-lb266-cr-for-dynamic-nstr-capability-update.docx" TargetMode="External"/><Relationship Id="rId10" Type="http://schemas.openxmlformats.org/officeDocument/2006/relationships/hyperlink" Target="https://mentor.ieee.org/802.11/dcn/22/11-22-1709-00-00be-lb266-cr-for-ml-reconfiguration-add-delete-link-procedure.docx" TargetMode="External"/><Relationship Id="rId4" Type="http://schemas.openxmlformats.org/officeDocument/2006/relationships/hyperlink" Target="https://mentor.ieee.org/802.11/dcn/22/11-22-1695-00-00be-cr-on-cid-11827-and-12115.docx" TargetMode="External"/><Relationship Id="rId9" Type="http://schemas.openxmlformats.org/officeDocument/2006/relationships/hyperlink" Target="https://mentor.ieee.org/802.11/dcn/22/11-22-1736-00-00be-cr-for-13-part-iii.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2/11-22-1825-00-00be-cr-for-multiple-bssid-index-adjustment.docx" TargetMode="External"/><Relationship Id="rId13" Type="http://schemas.openxmlformats.org/officeDocument/2006/relationships/hyperlink" Target="https://mentor.ieee.org/802.11/dcn/22/11-22-1517-00-00be-lb266-cr-on-unicast-link-recommendation.docx" TargetMode="External"/><Relationship Id="rId3" Type="http://schemas.openxmlformats.org/officeDocument/2006/relationships/hyperlink" Target="https://mentor.ieee.org/802.11/dcn/22/11-22-1743-00-00be-lb266-cr-for-emlmr-supported-mcs-and-nss-set-related-cids.docx" TargetMode="External"/><Relationship Id="rId7" Type="http://schemas.openxmlformats.org/officeDocument/2006/relationships/hyperlink" Target="https://mentor.ieee.org/802.11/dcn/22/11-22-1775-01-00be-lb266-cr-for-9-4-2-164.docx" TargetMode="External"/><Relationship Id="rId12" Type="http://schemas.openxmlformats.org/officeDocument/2006/relationships/hyperlink" Target="https://mentor.ieee.org/802.11/dcn/22/11-22-1505-00-00be-11be-d2-0-comment-resolution-subclause-35-3-18-part-3.docx" TargetMode="External"/><Relationship Id="rId2" Type="http://schemas.openxmlformats.org/officeDocument/2006/relationships/hyperlink" Target="https://mentor.ieee.org/802.11/dcn/22/11-22-1671-01-00be-lb266-cr-for-clause-35-17.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771-00-00be-lb266-cr-for-9-6-35-8.docx" TargetMode="External"/><Relationship Id="rId11" Type="http://schemas.openxmlformats.org/officeDocument/2006/relationships/hyperlink" Target="https://mentor.ieee.org/802.11/dcn/22/11-22-1848-00-00be-lb266-cr-misc.docx" TargetMode="External"/><Relationship Id="rId5" Type="http://schemas.openxmlformats.org/officeDocument/2006/relationships/hyperlink" Target="https://mentor.ieee.org/802.11/dcn/22/11-22-1669-00-00be-lb266-cr-for-35-2-3.docx" TargetMode="External"/><Relationship Id="rId15" Type="http://schemas.openxmlformats.org/officeDocument/2006/relationships/hyperlink" Target="https://mentor.ieee.org/802.11/dcn/22/11-22-1879-00-00be-lb266-cr-for-twt-operation.docx" TargetMode="External"/><Relationship Id="rId10" Type="http://schemas.openxmlformats.org/officeDocument/2006/relationships/hyperlink" Target="https://mentor.ieee.org/802.11/dcn/22/11-22-1864-00-00be-epcs-mld-and-eht-sta.docx" TargetMode="External"/><Relationship Id="rId4" Type="http://schemas.openxmlformats.org/officeDocument/2006/relationships/hyperlink" Target="https://mentor.ieee.org/802.11/dcn/22/11-22-1683-00-00be-lb-266-cr-for-capability-update-notification.docx" TargetMode="External"/><Relationship Id="rId9" Type="http://schemas.openxmlformats.org/officeDocument/2006/relationships/hyperlink" Target="https://mentor.ieee.org/802.11/dcn/22/11-22-1835-00-00be-lb266-cr-for-annex-c.docx" TargetMode="External"/><Relationship Id="rId14" Type="http://schemas.openxmlformats.org/officeDocument/2006/relationships/hyperlink" Target="https://mentor.ieee.org/802.11/dcn/22/11-22-1876-00-00be-lb266-cr-for-mlo-sta-statistics.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2/11-22-1900-00-00be-lb266-cr-for-remaining-cids.docx" TargetMode="External"/><Relationship Id="rId13" Type="http://schemas.openxmlformats.org/officeDocument/2006/relationships/hyperlink" Target="https://mentor.ieee.org/802.11/dcn/22/11-22-1920-00-00be-lb266-cr-for-msd-timer-reset.docx" TargetMode="External"/><Relationship Id="rId3" Type="http://schemas.openxmlformats.org/officeDocument/2006/relationships/hyperlink" Target="https://mentor.ieee.org/802.11/dcn/22/11-22-1816-00-00be-cr-for-35-16-1.docx" TargetMode="External"/><Relationship Id="rId7" Type="http://schemas.openxmlformats.org/officeDocument/2006/relationships/hyperlink" Target="https://mentor.ieee.org/802.11/dcn/22/11-22-1898-00-00be-lb-266-cr-for-emlsr-misc-2.docx" TargetMode="External"/><Relationship Id="rId12" Type="http://schemas.openxmlformats.org/officeDocument/2006/relationships/hyperlink" Target="https://mentor.ieee.org/802.11/dcn/22/11-22-1887-00-00be-lb266-cids-on-group-addressed-frame-duplicate-detection.docx" TargetMode="External"/><Relationship Id="rId2" Type="http://schemas.openxmlformats.org/officeDocument/2006/relationships/hyperlink" Target="https://mentor.ieee.org/802.11/dcn/22/11-22-1881-02-00be-lb266-cr-for-leftover-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90-00-00be-lb266-cr-for-reconfiguration-ml-element.docx" TargetMode="External"/><Relationship Id="rId11" Type="http://schemas.openxmlformats.org/officeDocument/2006/relationships/hyperlink" Target="https://mentor.ieee.org/802.11/dcn/22/11-22-1909-00-00be-txs-related-cids-part-2.docx" TargetMode="External"/><Relationship Id="rId5" Type="http://schemas.openxmlformats.org/officeDocument/2006/relationships/hyperlink" Target="https://mentor.ieee.org/802.11/dcn/22/11-22-1765-00-00be-cr-for-cid-13284.docx" TargetMode="External"/><Relationship Id="rId15" Type="http://schemas.openxmlformats.org/officeDocument/2006/relationships/hyperlink" Target="https://mentor.ieee.org/802.11/dcn/22/11-22-1943-00-00be-cr-13063-13773-for-35-2-1-2-3.docx" TargetMode="External"/><Relationship Id="rId10" Type="http://schemas.openxmlformats.org/officeDocument/2006/relationships/hyperlink" Target="https://mentor.ieee.org/802.11/dcn/22/11-22-1877-00-00be-lb266-cr-for-clause-6-3-131.docx" TargetMode="External"/><Relationship Id="rId4" Type="http://schemas.openxmlformats.org/officeDocument/2006/relationships/hyperlink" Target="https://mentor.ieee.org/802.11/dcn/22/11-22-1838-00-00be-lb266-cr-for-ml-reconfiguration-clause-35-3-6-part-2.docx" TargetMode="External"/><Relationship Id="rId9" Type="http://schemas.openxmlformats.org/officeDocument/2006/relationships/hyperlink" Target="https://mentor.ieee.org/802.11/dcn/22/11-22-1903-00-00be-lb266-cr-for-misc-cids.docx" TargetMode="External"/><Relationship Id="rId14" Type="http://schemas.openxmlformats.org/officeDocument/2006/relationships/hyperlink" Target="https://mentor.ieee.org/802.11/dcn/22/11-22-1966-01-00be-cr-for-tid-to-link-mapping-advertisement.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973-00-00be-cr-for-cid14099.docx" TargetMode="External"/><Relationship Id="rId2" Type="http://schemas.openxmlformats.org/officeDocument/2006/relationships/hyperlink" Target="https://mentor.ieee.org/802.11/dcn/22/11-22-1976-00-000m-revme-wg-lb270-editor1-ad-hoc-comments.xlsx" TargetMode="Externa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201-03-00be-ml-traffic-indication-using-a-control.docx" TargetMode="External"/><Relationship Id="rId3" Type="http://schemas.openxmlformats.org/officeDocument/2006/relationships/hyperlink" Target="https://mentor.ieee.org/802.11/dcn/22/11-22-1265-01-00be-lb266-cr-for-cid-13736-and-13973.docx" TargetMode="External"/><Relationship Id="rId7" Type="http://schemas.openxmlformats.org/officeDocument/2006/relationships/hyperlink" Target="https://mentor.ieee.org/802.11/dcn/22/11-22-1779-00-00be-cr-for-cid-11714.docx" TargetMode="External"/><Relationship Id="rId2" Type="http://schemas.openxmlformats.org/officeDocument/2006/relationships/hyperlink" Target="https://mentor.ieee.org/802.11/dcn/22/11-22-1051-03-00be-lb266-cr-fo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8-02-00be-lb266-cr-for-cids-related-to-35-3-4-2.docx" TargetMode="External"/><Relationship Id="rId5" Type="http://schemas.openxmlformats.org/officeDocument/2006/relationships/hyperlink" Target="https://mentor.ieee.org/802.11/dcn/22/11-22-1782-01-00be-lb266-cr-for-10013.docx" TargetMode="External"/><Relationship Id="rId4" Type="http://schemas.openxmlformats.org/officeDocument/2006/relationships/hyperlink" Target="https://mentor.ieee.org/802.11/dcn/22/11-22-1263-02-00be-lb266-cr-for-txop-return-in-mu-rts-txs.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1316-01-00be-cr-for-35-3-1.docx" TargetMode="External"/><Relationship Id="rId3" Type="http://schemas.openxmlformats.org/officeDocument/2006/relationships/hyperlink" Target="https://mentor.ieee.org/802.11/dcn/22/11-22-1844-00-00be-cr-for-nstrmobileap-part2.docx" TargetMode="External"/><Relationship Id="rId7" Type="http://schemas.openxmlformats.org/officeDocument/2006/relationships/hyperlink" Target="https://mentor.ieee.org/802.11/dcn/22/11-22-1436-04-00be-cr-for-9-4-2-316-qos-charateristics-element-part-1.docx" TargetMode="External"/><Relationship Id="rId2" Type="http://schemas.openxmlformats.org/officeDocument/2006/relationships/hyperlink" Target="https://mentor.ieee.org/802.11/dcn/22/11-22-1189-06-00be-cr-for-txs-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04-04-00be-lb266-cr-cl35-emlsr-part2.docx" TargetMode="External"/><Relationship Id="rId5" Type="http://schemas.openxmlformats.org/officeDocument/2006/relationships/hyperlink" Target="https://mentor.ieee.org/802.11/dcn/22/11-22-1129-03-00be-lb266-cr-cl9-emlsr.docx" TargetMode="External"/><Relationship Id="rId4" Type="http://schemas.openxmlformats.org/officeDocument/2006/relationships/hyperlink" Target="https://mentor.ieee.org/802.11/dcn/22/11-22-1181-02-00be-lb266-cr-cl35-emlsr-part1.docx" TargetMode="External"/><Relationship Id="rId9" Type="http://schemas.openxmlformats.org/officeDocument/2006/relationships/hyperlink" Target="https://mentor.ieee.org/802.11/dcn/22/11-22-1526-01-00be-lb266-cr-for-subclause-35-8-2.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539-02-00be-lb266-cr-for-subclause-35-3-10.docx" TargetMode="External"/><Relationship Id="rId7" Type="http://schemas.openxmlformats.org/officeDocument/2006/relationships/hyperlink" Target="https://mentor.ieee.org/802.11/dcn/22/11-22-1860-01-00be-lb-266-cr-for-emlsr-misc.docx" TargetMode="External"/><Relationship Id="rId2" Type="http://schemas.openxmlformats.org/officeDocument/2006/relationships/hyperlink" Target="https://mentor.ieee.org/802.11/dcn/22/11-22-1462-01-00be-lb266-cr-for-subclause-35-3-4-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39-04-00be-lb266-cr-for-35-3-16-4.docx" TargetMode="External"/><Relationship Id="rId5" Type="http://schemas.openxmlformats.org/officeDocument/2006/relationships/hyperlink" Target="https://mentor.ieee.org/802.11/dcn/22/11-22-1188-02-00be-cr-for-medium-sync-recovery.docx" TargetMode="External"/><Relationship Id="rId4" Type="http://schemas.openxmlformats.org/officeDocument/2006/relationships/hyperlink" Target="https://mentor.ieee.org/802.11/dcn/22/11-22-1357-02-00be-cr-for-some-nstr-mobile-ap-related-cids.docx"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2/11-22-1052-00-00be-end-time-alignment-of-sync-ppdus-medium-access-cid-12415-12426-12431.pptx" TargetMode="Externa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859-00-00be-lb266-cr-on-scrambler.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58-00-00be-lb266-cr-on-data-field-part2.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7-00-00be-lb266-cr-on-data-field-part1.docx" TargetMode="External"/><Relationship Id="rId11" Type="http://schemas.openxmlformats.org/officeDocument/2006/relationships/hyperlink" Target="https://mentor.ieee.org/802.11/dcn/22/11-22-1886-00-00be-lb266-cr-for-36-3-2-7-and-36-3-2-8.docx" TargetMode="External"/><Relationship Id="rId5" Type="http://schemas.openxmlformats.org/officeDocument/2006/relationships/hyperlink" Target="https://mentor.ieee.org/802.11/dcn/22/11-22-1856-00-00be-lb266-cr-on-ltf-part2.docx" TargetMode="External"/><Relationship Id="rId10" Type="http://schemas.openxmlformats.org/officeDocument/2006/relationships/hyperlink" Target="https://mentor.ieee.org/802.11/dcn/22/11-22-1875-00-00be-lb266-cr-for-36-3-2-1.docx" TargetMode="External"/><Relationship Id="rId4" Type="http://schemas.openxmlformats.org/officeDocument/2006/relationships/hyperlink" Target="https://mentor.ieee.org/802.11/dcn/22/11-22-1855-00-00be-lb266-cr-on-ltf-part1.docx" TargetMode="External"/><Relationship Id="rId9" Type="http://schemas.openxmlformats.org/officeDocument/2006/relationships/hyperlink" Target="https://mentor.ieee.org/802.11/dcn/22/11-22-1160-00-00be-lb266-cr-for-section-36-3-17.doc"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2/11-22-1278-00-00be-lb266-cr-for-cids-10710-12711.docx" TargetMode="External"/><Relationship Id="rId3" Type="http://schemas.openxmlformats.org/officeDocument/2006/relationships/hyperlink" Target="https://mentor.ieee.org/802.11/dcn/22/11-22-1454-01-00be-lb266-cr-for-cid-10674.docx" TargetMode="External"/><Relationship Id="rId7" Type="http://schemas.openxmlformats.org/officeDocument/2006/relationships/hyperlink" Target="https://mentor.ieee.org/802.11/dcn/22/11-22-1881-01-00be-lb266-cr-for-leftover-cids.docx" TargetMode="External"/><Relationship Id="rId2" Type="http://schemas.openxmlformats.org/officeDocument/2006/relationships/hyperlink" Target="https://mentor.ieee.org/802.11/dcn/22/11-22-1373-01-00be-lb266-cr-for-cid-1170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79-00-00be-lb266-cr-for-twt-operation.docx" TargetMode="External"/><Relationship Id="rId5" Type="http://schemas.openxmlformats.org/officeDocument/2006/relationships/hyperlink" Target="https://mentor.ieee.org/802.11/dcn/22/11-22-1435-00-00be-cr-for-35-9-2-1-latency-sensitive-traffic-differentiation.docx" TargetMode="External"/><Relationship Id="rId10" Type="http://schemas.openxmlformats.org/officeDocument/2006/relationships/hyperlink" Target="https://mentor.ieee.org/802.11/dcn/22/11-22-1452-01-00be-lb266-cr-for-35-17-3-part-3.docx" TargetMode="External"/><Relationship Id="rId4" Type="http://schemas.openxmlformats.org/officeDocument/2006/relationships/hyperlink" Target="https://mentor.ieee.org/802.11/dcn/22/11-22-1505-00-00be-11be-d2-0-comment-resolution-subclause-35-3-18-part-3.docx" TargetMode="External"/><Relationship Id="rId9" Type="http://schemas.openxmlformats.org/officeDocument/2006/relationships/hyperlink" Target="https://mentor.ieee.org/802.11/dcn/22/11-22-1200-01-00be-lb266-cr-for-35-17-3-part-2.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2/11-22-1757-00-00be-lb266-cr-for-cid-13582.doc" TargetMode="External"/><Relationship Id="rId3" Type="http://schemas.openxmlformats.org/officeDocument/2006/relationships/hyperlink" Target="https://mentor.ieee.org/802.11/dcn/22/11-22-1482-00-00be-lb266-cr-for-preamble-puncturing.docx" TargetMode="External"/><Relationship Id="rId7" Type="http://schemas.openxmlformats.org/officeDocument/2006/relationships/hyperlink" Target="https://mentor.ieee.org/802.11/dcn/22/11-22-1488-00-00be-lb266-cr-for-eht-trs-part-ii.docx" TargetMode="External"/><Relationship Id="rId2" Type="http://schemas.openxmlformats.org/officeDocument/2006/relationships/hyperlink" Target="https://mentor.ieee.org/802.11/dcn/22/11-22-1531-00-00be-lb266-cr-for-cid-1405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0-00-00be-lb266-crs-for-4-9-5-and-7-1-reference-model-and-ds.docx" TargetMode="External"/><Relationship Id="rId5" Type="http://schemas.openxmlformats.org/officeDocument/2006/relationships/hyperlink" Target="https://mentor.ieee.org/802.11/dcn/22/11-22-1423-00-00be-eht-smps.docx" TargetMode="External"/><Relationship Id="rId4" Type="http://schemas.openxmlformats.org/officeDocument/2006/relationships/hyperlink" Target="https://mentor.ieee.org/802.11/dcn/22/11-22-1679-01-00be-comment-resolution-for-clause-35-1.docx" TargetMode="External"/><Relationship Id="rId9" Type="http://schemas.openxmlformats.org/officeDocument/2006/relationships/hyperlink" Target="https://mentor.ieee.org/802.11/dcn/22/11-22-1363-00-00be-cr-on-3-2-cids-part2.doc"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840-08-00be-nov-mac-adhoc-agenda.docx" TargetMode="External"/><Relationship Id="rId2" Type="http://schemas.openxmlformats.org/officeDocument/2006/relationships/hyperlink" Target="https://mentor.ieee.org/802.11/dcn/22/11-22-1657-16-00be-sept-nov-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370-00-00be-d2-0-comment-resolution-for-mu-mimo-phy.docx" TargetMode="External"/><Relationship Id="rId2" Type="http://schemas.openxmlformats.org/officeDocument/2006/relationships/hyperlink" Target="https://mentor.ieee.org/802.11/dcn/22/11-22-1886-00-00be-lb266-cr-for-36-3-2-7-and-36-3-2-8.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950-00-00be-lb266-cr-for-p802-11be-d2-0-section-36-3-11-12-part-2.doc" TargetMode="External"/><Relationship Id="rId4" Type="http://schemas.openxmlformats.org/officeDocument/2006/relationships/hyperlink" Target="https://mentor.ieee.org/802.11/dcn/22/11-22-1889-00-00be-lb266-cr-for-cid-11882.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2/11-22-1848-00-00be-lb266-cr-misc.docx" TargetMode="External"/><Relationship Id="rId3" Type="http://schemas.openxmlformats.org/officeDocument/2006/relationships/hyperlink" Target="https://mentor.ieee.org/802.11/dcn/22/11-22-1586-00-00be-lb266-resolution-for-comments-related-to-nstr-emlsr-handling-with-tdls.docx" TargetMode="External"/><Relationship Id="rId7" Type="http://schemas.openxmlformats.org/officeDocument/2006/relationships/hyperlink" Target="https://mentor.ieee.org/802.11/dcn/22/11-22-1816-00-00be-cr-for-35-16-1.docx" TargetMode="External"/><Relationship Id="rId2" Type="http://schemas.openxmlformats.org/officeDocument/2006/relationships/hyperlink" Target="https://mentor.ieee.org/802.11/dcn/22/11-22-1216-02-00be-lb266-cr-for-latency-report-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81-01-00be-lb266-cr-for-leftover-cids.docx" TargetMode="External"/><Relationship Id="rId11" Type="http://schemas.openxmlformats.org/officeDocument/2006/relationships/hyperlink" Target="https://mentor.ieee.org/802.11/dcn/22/11-22-1537-00-00be-text-for-edcaf-selection-issue-on-start-time-sync-access-cid-12414.docx" TargetMode="External"/><Relationship Id="rId5" Type="http://schemas.openxmlformats.org/officeDocument/2006/relationships/hyperlink" Target="https://mentor.ieee.org/802.11/dcn/22/11-22-1879-00-00be-lb266-cr-for-twt-operation.docx" TargetMode="External"/><Relationship Id="rId10" Type="http://schemas.openxmlformats.org/officeDocument/2006/relationships/hyperlink" Target="https://mentor.ieee.org/802.11/dcn/22/11-22-1535-00-00be-p2p-communication-with-emlsr-peer-in-triggered-txop-sharing-cid-12422.pptx" TargetMode="External"/><Relationship Id="rId4" Type="http://schemas.openxmlformats.org/officeDocument/2006/relationships/hyperlink" Target="https://mentor.ieee.org/802.11/dcn/22/11-22-1435-00-00be-cr-for-35-9-2-1-latency-sensitive-traffic-differentiation.docx" TargetMode="External"/><Relationship Id="rId9" Type="http://schemas.openxmlformats.org/officeDocument/2006/relationships/hyperlink" Target="https://mentor.ieee.org/802.11/dcn/22/11-22-1534-00-00be-text-for-ap-initiated-eml-operating-mode-change.doc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2/11-22-1028-00-00be-triggered-txop-sharing-error-recovery-cid-12420.pptx" TargetMode="External"/><Relationship Id="rId3" Type="http://schemas.openxmlformats.org/officeDocument/2006/relationships/hyperlink" Target="https://mentor.ieee.org/802.11/dcn/22/11-22-1381-02-00be-lb266-cr-ml-traffic-indication-part1.docx" TargetMode="External"/><Relationship Id="rId7" Type="http://schemas.openxmlformats.org/officeDocument/2006/relationships/hyperlink" Target="https://mentor.ieee.org/802.11/dcn/22/11-22-1573-00-00be-cr-for-cid-10911.docx" TargetMode="External"/><Relationship Id="rId2" Type="http://schemas.openxmlformats.org/officeDocument/2006/relationships/hyperlink" Target="https://mentor.ieee.org/802.11/dcn/22/11-22-1335-04-00be-cr-for-cids-related-to-group-addressed-frame-reception-in-emlsr-nst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79-00-00be-lb266-cr-for-cid-10705.docx" TargetMode="External"/><Relationship Id="rId5" Type="http://schemas.openxmlformats.org/officeDocument/2006/relationships/hyperlink" Target="https://mentor.ieee.org/802.11/dcn/22/11-22-1903-00-00be-lb266-cr-for-misc-cids.docx" TargetMode="External"/><Relationship Id="rId4" Type="http://schemas.openxmlformats.org/officeDocument/2006/relationships/hyperlink" Target="https://mentor.ieee.org/802.11/dcn/22/11-22-1848-00-00be-lb266-cr-misc.doc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2/11-22-1692-00-00be-clause-3-2-comment-resolutions.docx" TargetMode="External"/><Relationship Id="rId3" Type="http://schemas.openxmlformats.org/officeDocument/2006/relationships/hyperlink" Target="https://mentor.ieee.org/802.11/dcn/22/11-22-1363-00-00be-cr-on-3-2-cids-part2.doc" TargetMode="External"/><Relationship Id="rId7" Type="http://schemas.openxmlformats.org/officeDocument/2006/relationships/hyperlink" Target="https://mentor.ieee.org/802.11/dcn/22/11-22-1798-00-00be-lb266-cr-for-9-3-1-22-4-eht-variant-user-info-field.docx" TargetMode="External"/><Relationship Id="rId2" Type="http://schemas.openxmlformats.org/officeDocument/2006/relationships/hyperlink" Target="https://mentor.ieee.org/802.11/dcn/22/11-22-1792-01-00be-802-11be-report-on-eht-functionalities-in-support-of-tsn.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11-00-00be-tgbe-d2-0-comment-resolution-20-mhz-only-sta.docx" TargetMode="External"/><Relationship Id="rId5" Type="http://schemas.openxmlformats.org/officeDocument/2006/relationships/hyperlink" Target="https://mentor.ieee.org/802.11/dcn/22/11-22-1794-00-00be-lb266-cr-for-cids-in-35-10-eht-spatial-reuse-operation.docx" TargetMode="External"/><Relationship Id="rId10" Type="http://schemas.openxmlformats.org/officeDocument/2006/relationships/hyperlink" Target="https://mentor.ieee.org/802.11/dcn/22/11-22-1853-00-00be-lb266-cr-for-cid13941-13942-13943.docx" TargetMode="External"/><Relationship Id="rId4" Type="http://schemas.openxmlformats.org/officeDocument/2006/relationships/hyperlink" Target="https://mentor.ieee.org/802.11/dcn/22/11-22-1769-00-00be-resolution-for-lb266-cid-11676.docx" TargetMode="External"/><Relationship Id="rId9" Type="http://schemas.openxmlformats.org/officeDocument/2006/relationships/hyperlink" Target="https://mentor.ieee.org/802.11/dcn/22/11-22-1797-00-00be-lb266-cr-for-nss-in-nominal-packet-padding.docx" TargetMode="Externa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2/11-22-1909-00-00be-txs-related-cids-part-2.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2022-10-10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September 2022 meeting and conf calls</a:t>
            </a:r>
          </a:p>
          <a:p>
            <a:pPr>
              <a:buFont typeface="Arial" panose="020B0604020202020204" pitchFamily="34" charset="0"/>
              <a:buChar char="•"/>
            </a:pPr>
            <a:r>
              <a:rPr lang="en-US" sz="1800" dirty="0"/>
              <a:t>Approve TGbe minutes from Sept.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January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AM1, MAC/PHY (08:00-10:00)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IEEE-SA Policies and Procedure</a:t>
            </a:r>
          </a:p>
          <a:p>
            <a:pPr marL="800100" lvl="1" indent="-342900">
              <a:buFont typeface="Arial" panose="020B0604020202020204" pitchFamily="34" charset="0"/>
              <a:buChar char="•"/>
            </a:pPr>
            <a:r>
              <a:rPr lang="en-US" altLang="en-US" sz="1000" dirty="0"/>
              <a:t>Summary from September 2022 F2F, ad-hoc, and conf calls</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AM1, MAC (08:00-10:00)</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AM2, Joint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January 2023 and teleconference/ad-hoc plan</a:t>
            </a:r>
          </a:p>
          <a:p>
            <a:pPr marL="800100" lvl="1" indent="-342900">
              <a:buFont typeface="Arial" panose="020B0604020202020204" pitchFamily="34" charset="0"/>
              <a:buChar char="•"/>
            </a:pPr>
            <a:r>
              <a:rPr lang="en-US" sz="1000" dirty="0"/>
              <a:t>Timeline</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497506686"/>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TGbe</a:t>
                      </a:r>
                    </a:p>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Bangkok, Thailand</a:t>
            </a:r>
          </a:p>
          <a:p>
            <a:pPr algn="ctr">
              <a:lnSpc>
                <a:spcPct val="90000"/>
              </a:lnSpc>
              <a:buFontTx/>
              <a:buNone/>
            </a:pPr>
            <a:r>
              <a:rPr lang="en-US" sz="4000" dirty="0">
                <a:latin typeface="Arial" panose="020B0604020202020204" pitchFamily="34" charset="0"/>
              </a:rPr>
              <a:t>November 13-18,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63905382"/>
              </p:ext>
            </p:extLst>
          </p:nvPr>
        </p:nvGraphicFramePr>
        <p:xfrm>
          <a:off x="838200" y="1466262"/>
          <a:ext cx="7759383" cy="474048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1482r1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preamble puncturing</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Yanjun Sun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8</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3"/>
                        </a:rPr>
                        <a:t>1531r</a:t>
                      </a:r>
                      <a:r>
                        <a:rPr lang="en-GB" sz="1000" u="sng"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for CID 14051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Ruchen Duan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10/12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4"/>
                        </a:rPr>
                        <a:t>1792r0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802.11be report on EHT functionalities in support of TSN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Dave Cavalcanti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Presented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NA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1679r1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Comment Resolution for Clause 35.1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Osama Aboul-Magd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R4M-12C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1423r0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EHT SMPS</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Xiaogang Chen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11/14</a:t>
                      </a:r>
                    </a:p>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Pending SP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1757r0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for CID 13582</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Ross Jian Yu</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1363r0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on 3.2 CIDs part2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Ross Jian Yu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1488r1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cr-for-EHT-TRS-Part-II</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Jason Y. Guo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R4M-13C</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1769r0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Resolution for LB266 CID 11676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Rui Yang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1794r0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CIDs in 35.10 (EHT Spatial reuse operation)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Zinan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1811r0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TGbe D2.0 comment resolution 20 MHz only STA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1798r0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9.3.1.22.4 EHT Variant User Info Field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Mengshi</a:t>
                      </a:r>
                      <a:r>
                        <a:rPr lang="en-GB" sz="1000" dirty="0">
                          <a:effectLst/>
                          <a:latin typeface="Times New Roman" panose="02020603050405020304" pitchFamily="18" charset="0"/>
                          <a:ea typeface="Times New Roman" panose="02020603050405020304" pitchFamily="18" charset="0"/>
                        </a:rPr>
                        <a:t>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133115485"/>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14"/>
                        </a:rPr>
                        <a:t>1692r0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Clause 3.2 Comment Resolutions</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b="0" i="0" kern="1200" dirty="0">
                          <a:solidFill>
                            <a:schemeClr val="tx1"/>
                          </a:solidFill>
                          <a:effectLst/>
                          <a:latin typeface="+mn-lt"/>
                          <a:ea typeface="+mn-ea"/>
                          <a:cs typeface="+mn-cs"/>
                        </a:rPr>
                        <a:t>Stephen McCann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4</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4445639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71247832"/>
              </p:ext>
            </p:extLst>
          </p:nvPr>
        </p:nvGraphicFramePr>
        <p:xfrm>
          <a:off x="851217" y="1582301"/>
          <a:ext cx="7736269" cy="439763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2"/>
                        </a:rPr>
                        <a:t>1797r0</a:t>
                      </a:r>
                      <a:endParaRPr lang="en-US" sz="11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NSS in Nominal Packet Padding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mn-lt"/>
                          <a:ea typeface="Times New Roman" panose="02020603050405020304" pitchFamily="18" charset="0"/>
                        </a:rPr>
                        <a:t>Mengshi</a:t>
                      </a:r>
                      <a:r>
                        <a:rPr lang="en-GB" sz="1000" dirty="0">
                          <a:effectLst/>
                          <a:latin typeface="+mn-lt"/>
                          <a:ea typeface="Times New Roman" panose="02020603050405020304" pitchFamily="18" charset="0"/>
                        </a:rPr>
                        <a:t> Hu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1850r1</a:t>
                      </a:r>
                      <a:endParaRPr lang="en-US" sz="11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CRs for 4.9.5 and 7.1, reference model and DS</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Mark Hamilton</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R4M-44C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46</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1851r0</a:t>
                      </a:r>
                      <a:endParaRPr lang="en-US" sz="11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 11891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mn-lt"/>
                          <a:ea typeface="Times New Roman" panose="02020603050405020304" pitchFamily="18" charset="0"/>
                        </a:rPr>
                        <a:t>Chenchen</a:t>
                      </a:r>
                      <a:r>
                        <a:rPr lang="en-GB" sz="1000" dirty="0">
                          <a:effectLst/>
                          <a:latin typeface="+mn-lt"/>
                          <a:ea typeface="Times New Roman" panose="02020603050405020304" pitchFamily="18" charset="0"/>
                        </a:rPr>
                        <a:t> LIU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4"/>
                        </a:rPr>
                        <a:t>1853r0</a:t>
                      </a:r>
                      <a:endParaRPr lang="en-US" sz="11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CID13941, 13942, 13943</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Yanyi 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5"/>
                        </a:rPr>
                        <a:t>1692r0</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Clause 3.2 Comment Resolutions</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Stephen McCann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8</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rgbClr val="FF0000"/>
                          </a:solidFill>
                          <a:latin typeface="+mn-lt"/>
                          <a:ea typeface="+mn-ea"/>
                          <a:cs typeface="+mn-cs"/>
                        </a:rPr>
                        <a:t>1866r0</a:t>
                      </a:r>
                    </a:p>
                  </a:txBody>
                  <a:tcPr marL="0" marR="9525" marT="9525" marB="0" anchor="b"/>
                </a:tc>
                <a:tc>
                  <a:txBody>
                    <a:bodyPr/>
                    <a:lstStyle/>
                    <a:p>
                      <a:pPr algn="l"/>
                      <a:r>
                        <a:rPr lang="en-US" sz="1000" b="0" i="0" kern="1200" dirty="0">
                          <a:solidFill>
                            <a:schemeClr val="tx1"/>
                          </a:solidFill>
                          <a:effectLst/>
                          <a:latin typeface="+mn-lt"/>
                          <a:ea typeface="+mn-ea"/>
                          <a:cs typeface="+mn-cs"/>
                        </a:rPr>
                        <a:t>CR on 35.15.1</a:t>
                      </a:r>
                      <a:endParaRPr lang="en-US" sz="1000" b="0" dirty="0">
                        <a:solidFill>
                          <a:schemeClr val="tx1"/>
                        </a:solidFill>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Yanjun Sun</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8</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FF0000"/>
                          </a:solidFill>
                          <a:latin typeface="+mn-lt"/>
                          <a:ea typeface="+mn-ea"/>
                          <a:cs typeface="+mn-cs"/>
                          <a:hlinkClick r:id="rId6"/>
                        </a:rPr>
                        <a:t>1871r0</a:t>
                      </a:r>
                      <a:endParaRPr lang="en-US" sz="1000" b="0" kern="1200" dirty="0">
                        <a:solidFill>
                          <a:srgbClr val="FF0000"/>
                        </a:solidFill>
                        <a:latin typeface="+mn-lt"/>
                        <a:ea typeface="+mn-ea"/>
                        <a:cs typeface="+mn-cs"/>
                      </a:endParaRPr>
                    </a:p>
                  </a:txBody>
                  <a:tcPr marL="0"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 CR for CID 11671 11966</a:t>
                      </a:r>
                      <a:endParaRPr lang="en-US" sz="1000" b="0" dirty="0">
                        <a:solidFill>
                          <a:schemeClr val="tx1"/>
                        </a:solidFill>
                        <a:effectLst/>
                        <a:latin typeface="+mn-lt"/>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Zinan Lin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1348r2</a:t>
                      </a:r>
                    </a:p>
                  </a:txBody>
                  <a:tcPr marL="0" marR="9525" marT="9525" marB="0" anchor="b"/>
                </a:tc>
                <a:tc>
                  <a:txBody>
                    <a:bodyPr/>
                    <a:lstStyle/>
                    <a:p>
                      <a:pPr algn="l" fontAlgn="b"/>
                      <a:r>
                        <a:rPr lang="en-US" sz="1000" b="0" kern="1200" dirty="0">
                          <a:solidFill>
                            <a:schemeClr val="tx1"/>
                          </a:solidFill>
                          <a:latin typeface="+mn-lt"/>
                          <a:ea typeface="+mn-ea"/>
                          <a:cs typeface="+mn-cs"/>
                        </a:rPr>
                        <a:t>LB266 CR for PAR verification low latency</a:t>
                      </a:r>
                    </a:p>
                  </a:txBody>
                  <a:tcPr marL="9525" marR="9525" marT="9525" marB="0" anchor="b"/>
                </a:tc>
                <a:tc>
                  <a:txBody>
                    <a:bodyPr/>
                    <a:lstStyle/>
                    <a:p>
                      <a:pPr algn="ctr" fontAlgn="b"/>
                      <a:r>
                        <a:rPr lang="en-US" sz="1000" b="0" i="0" kern="1200" dirty="0" err="1">
                          <a:solidFill>
                            <a:schemeClr val="tx1"/>
                          </a:solidFill>
                          <a:effectLst/>
                          <a:latin typeface="+mn-lt"/>
                          <a:ea typeface="+mn-ea"/>
                          <a:cs typeface="+mn-cs"/>
                        </a:rPr>
                        <a:t>Yousi</a:t>
                      </a:r>
                      <a:r>
                        <a:rPr lang="en-US" sz="1000" b="0" i="0" kern="1200" dirty="0">
                          <a:solidFill>
                            <a:schemeClr val="tx1"/>
                          </a:solidFill>
                          <a:effectLst/>
                          <a:latin typeface="+mn-lt"/>
                          <a:ea typeface="+mn-ea"/>
                          <a:cs typeface="+mn-cs"/>
                        </a:rPr>
                        <a:t> Lin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Update 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FF0000"/>
                          </a:solidFill>
                          <a:latin typeface="+mn-lt"/>
                          <a:ea typeface="+mn-ea"/>
                          <a:cs typeface="+mn-cs"/>
                        </a:rPr>
                        <a:t>1863r0</a:t>
                      </a:r>
                    </a:p>
                  </a:txBody>
                  <a:tcPr marL="0" marR="9525" marT="9525" marB="0" anchor="b"/>
                </a:tc>
                <a:tc>
                  <a:txBody>
                    <a:bodyPr/>
                    <a:lstStyle/>
                    <a:p>
                      <a:pPr algn="l" fontAlgn="b"/>
                      <a:r>
                        <a:rPr lang="en-US" sz="1000" b="0" kern="1200" dirty="0">
                          <a:solidFill>
                            <a:schemeClr val="tx1"/>
                          </a:solidFill>
                          <a:latin typeface="+mn-lt"/>
                          <a:ea typeface="+mn-ea"/>
                          <a:cs typeface="+mn-cs"/>
                        </a:rPr>
                        <a:t>CR for Section 9.3.1.19 - part2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Genadiy Tsodik</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strike="noStrike" kern="1200" dirty="0">
                          <a:solidFill>
                            <a:srgbClr val="FF0000"/>
                          </a:solidFill>
                          <a:latin typeface="+mn-lt"/>
                          <a:ea typeface="+mn-ea"/>
                          <a:cs typeface="+mn-cs"/>
                          <a:hlinkClick r:id="rId7"/>
                        </a:rPr>
                        <a:t>1877r0</a:t>
                      </a:r>
                      <a:endParaRPr lang="en-US" sz="1000" b="0" strike="noStrike"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CR-for-Clause-6.3.131</a:t>
                      </a: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Arik Klein</a:t>
                      </a: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FF0000"/>
                          </a:solidFill>
                          <a:latin typeface="+mn-lt"/>
                          <a:ea typeface="+mn-ea"/>
                          <a:cs typeface="+mn-cs"/>
                        </a:rPr>
                        <a:t>1878r0</a:t>
                      </a:r>
                    </a:p>
                  </a:txBody>
                  <a:tcPr marL="0" marR="9525" marT="9525" marB="0" anchor="b"/>
                </a:tc>
                <a:tc>
                  <a:txBody>
                    <a:bodyPr/>
                    <a:lstStyle/>
                    <a:p>
                      <a:pPr algn="l" fontAlgn="b"/>
                      <a:r>
                        <a:rPr lang="en-US" sz="1000" b="0" i="0" kern="1200" dirty="0">
                          <a:solidFill>
                            <a:schemeClr val="tx1"/>
                          </a:solidFill>
                          <a:effectLst/>
                          <a:latin typeface="+mn-lt"/>
                          <a:ea typeface="+mn-ea"/>
                          <a:cs typeface="+mn-cs"/>
                        </a:rPr>
                        <a:t>CR-for-Clause-6.3</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Arik Klein</a:t>
                      </a: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effectLst/>
                          <a:latin typeface="+mn-lt"/>
                          <a:ea typeface="+mn-ea"/>
                          <a:cs typeface="+mn-cs"/>
                          <a:hlinkClick r:id="rId6"/>
                        </a:rPr>
                        <a:t>1871r0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for CID 11671 11966</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Zinan Lin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245594848"/>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78718629"/>
              </p:ext>
            </p:extLst>
          </p:nvPr>
        </p:nvGraphicFramePr>
        <p:xfrm>
          <a:off x="851217" y="1582301"/>
          <a:ext cx="7736269" cy="474717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solidFill>
                          <a:schemeClr val="tx1"/>
                        </a:solidFill>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841745406"/>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23722270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41335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12711003"/>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61551040"/>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78945696"/>
                  </a:ext>
                </a:extLst>
              </a:tr>
            </a:tbl>
          </a:graphicData>
        </a:graphic>
      </p:graphicFrame>
    </p:spTree>
    <p:extLst>
      <p:ext uri="{BB962C8B-B14F-4D97-AF65-F5344CB8AC3E}">
        <p14:creationId xmlns:p14="http://schemas.microsoft.com/office/powerpoint/2010/main" val="64671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81427031"/>
              </p:ext>
            </p:extLst>
          </p:nvPr>
        </p:nvGraphicFramePr>
        <p:xfrm>
          <a:off x="851217" y="1582301"/>
          <a:ext cx="7736269" cy="467939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1837r0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clause 3.2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Dongguk Lim</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10</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1788r0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D2.0 CR for EHT Transmit Procedure</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Hao Song</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00B050"/>
                          </a:solidFill>
                          <a:effectLst/>
                          <a:latin typeface="+mn-lt"/>
                          <a:ea typeface="Times New Roman" panose="02020603050405020304" pitchFamily="18" charset="0"/>
                        </a:rPr>
                        <a:t>1855r0</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CR on LTF Part1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solidFill>
                            <a:srgbClr val="00B050"/>
                          </a:solidFill>
                          <a:effectLst/>
                          <a:latin typeface="+mn-lt"/>
                          <a:ea typeface="Times New Roman" panose="02020603050405020304" pitchFamily="18" charset="0"/>
                        </a:rPr>
                        <a:t>Chenchen</a:t>
                      </a:r>
                      <a:r>
                        <a:rPr lang="en-GB" sz="1000" dirty="0">
                          <a:solidFill>
                            <a:srgbClr val="00B050"/>
                          </a:solidFill>
                          <a:effectLst/>
                          <a:latin typeface="+mn-lt"/>
                          <a:ea typeface="Times New Roman" panose="02020603050405020304" pitchFamily="18" charset="0"/>
                        </a:rPr>
                        <a:t> Liu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11/13</a:t>
                      </a: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8</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1856r2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on LTF Part2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Chenchen Liu</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R4M-7</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7</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1857r0</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CR on Data Field Part1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solidFill>
                            <a:srgbClr val="00B050"/>
                          </a:solidFill>
                          <a:effectLst/>
                          <a:latin typeface="+mn-lt"/>
                          <a:ea typeface="Times New Roman" panose="02020603050405020304" pitchFamily="18" charset="0"/>
                        </a:rPr>
                        <a:t>Chenchen</a:t>
                      </a:r>
                      <a:r>
                        <a:rPr lang="en-GB" sz="1000" dirty="0">
                          <a:solidFill>
                            <a:srgbClr val="00B050"/>
                          </a:solidFill>
                          <a:effectLst/>
                          <a:latin typeface="+mn-lt"/>
                          <a:ea typeface="Times New Roman" panose="02020603050405020304" pitchFamily="18" charset="0"/>
                        </a:rPr>
                        <a:t> Liu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11/13</a:t>
                      </a: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10</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on Data Field Part1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Chenchen Liu</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R4M-9</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9</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1859r0</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CR on Scrambler</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solidFill>
                            <a:srgbClr val="00B050"/>
                          </a:solidFill>
                          <a:effectLst/>
                          <a:latin typeface="+mn-lt"/>
                          <a:ea typeface="Times New Roman" panose="02020603050405020304" pitchFamily="18" charset="0"/>
                        </a:rPr>
                        <a:t>Chenchen</a:t>
                      </a:r>
                      <a:r>
                        <a:rPr lang="en-GB" sz="1000" dirty="0">
                          <a:solidFill>
                            <a:srgbClr val="00B050"/>
                          </a:solidFill>
                          <a:effectLst/>
                          <a:latin typeface="+mn-lt"/>
                          <a:ea typeface="Times New Roman" panose="02020603050405020304" pitchFamily="18" charset="0"/>
                        </a:rPr>
                        <a:t> Liu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11/13</a:t>
                      </a: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3</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1160r0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Section 36.3.17</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Genadiy Tsodik</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FF000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1741r1</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FF0000"/>
                          </a:solidFill>
                          <a:effectLst/>
                          <a:latin typeface="+mn-lt"/>
                          <a:ea typeface="Times New Roman" panose="02020603050405020304" pitchFamily="18" charset="0"/>
                        </a:rPr>
                        <a:t>Discussion on LB266 CR for CID 13942</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Yanyi 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Presented 10/31</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NoM:11Y,24N,3A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1875r1</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CR for 36.3.2.1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latin typeface="+mn-lt"/>
                          <a:ea typeface="+mn-ea"/>
                          <a:cs typeface="+mn-cs"/>
                        </a:rPr>
                        <a:t>Yan Xin</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R4M-8</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8</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1886r0</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for 36.3.2.7 and 36.3.2.8</a:t>
                      </a:r>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latin typeface="+mn-lt"/>
                          <a:ea typeface="+mn-ea"/>
                          <a:cs typeface="+mn-cs"/>
                        </a:rPr>
                        <a:t>Yan Xin</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R4M-4</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4</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7030A0"/>
                          </a:solidFill>
                          <a:effectLst/>
                          <a:latin typeface="+mn-lt"/>
                          <a:ea typeface="+mn-ea"/>
                          <a:cs typeface="+mn-cs"/>
                        </a:rPr>
                        <a:t>1370r1</a:t>
                      </a:r>
                      <a:endParaRPr lang="en-US" sz="1000" b="0" i="1"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Comment Resolution for MU-MIMO PHY</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Sameer Vermani</a:t>
                      </a:r>
                    </a:p>
                  </a:txBody>
                  <a:tcPr marL="0" marR="0" marT="0" marB="0"/>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1000" b="0" i="0" kern="1200" dirty="0">
                          <a:solidFill>
                            <a:srgbClr val="7030A0"/>
                          </a:solidFill>
                          <a:latin typeface="+mn-lt"/>
                          <a:ea typeface="+mn-ea"/>
                          <a:cs typeface="+mn-cs"/>
                          <a:hlinkClick r:id="rId8">
                            <a:extLst>
                              <a:ext uri="{A12FA001-AC4F-418D-AE19-62706E023703}">
                                <ahyp:hlinkClr xmlns:ahyp="http://schemas.microsoft.com/office/drawing/2018/hyperlinkcolor" val="tx"/>
                              </a:ext>
                            </a:extLst>
                          </a:hlinkClick>
                        </a:rPr>
                        <a:t>1889r0</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for CID 11882</a:t>
                      </a:r>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rgbClr val="7030A0"/>
                          </a:solidFill>
                          <a:effectLst/>
                          <a:latin typeface="+mn-lt"/>
                          <a:ea typeface="+mn-ea"/>
                          <a:cs typeface="+mn-cs"/>
                        </a:rPr>
                        <a:t>Mengshi</a:t>
                      </a:r>
                      <a:r>
                        <a:rPr lang="en-US" sz="1000" b="0" i="0" kern="1200" dirty="0">
                          <a:solidFill>
                            <a:srgbClr val="7030A0"/>
                          </a:solidFill>
                          <a:effectLst/>
                          <a:latin typeface="+mn-lt"/>
                          <a:ea typeface="+mn-ea"/>
                          <a:cs typeface="+mn-cs"/>
                        </a:rPr>
                        <a:t> Hu</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1000" b="0" i="0"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1950r0</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CR for P802.11be D2.0 Section 36.3.11.12 - Part 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Oded Redlich </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88869199"/>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29236999"/>
              </p:ext>
            </p:extLst>
          </p:nvPr>
        </p:nvGraphicFramePr>
        <p:xfrm>
          <a:off x="851217" y="1582301"/>
          <a:ext cx="7736269" cy="459571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endParaRPr lang="en-US" sz="1000" i="1" dirty="0">
                        <a:solidFill>
                          <a:schemeClr val="tx1"/>
                        </a:solidFill>
                        <a:effectLst/>
                        <a:latin typeface="+mn-lt"/>
                      </a:endParaRPr>
                    </a:p>
                  </a:txBody>
                  <a:tcPr marL="76200" marR="76200" marT="76200" marB="7620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1" kern="1200" dirty="0">
                        <a:solidFill>
                          <a:schemeClr val="tx1"/>
                        </a:solidFill>
                        <a:effectLst/>
                        <a:latin typeface="+mn-lt"/>
                        <a:ea typeface="+mn-ea"/>
                        <a:cs typeface="+mn-cs"/>
                      </a:endParaRPr>
                    </a:p>
                  </a:txBody>
                  <a:tcPr marL="76200" marR="76200" marT="76200" marB="76200" anchor="ctr"/>
                </a:tc>
                <a:tc>
                  <a:txBody>
                    <a:bodyPr/>
                    <a:lstStyle/>
                    <a:p>
                      <a:endParaRPr lang="en-US" sz="1000" b="0" i="1"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4064745473"/>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690591393"/>
                  </a:ext>
                </a:extLst>
              </a:tr>
            </a:tbl>
          </a:graphicData>
        </a:graphic>
      </p:graphicFrame>
    </p:spTree>
    <p:extLst>
      <p:ext uri="{BB962C8B-B14F-4D97-AF65-F5344CB8AC3E}">
        <p14:creationId xmlns:p14="http://schemas.microsoft.com/office/powerpoint/2010/main" val="3609638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47887349"/>
              </p:ext>
            </p:extLst>
          </p:nvPr>
        </p:nvGraphicFramePr>
        <p:xfrm>
          <a:off x="806069" y="1513813"/>
          <a:ext cx="7736269" cy="495362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21748">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27138">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1373r0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CR for CID 11700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Abdel K. Ajami</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Presented 11/13</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NoM:33Y,18N,39A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1435r0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35.9.2.1 Latency sensitive traffic differentiation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1260r0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5.1.5.1 Architecture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1454r0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LB266 CR for CID 10674</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Abdel K. Ajami</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Presented 11/13</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a:t>
                      </a:r>
                      <a:r>
                        <a:rPr lang="en-GB" sz="1000" kern="1200">
                          <a:solidFill>
                            <a:srgbClr val="FF0000"/>
                          </a:solidFill>
                          <a:effectLst/>
                          <a:latin typeface="Times New Roman" panose="02020603050405020304" pitchFamily="18" charset="0"/>
                          <a:ea typeface="Times New Roman" panose="02020603050405020304" pitchFamily="18" charset="0"/>
                        </a:rPr>
                        <a:t>39Y,24N,27A </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4"/>
                        </a:rPr>
                        <a:t>1216r2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Latency Report Element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10/13</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27466997"/>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1278r0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CIDs 10710, 12711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Liangxiao Xin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10/13</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1200r1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CR-for-35-17-3 part 2</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Yonggang Fang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Deferred</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MAC</a:t>
                      </a:r>
                      <a:endParaRPr lang="en-US" sz="110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1452r0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CR-for-35-17-3 part 3</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Yonggang Fang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Deferred</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7</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8"/>
                        </a:rPr>
                        <a:t>1427r0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R-TWT Replacement Link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9"/>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10"/>
                        </a:rPr>
                        <a:t>1534r0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Text for AP initiated EML Operating Mode Change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11"/>
                        </a:rPr>
                        <a:t>1535r0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P2P Comm. with EMLSR Peer in Triggered </a:t>
                      </a:r>
                      <a:r>
                        <a:rPr lang="en-GB" sz="1000" kern="1200">
                          <a:solidFill>
                            <a:srgbClr val="000000"/>
                          </a:solidFill>
                          <a:effectLst/>
                          <a:latin typeface="Times New Roman" panose="02020603050405020304" pitchFamily="18" charset="0"/>
                          <a:ea typeface="Times New Roman" panose="02020603050405020304" pitchFamily="18" charset="0"/>
                        </a:rPr>
                        <a:t>TXOP Sharing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0000"/>
                          </a:solidFill>
                          <a:effectLst/>
                          <a:latin typeface="Times New Roman" panose="02020603050405020304" pitchFamily="18" charset="0"/>
                          <a:ea typeface="Times New Roman" panose="02020603050405020304" pitchFamily="18" charset="0"/>
                        </a:rPr>
                        <a:t>Juseong</a:t>
                      </a:r>
                      <a:r>
                        <a:rPr lang="en-GB" sz="1000" kern="1200" dirty="0">
                          <a:solidFill>
                            <a:srgbClr val="000000"/>
                          </a:solidFill>
                          <a:effectLst/>
                          <a:latin typeface="Times New Roman" panose="02020603050405020304" pitchFamily="18" charset="0"/>
                          <a:ea typeface="Times New Roman" panose="02020603050405020304" pitchFamily="18" charset="0"/>
                        </a:rPr>
                        <a:t>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12"/>
                        </a:rPr>
                        <a:t>1537r0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Text for EDCAF </a:t>
                      </a:r>
                      <a:r>
                        <a:rPr lang="en-GB" sz="1000" kern="1200" dirty="0" err="1">
                          <a:solidFill>
                            <a:srgbClr val="000000"/>
                          </a:solidFill>
                          <a:effectLst/>
                          <a:latin typeface="Times New Roman" panose="02020603050405020304" pitchFamily="18" charset="0"/>
                          <a:ea typeface="Times New Roman" panose="02020603050405020304" pitchFamily="18" charset="0"/>
                        </a:rPr>
                        <a:t>Selec</a:t>
                      </a:r>
                      <a:r>
                        <a:rPr lang="en-GB" sz="1000" kern="1200" dirty="0">
                          <a:solidFill>
                            <a:srgbClr val="000000"/>
                          </a:solidFill>
                          <a:effectLst/>
                          <a:latin typeface="Times New Roman" panose="02020603050405020304" pitchFamily="18" charset="0"/>
                          <a:ea typeface="Times New Roman" panose="02020603050405020304" pitchFamily="18" charset="0"/>
                        </a:rPr>
                        <a:t>. Issue on Start Time Sync Access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0000"/>
                          </a:solidFill>
                          <a:effectLst/>
                          <a:latin typeface="Times New Roman" panose="02020603050405020304" pitchFamily="18" charset="0"/>
                          <a:ea typeface="Times New Roman" panose="02020603050405020304" pitchFamily="18" charset="0"/>
                        </a:rPr>
                        <a:t>Juseong</a:t>
                      </a:r>
                      <a:r>
                        <a:rPr lang="en-GB" sz="1000" kern="1200" dirty="0">
                          <a:solidFill>
                            <a:srgbClr val="000000"/>
                          </a:solidFill>
                          <a:effectLst/>
                          <a:latin typeface="Times New Roman" panose="02020603050405020304" pitchFamily="18" charset="0"/>
                          <a:ea typeface="Times New Roman" panose="02020603050405020304" pitchFamily="18" charset="0"/>
                        </a:rPr>
                        <a:t>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9"/>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13"/>
                        </a:rPr>
                        <a:t>1573r0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10911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MS Gothic" panose="020B0609070205080204" pitchFamily="49" charset="-128"/>
                        </a:rPr>
                        <a:t>Jeongki Kim</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3067835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09595308"/>
              </p:ext>
            </p:extLst>
          </p:nvPr>
        </p:nvGraphicFramePr>
        <p:xfrm>
          <a:off x="851217" y="1582301"/>
          <a:ext cx="7736269" cy="467261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2"/>
                        </a:rPr>
                        <a:t>1574r1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on EDCA Operation for Restricted TWT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3"/>
                        </a:rPr>
                        <a:t>1028r6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Triggered TXOP Sharing Error Recovery CID 12420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Ronny Y. Kim</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4"/>
                        </a:rPr>
                        <a:t>1586r0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Resolution for comments related to NSTR-EMLSR handling with TDLS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Abhishek Patil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Presented 09/26</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1335r4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CIDs related to Group-addressed frame Reception in EMLSR/NSTR</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Vishnu Ratnam</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Presented</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SP-def: 09/28</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 for 1 sect., pending </a:t>
                      </a:r>
                      <a:r>
                        <a:rPr lang="en-GB" sz="1000" dirty="0" err="1">
                          <a:effectLst/>
                          <a:latin typeface="Times New Roman" panose="02020603050405020304" pitchFamily="18" charset="0"/>
                          <a:ea typeface="Times New Roman" panose="02020603050405020304" pitchFamily="18" charset="0"/>
                        </a:rPr>
                        <a:t>preso</a:t>
                      </a:r>
                      <a:r>
                        <a:rPr lang="en-GB" sz="1000" dirty="0">
                          <a:effectLst/>
                          <a:latin typeface="Times New Roman" panose="02020603050405020304" pitchFamily="18" charset="0"/>
                          <a:ea typeface="Times New Roman" panose="02020603050405020304" pitchFamily="18" charset="0"/>
                        </a:rPr>
                        <a:t>. for 2 sect.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i="1" u="sng">
                          <a:solidFill>
                            <a:srgbClr val="00B0F0"/>
                          </a:solidFill>
                          <a:effectLst/>
                          <a:latin typeface="Times New Roman" panose="02020603050405020304" pitchFamily="18" charset="0"/>
                          <a:ea typeface="Times New Roman" panose="02020603050405020304" pitchFamily="18" charset="0"/>
                          <a:hlinkClick r:id="rId6"/>
                        </a:rPr>
                        <a:t>1381r3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00B0F0"/>
                          </a:solidFill>
                          <a:effectLst/>
                          <a:latin typeface="Times New Roman" panose="02020603050405020304" pitchFamily="18" charset="0"/>
                          <a:ea typeface="Times New Roman" panose="02020603050405020304" pitchFamily="18" charset="0"/>
                        </a:rPr>
                        <a:t>LB266 CR ML traffic indication part1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a:solidFill>
                            <a:srgbClr val="00B0F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B0F0"/>
                          </a:solidFill>
                          <a:effectLst/>
                          <a:latin typeface="Times New Roman" panose="02020603050405020304" pitchFamily="18" charset="0"/>
                          <a:ea typeface="Times New Roman" panose="02020603050405020304" pitchFamily="18" charset="0"/>
                        </a:rPr>
                        <a:t>Approved-10C</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Def-13C 09/28</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B0F0"/>
                          </a:solidFill>
                          <a:effectLst/>
                          <a:latin typeface="Times New Roman" panose="02020603050405020304" pitchFamily="18" charset="0"/>
                          <a:ea typeface="Times New Roman" panose="02020603050405020304" pitchFamily="18" charset="0"/>
                        </a:rPr>
                        <a:t>27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a:solidFill>
                            <a:srgbClr val="00B0F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7"/>
                        </a:rPr>
                        <a:t>1377r1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CR-duplication-transmission-over-ml-for-low-latency-traffic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Xiangxin Gu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8"/>
                        </a:rPr>
                        <a:t>1508r0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non-zero backoff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1375r1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Comment resolutions for non-clause 12 security comments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Michael Montemurro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Nov 15 PM1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10"/>
                        </a:rPr>
                        <a:t>1685r0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CRs for D2-0 Proxy Arp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Rojan Chitrakar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1356r3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Comment resolutions for RSNA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Michael Montemurro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Nov 15 PM1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1680r0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Comment Resolution for Clause 11.20.6.5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Osama Aboul-Magd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23919897"/>
              </p:ext>
            </p:extLst>
          </p:nvPr>
        </p:nvGraphicFramePr>
        <p:xfrm>
          <a:off x="851217" y="1582301"/>
          <a:ext cx="7736269" cy="438288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198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1661r1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35-17-3 part 4-rTWT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1767r1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nonprimary link channel switch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Sanghyun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1695r0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on CID 11827 and 12115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Jinyoung Chun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1745r0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Dynamic NSTR Capability update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1418r0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of nstr capability update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1545r1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CIDs related to TWT Information frame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Muhammad Kumail Haider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1774r0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Misc.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1733r0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13 part II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1736r0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13 part III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10"/>
                        </a:rPr>
                        <a:t>1709r0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for ML Reconfiguration Add Delete Link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1647r0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CRs for 11be D2.0 ML Security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Rojan Chitrakar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1202r2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Reducing the size of ML traffic indication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(After 22/1381) </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1789r0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remaining CIDs in 35.3.19.3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Sanghyun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46950878"/>
              </p:ext>
            </p:extLst>
          </p:nvPr>
        </p:nvGraphicFramePr>
        <p:xfrm>
          <a:off x="851217" y="1582301"/>
          <a:ext cx="7736269" cy="483179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1671r0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CR-for-Clause-35.17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1743r0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EMLMR Supported MCS And NSS Set related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0000"/>
                          </a:solidFill>
                          <a:effectLst/>
                          <a:latin typeface="Times New Roman" panose="02020603050405020304" pitchFamily="18" charset="0"/>
                          <a:ea typeface="Times New Roman" panose="02020603050405020304" pitchFamily="18" charset="0"/>
                        </a:rPr>
                        <a:t>Yousi</a:t>
                      </a:r>
                      <a:r>
                        <a:rPr lang="en-GB" sz="1000" kern="1200" dirty="0">
                          <a:solidFill>
                            <a:srgbClr val="000000"/>
                          </a:solidFill>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 </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1683r0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Capability Update Notification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1669r0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35.2.3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1771r0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9.6.35.8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1775r1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9.4.2.164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1825r0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multiple bssid index adjustment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9"/>
                        </a:rPr>
                        <a:t>1835r0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Annex 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Yongho Seok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1864r0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EPCS - MLD and EHT STA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John Wullert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1848r0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Misc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1505r2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D2.0 comment resolution subclause 35.3.18 part 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Liwen Chu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Presented 11/13</a:t>
                      </a:r>
                    </a:p>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Def-7C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1504r0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D2.0 comment resolution subclause 35.3.18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24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1517r0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cr-on-unicast-link-recommedation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4"/>
                        </a:rPr>
                        <a:t>1876r0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lb266-for-MLO-STA-statistics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5"/>
                        </a:rPr>
                        <a:t>1879r0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TWT operation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18</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24177068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729464868"/>
              </p:ext>
            </p:extLst>
          </p:nvPr>
        </p:nvGraphicFramePr>
        <p:xfrm>
          <a:off x="851217" y="1582301"/>
          <a:ext cx="7736269" cy="483933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2"/>
                        </a:rPr>
                        <a:t>1881r2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Leftover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1816r0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35.16.1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Po-Kai Huang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4"/>
                        </a:rPr>
                        <a:t>1838r0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ML Reconfiguration clause 35.3.6 part 2</a:t>
                      </a:r>
                      <a:r>
                        <a:rPr lang="en-GB" sz="1000" dirty="0">
                          <a:solidFill>
                            <a:srgbClr val="FF0000"/>
                          </a:solidFill>
                          <a:effectLst/>
                          <a:latin typeface="Times New Roman" panose="02020603050405020304" pitchFamily="18" charset="0"/>
                          <a:ea typeface="Times New Roman" panose="02020603050405020304" pitchFamily="18" charset="0"/>
                        </a:rPr>
                        <a:t>*</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5"/>
                        </a:rPr>
                        <a:t>1765r0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CR-for-CID 13284 </a:t>
                      </a:r>
                      <a:r>
                        <a:rPr lang="en-GB" sz="1000" dirty="0">
                          <a:solidFill>
                            <a:srgbClr val="FF0000"/>
                          </a:solidFill>
                          <a:effectLst/>
                          <a:latin typeface="Times New Roman" panose="02020603050405020304" pitchFamily="18" charset="0"/>
                          <a:ea typeface="Times New Roman" panose="02020603050405020304" pitchFamily="18" charset="0"/>
                        </a:rPr>
                        <a:t>*requested together with 1838</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914273885"/>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6"/>
                        </a:rPr>
                        <a:t>1890r0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Reconfiguration ML element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1898r0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EMLSR Misc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8"/>
                        </a:rPr>
                        <a:t>1900r0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remaining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9"/>
                        </a:rPr>
                        <a:t>1903r0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misc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Laurent Cariou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50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0"/>
                        </a:rPr>
                        <a:t>1877r0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CR-for-Clause-6.3.131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1909r0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TXS related CIDs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1887r0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CIDs on group addressed frame duplicate detection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1920r0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MSD timer reset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Geonjung Ko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1959r0</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R-TWT related CIDs Part2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Kumail Haider</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14"/>
                        </a:rPr>
                        <a:t>1966r1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TID to Link Mapping Advertisement</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Pooya Monajemi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dirty="0">
                          <a:solidFill>
                            <a:srgbClr val="FF0000"/>
                          </a:solidFill>
                          <a:effectLst/>
                          <a:latin typeface="Times New Roman" panose="02020603050405020304" pitchFamily="18" charset="0"/>
                          <a:ea typeface="Times New Roman" panose="02020603050405020304" pitchFamily="18" charset="0"/>
                        </a:rPr>
                        <a:t>1480r0</a:t>
                      </a:r>
                    </a:p>
                  </a:txBody>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CR for Clause 9</a:t>
                      </a:r>
                    </a:p>
                  </a:txBody>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Gaurang Naik</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15"/>
                        </a:rPr>
                        <a:t>1943r0</a:t>
                      </a:r>
                      <a:endParaRPr lang="en-US" sz="1000" dirty="0">
                        <a:effectLst/>
                        <a:latin typeface="+mn-lt"/>
                        <a:ea typeface="Times New Roman" panose="02020603050405020304" pitchFamily="18" charset="0"/>
                      </a:endParaRPr>
                    </a:p>
                  </a:txBody>
                  <a:tcPr/>
                </a:tc>
                <a:tc>
                  <a:txBody>
                    <a:bodyPr/>
                    <a:lstStyle/>
                    <a:p>
                      <a:pPr algn="l"/>
                      <a:r>
                        <a:rPr lang="en-US" sz="1000" b="0" dirty="0">
                          <a:effectLst/>
                          <a:latin typeface="+mn-lt"/>
                        </a:rPr>
                        <a:t>CR 13063 13773 for 35.2.1.2.3</a:t>
                      </a:r>
                    </a:p>
                  </a:txBody>
                  <a:tcPr anchor="ctr"/>
                </a:tc>
                <a:tc>
                  <a:txBody>
                    <a:bodyPr/>
                    <a:lstStyle/>
                    <a:p>
                      <a:pPr marL="0" marR="0">
                        <a:spcBef>
                          <a:spcPts val="0"/>
                        </a:spcBef>
                        <a:spcAft>
                          <a:spcPts val="0"/>
                        </a:spcAft>
                      </a:pPr>
                      <a:r>
                        <a:rPr lang="en-US" sz="1000" b="0" i="0" kern="1200" dirty="0">
                          <a:solidFill>
                            <a:schemeClr val="tx1"/>
                          </a:solidFill>
                          <a:effectLst/>
                          <a:latin typeface="+mn-lt"/>
                          <a:ea typeface="+mn-ea"/>
                          <a:cs typeface="+mn-cs"/>
                        </a:rPr>
                        <a:t>Dmitry Akhmetov</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1812065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November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https://web.cvent.com/event/840c257d-5d52-4eff-94b4-39d2aafda56b/summary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64300177"/>
              </p:ext>
            </p:extLst>
          </p:nvPr>
        </p:nvGraphicFramePr>
        <p:xfrm>
          <a:off x="851217" y="1582301"/>
          <a:ext cx="7736269" cy="459544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2"/>
                        </a:rPr>
                        <a:t>1796r0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Resolution for comments related to Multi-Link TDLS</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Abhishek Patil</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10</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3"/>
                        </a:rPr>
                        <a:t>1973r0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CID14099</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Li-Hsiang Sun</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1036r0</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35.9.2.1 Latency sensitive traffic differentiation</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Liuming Lu</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algn="l"/>
                      <a:endParaRPr lang="en-US" sz="1000" b="0" dirty="0">
                        <a:effectLst/>
                        <a:latin typeface="+mn-lt"/>
                      </a:endParaRPr>
                    </a:p>
                  </a:txBody>
                  <a:tcPr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28208490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10267053"/>
              </p:ext>
            </p:extLst>
          </p:nvPr>
        </p:nvGraphicFramePr>
        <p:xfrm>
          <a:off x="851217" y="1582301"/>
          <a:ext cx="7736269" cy="425387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1051r3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TWT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Rubayet Shafin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1265r1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13736 and 13973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1263r2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TXOP return in MU-RTS TXS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1782r0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lb266-for-CR10013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1428r2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CIDs related to 35.3.4.2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cr-for-cid-11714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1201r2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ML traffic indication using A-control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10456333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92612430"/>
              </p:ext>
            </p:extLst>
          </p:nvPr>
        </p:nvGraphicFramePr>
        <p:xfrm>
          <a:off x="851217" y="1582301"/>
          <a:ext cx="7736269" cy="425387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1189r6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TXS -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27Q-1773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1844r0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35.3.19 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Kaiying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4Q-1773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1181r2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CL35 EMLSR 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1129r3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CL9 EMLSR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1204r4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CL35 EMLSR part2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1436r4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9.4.2.316 QoS charateristics element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1786r0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14071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1316r1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35.3.1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CID 11433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9"/>
                        </a:rPr>
                        <a:t>1526r1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35.8.2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12882990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27954601"/>
              </p:ext>
            </p:extLst>
          </p:nvPr>
        </p:nvGraphicFramePr>
        <p:xfrm>
          <a:off x="851217" y="1582301"/>
          <a:ext cx="7736269" cy="306515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1462r1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35.3.4.4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1539r2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35.3.10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CIDs 14077, 13908,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3Q-1773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1357r2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some NSTR mobile AP related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1188r2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Medium Sync Recovery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1239r4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LB266 CR for 35.3.16.4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7"/>
                        </a:rPr>
                        <a:t>1860r1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EMLSR Misc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3Q-1773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bl>
          </a:graphicData>
        </a:graphic>
      </p:graphicFrame>
    </p:spTree>
    <p:extLst>
      <p:ext uri="{BB962C8B-B14F-4D97-AF65-F5344CB8AC3E}">
        <p14:creationId xmlns:p14="http://schemas.microsoft.com/office/powerpoint/2010/main" val="5456532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58052351"/>
              </p:ext>
            </p:extLst>
          </p:nvPr>
        </p:nvGraphicFramePr>
        <p:xfrm>
          <a:off x="851217" y="1582301"/>
          <a:ext cx="7736269" cy="336888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1052r0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End time alignment of Sync PPDUs medium access - CID 12415, 12426, 12431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1837r0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clause 3.2 						Dongguk Lim 	[10</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1788r0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D2.0 CR for EHT Transmit Procedure 		Hao Song  		[2</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1855r0</a:t>
            </a:r>
            <a:r>
              <a:rPr lang="en-GB" sz="1400" b="0" i="0" u="none" strike="noStrike" kern="1200" dirty="0">
                <a:solidFill>
                  <a:srgbClr val="00B050"/>
                </a:solidFill>
                <a:effectLst/>
                <a:ea typeface="Times New Roman" panose="02020603050405020304" pitchFamily="18" charset="0"/>
              </a:rPr>
              <a:t> CR on LTF Part1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[8</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1856r0</a:t>
            </a:r>
            <a:r>
              <a:rPr lang="en-GB" sz="1400" b="0" i="0" u="none" strike="noStrike" kern="1200" dirty="0">
                <a:solidFill>
                  <a:srgbClr val="00B050"/>
                </a:solidFill>
                <a:effectLst/>
                <a:ea typeface="Times New Roman" panose="02020603050405020304" pitchFamily="18" charset="0"/>
              </a:rPr>
              <a:t> CR on LTF Part2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[8</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1857r0</a:t>
            </a:r>
            <a:r>
              <a:rPr lang="en-GB" sz="1400" b="0" i="0" u="none" strike="noStrike" kern="1200" dirty="0">
                <a:solidFill>
                  <a:srgbClr val="00B050"/>
                </a:solidFill>
                <a:effectLst/>
                <a:ea typeface="Times New Roman" panose="02020603050405020304" pitchFamily="18" charset="0"/>
              </a:rPr>
              <a:t> CR on Data Field Part1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[10</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1858r0</a:t>
            </a:r>
            <a:r>
              <a:rPr lang="en-GB" sz="1400" b="0" i="0" u="none" strike="noStrike" kern="1200" dirty="0">
                <a:solidFill>
                  <a:srgbClr val="00B050"/>
                </a:solidFill>
                <a:effectLst/>
                <a:ea typeface="Times New Roman" panose="02020603050405020304" pitchFamily="18" charset="0"/>
              </a:rPr>
              <a:t> CR on Data Field Part1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[9</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1859r0</a:t>
            </a:r>
            <a:r>
              <a:rPr lang="en-GB" sz="1400" b="0" i="0" u="none" strike="noStrike" kern="1200" dirty="0">
                <a:solidFill>
                  <a:srgbClr val="00B050"/>
                </a:solidFill>
                <a:effectLst/>
                <a:ea typeface="Times New Roman" panose="02020603050405020304" pitchFamily="18" charset="0"/>
              </a:rPr>
              <a:t> CR on Scrambler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[3</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GB" sz="1400" b="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1160r0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CR for Section 36.3.17 					Genadiy Tsodik 	[2</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GB" sz="1400" b="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1875r0</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 CR for 36.3.2.1 						Yan Xin 		[</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8</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GB" sz="1400" i="0" u="none" strike="noStrike" kern="1200" dirty="0">
              <a:solidFill>
                <a:srgbClr val="00B050"/>
              </a:solidFill>
              <a:effectLst/>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US" sz="1400" b="0" i="0" u="none" strike="noStrike" kern="1200" dirty="0">
                <a:solidFill>
                  <a:schemeClr val="bg1">
                    <a:lumMod val="50000"/>
                  </a:schemeClr>
                </a:solidFill>
                <a:effectLst/>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1886r0</a:t>
            </a:r>
            <a:r>
              <a:rPr lang="en-US" sz="1400" b="0" i="0" u="none" strike="noStrike" kern="1200" dirty="0">
                <a:solidFill>
                  <a:schemeClr val="bg1">
                    <a:lumMod val="50000"/>
                  </a:schemeClr>
                </a:solidFill>
                <a:effectLst/>
                <a:latin typeface="Times New Roman" panose="02020603050405020304" pitchFamily="18" charset="0"/>
                <a:ea typeface="MS Gothic" panose="020B0609070205080204" pitchFamily="49" charset="-128"/>
              </a:rPr>
              <a:t> CR for 36.3.2.7 and 36.3.2.8 				Yan Xin 		[</a:t>
            </a:r>
            <a:r>
              <a:rPr lang="en-GB" sz="1400" b="0" i="0" u="none" strike="noStrike" kern="1200" dirty="0">
                <a:solidFill>
                  <a:schemeClr val="bg1">
                    <a:lumMod val="50000"/>
                  </a:schemeClr>
                </a:solidFill>
                <a:effectLst/>
                <a:latin typeface="Times New Roman" panose="02020603050405020304" pitchFamily="18" charset="0"/>
                <a:ea typeface="Times New Roman" panose="02020603050405020304" pitchFamily="18" charset="0"/>
              </a:rPr>
              <a:t>4C]</a:t>
            </a:r>
            <a:endParaRPr lang="en-GB" sz="1400" dirty="0">
              <a:solidFill>
                <a:schemeClr val="bg1">
                  <a:lumMod val="50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400" kern="1200" dirty="0">
                <a:solidFill>
                  <a:srgbClr val="00B050"/>
                </a:solidFill>
                <a:ea typeface="Times New Roman" panose="02020603050405020304" pitchFamily="18" charset="0"/>
                <a:hlinkClick r:id="rId2">
                  <a:extLst>
                    <a:ext uri="{A12FA001-AC4F-418D-AE19-62706E023703}">
                      <ahyp:hlinkClr xmlns:ahyp="http://schemas.microsoft.com/office/drawing/2018/hyperlinkcolor" val="tx"/>
                    </a:ext>
                  </a:extLst>
                </a:hlinkClick>
              </a:rPr>
              <a:t>1373r1</a:t>
            </a:r>
            <a:r>
              <a:rPr lang="en-GB" sz="1400" kern="1200" dirty="0">
                <a:solidFill>
                  <a:srgbClr val="00B050"/>
                </a:solidFill>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CID 11700 						Abdel K. Ajami 	[1C-SP 10’]</a:t>
            </a:r>
          </a:p>
          <a:p>
            <a:pPr lvl="1">
              <a:buFont typeface="Arial" panose="020B0604020202020204" pitchFamily="34" charset="0"/>
              <a:buChar char="•"/>
            </a:pPr>
            <a:r>
              <a:rPr lang="en-GB" sz="14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1454r1</a:t>
            </a:r>
            <a:r>
              <a:rPr lang="en-GB" sz="1400" i="0"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LB266 CR for CID 10674 				Abdel K. Ajami 	[1C-SP 10’]</a:t>
            </a:r>
            <a:endParaRPr lang="en-US" sz="1400" kern="1200" dirty="0">
              <a:solidFill>
                <a:srgbClr val="00B050"/>
              </a:solidFill>
            </a:endParaRPr>
          </a:p>
          <a:p>
            <a:pPr lvl="1">
              <a:buFont typeface="Arial" panose="020B0604020202020204" pitchFamily="34" charset="0"/>
              <a:buChar char="•"/>
            </a:pPr>
            <a:r>
              <a:rPr lang="en-GB" sz="1400" u="sng"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1505r0</a:t>
            </a:r>
            <a:r>
              <a:rPr lang="en-GB" sz="1400" dirty="0">
                <a:solidFill>
                  <a:srgbClr val="00B050"/>
                </a:solidFill>
                <a:effectLst/>
                <a:ea typeface="Times New Roman" panose="02020603050405020304" pitchFamily="18" charset="0"/>
              </a:rPr>
              <a:t> D2.0 CR subclause 35.3.18 part 3			Liwen Chu		[13C    20’]</a:t>
            </a:r>
            <a:endParaRPr lang="en-US" sz="1400" dirty="0">
              <a:solidFill>
                <a:srgbClr val="00B050"/>
              </a:solidFill>
              <a:ea typeface="Times New Roman" panose="02020603050405020304" pitchFamily="18" charset="0"/>
            </a:endParaRPr>
          </a:p>
          <a:p>
            <a:pPr lvl="1">
              <a:buFont typeface="Arial" panose="020B0604020202020204" pitchFamily="34" charset="0"/>
              <a:buChar char="•"/>
            </a:pPr>
            <a:r>
              <a:rPr lang="en-GB" sz="1400" u="sng" dirty="0">
                <a:solidFill>
                  <a:schemeClr val="bg1">
                    <a:lumMod val="7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1435r0</a:t>
            </a:r>
            <a:r>
              <a:rPr lang="en-GB" sz="1400" u="sng" dirty="0">
                <a:solidFill>
                  <a:schemeClr val="bg1">
                    <a:lumMod val="75000"/>
                  </a:schemeClr>
                </a:solidFill>
                <a:effectLst/>
                <a:ea typeface="Times New Roman" panose="02020603050405020304" pitchFamily="18" charset="0"/>
              </a:rPr>
              <a:t> </a:t>
            </a:r>
            <a:r>
              <a:rPr lang="en-GB" sz="1400" dirty="0">
                <a:solidFill>
                  <a:schemeClr val="bg1">
                    <a:lumMod val="75000"/>
                  </a:schemeClr>
                </a:solidFill>
                <a:effectLst/>
                <a:ea typeface="Times New Roman" panose="02020603050405020304" pitchFamily="18" charset="0"/>
              </a:rPr>
              <a:t>CR for 35.9.2.1 Latency sensitive traffic diff.	Duncan Ho 		[26C    30’]</a:t>
            </a:r>
            <a:endParaRPr lang="en-US" sz="1400" dirty="0">
              <a:solidFill>
                <a:schemeClr val="bg1">
                  <a:lumMod val="75000"/>
                </a:schemeClr>
              </a:solidFill>
              <a:ea typeface="Times New Roman" panose="02020603050405020304" pitchFamily="18" charset="0"/>
            </a:endParaRPr>
          </a:p>
          <a:p>
            <a:pPr lvl="1">
              <a:buFont typeface="Arial" panose="020B0604020202020204" pitchFamily="34" charset="0"/>
              <a:buChar char="•"/>
            </a:pPr>
            <a:r>
              <a:rPr lang="en-GB" sz="1400" u="sng" dirty="0">
                <a:solidFill>
                  <a:schemeClr val="bg1">
                    <a:lumMod val="7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1879r0</a:t>
            </a:r>
            <a:r>
              <a:rPr lang="en-GB" sz="1400" u="sng" dirty="0">
                <a:solidFill>
                  <a:schemeClr val="bg1">
                    <a:lumMod val="75000"/>
                  </a:schemeClr>
                </a:solidFill>
                <a:effectLst/>
                <a:ea typeface="Times New Roman" panose="02020603050405020304" pitchFamily="18" charset="0"/>
              </a:rPr>
              <a:t> </a:t>
            </a:r>
            <a:r>
              <a:rPr lang="en-GB" sz="1400" dirty="0">
                <a:solidFill>
                  <a:schemeClr val="bg1">
                    <a:lumMod val="75000"/>
                  </a:schemeClr>
                </a:solidFill>
                <a:effectLst/>
                <a:ea typeface="Times New Roman" panose="02020603050405020304" pitchFamily="18" charset="0"/>
              </a:rPr>
              <a:t>CR for TWT operation					Ming Gan		[18C    25’]</a:t>
            </a:r>
            <a:endParaRPr lang="en-US" sz="1400" dirty="0">
              <a:solidFill>
                <a:schemeClr val="bg1">
                  <a:lumMod val="75000"/>
                </a:schemeClr>
              </a:solidFill>
              <a:ea typeface="Times New Roman" panose="02020603050405020304" pitchFamily="18" charset="0"/>
            </a:endParaRPr>
          </a:p>
          <a:p>
            <a:pPr lvl="1">
              <a:buFont typeface="Arial" panose="020B0604020202020204" pitchFamily="34" charset="0"/>
              <a:buChar char="•"/>
            </a:pPr>
            <a:r>
              <a:rPr lang="en-GB" sz="1400" u="sng" dirty="0">
                <a:solidFill>
                  <a:schemeClr val="bg1">
                    <a:lumMod val="7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1881r0</a:t>
            </a:r>
            <a:r>
              <a:rPr lang="en-GB" sz="1400" u="sng" dirty="0">
                <a:solidFill>
                  <a:schemeClr val="bg1">
                    <a:lumMod val="75000"/>
                  </a:schemeClr>
                </a:solidFill>
                <a:effectLst/>
                <a:ea typeface="Times New Roman" panose="02020603050405020304" pitchFamily="18" charset="0"/>
              </a:rPr>
              <a:t> </a:t>
            </a:r>
            <a:r>
              <a:rPr lang="en-GB" sz="1400" dirty="0">
                <a:solidFill>
                  <a:schemeClr val="bg1">
                    <a:lumMod val="75000"/>
                  </a:schemeClr>
                </a:solidFill>
                <a:effectLst/>
                <a:ea typeface="Times New Roman" panose="02020603050405020304" pitchFamily="18" charset="0"/>
              </a:rPr>
              <a:t>CR for Leftover CIDs					Ming Gan		[13C    20’]</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1278r0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LB266 CR for CIDs 10710, 12711 			Liangxiao Xin 	[2C	10’]</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1200r1</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CR-for-35-17-3 part 2 					Yonggang Fang 	[1C	10’]</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1452r0</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CR-for-35-17-3 part 3 					Yonggang Fang	[7C	15’]</a:t>
            </a:r>
            <a:endParaRPr lang="en-GB" sz="1400" strike="sngStrike" dirty="0">
              <a:solidFill>
                <a:srgbClr val="FF000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September 2022 meeting, conf calls, and ad-hoc</a:t>
            </a:r>
          </a:p>
          <a:p>
            <a:pPr lvl="0">
              <a:buFont typeface="Arial" panose="020B0604020202020204" pitchFamily="34" charset="0"/>
              <a:buChar char="•"/>
            </a:pPr>
            <a:r>
              <a:rPr lang="en-US" altLang="en-US" sz="1400" dirty="0"/>
              <a:t>Approve TG minutes</a:t>
            </a:r>
            <a:endParaRPr lang="en-US" sz="1400" dirty="0"/>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kern="1200" dirty="0">
                <a:solidFill>
                  <a:srgbClr val="00B050"/>
                </a:solidFill>
                <a:ea typeface="Times New Roman" panose="02020603050405020304" pitchFamily="18" charset="0"/>
                <a:hlinkClick r:id="rId2">
                  <a:extLst>
                    <a:ext uri="{A12FA001-AC4F-418D-AE19-62706E023703}">
                      <ahyp:hlinkClr xmlns:ahyp="http://schemas.microsoft.com/office/drawing/2018/hyperlinkcolor" val="tx"/>
                    </a:ext>
                  </a:extLst>
                </a:hlinkClick>
              </a:rPr>
              <a:t>1531r0</a:t>
            </a:r>
            <a:r>
              <a:rPr lang="en-GB" sz="1200" kern="1200" dirty="0">
                <a:solidFill>
                  <a:srgbClr val="00B050"/>
                </a:solidFill>
                <a:ea typeface="Times New Roman" panose="02020603050405020304" pitchFamily="18" charset="0"/>
              </a:rPr>
              <a:t> CR for CID 14051 					Ruchen Duan 		[1C-SP   10’]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1482r0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preamble puncturing 				Yanjun Sun 		[8C	   15’]</a:t>
            </a:r>
          </a:p>
          <a:p>
            <a:pPr lvl="1">
              <a:buFont typeface="Arial" panose="020B0604020202020204" pitchFamily="34" charset="0"/>
              <a:buChar char="•"/>
            </a:pPr>
            <a:r>
              <a:rPr lang="en-GB" sz="1200" u="sng" kern="1200" dirty="0">
                <a:solidFill>
                  <a:srgbClr val="00B050"/>
                </a:solidFill>
                <a:ea typeface="Times New Roman" panose="02020603050405020304" pitchFamily="18" charset="0"/>
                <a:hlinkClick r:id="rId4">
                  <a:extLst>
                    <a:ext uri="{A12FA001-AC4F-418D-AE19-62706E023703}">
                      <ahyp:hlinkClr xmlns:ahyp="http://schemas.microsoft.com/office/drawing/2018/hyperlinkcolor" val="tx"/>
                    </a:ext>
                  </a:extLst>
                </a:hlinkClick>
              </a:rPr>
              <a:t>1679r1</a:t>
            </a:r>
            <a:r>
              <a:rPr lang="en-GB" sz="1200" kern="1200" dirty="0">
                <a:solidFill>
                  <a:srgbClr val="00B050"/>
                </a:solidFill>
                <a:ea typeface="Times New Roman" panose="02020603050405020304" pitchFamily="18" charset="0"/>
              </a:rPr>
              <a:t> Comment Resolution for Clause 35.1			Osama Aboul-Magd 	[12C-SP 10’]</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1423r0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EHT SMPS 						Xiaogang Chen 	</a:t>
            </a:r>
            <a:r>
              <a:rPr lang="en-GB" sz="1200" kern="1200" dirty="0">
                <a:solidFill>
                  <a:srgbClr val="00B050"/>
                </a:solidFill>
                <a:ea typeface="Times New Roman" panose="02020603050405020304" pitchFamily="18" charset="0"/>
              </a:rPr>
              <a:t>[Cont.    10’] </a:t>
            </a:r>
            <a:r>
              <a:rPr lang="en-GB" sz="1200" i="0" u="none" strike="noStrike" kern="1200" dirty="0">
                <a:solidFill>
                  <a:srgbClr val="00B050"/>
                </a:solidFill>
                <a:effectLst/>
                <a:ea typeface="Times New Roman" panose="02020603050405020304" pitchFamily="18" charset="0"/>
              </a:rPr>
              <a:t>	</a:t>
            </a:r>
            <a:endParaRPr lang="en-US" sz="1200" dirty="0">
              <a:solidFill>
                <a:srgbClr val="00B050"/>
              </a:solidFill>
            </a:endParaRP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1850r0</a:t>
            </a:r>
            <a:r>
              <a:rPr lang="en-GB" sz="1200" i="0" u="none" strike="noStrike" kern="1200" dirty="0">
                <a:solidFill>
                  <a:srgbClr val="00B050"/>
                </a:solidFill>
                <a:effectLst/>
                <a:ea typeface="Times New Roman" panose="02020603050405020304" pitchFamily="18" charset="0"/>
              </a:rPr>
              <a:t> CRs for 4.9.5 and 7.1, reference model &amp; DS 		Mark Hamilton	[46C	   50’]</a:t>
            </a:r>
            <a:endParaRPr lang="en-US" sz="120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1488r0</a:t>
            </a:r>
            <a:r>
              <a:rPr lang="en-GB" sz="1200" i="0" u="sng"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-for-EHT-TRS-Part-II 				Jason Y. Guo		[13C	   15’]</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1757r0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13582 					Ross Jian Yu  		 [1C	   10’]</a:t>
            </a: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1363r0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CR on 3.2 CIDs part2 					Ross Jian Yu 		 [1C	   10’]</a:t>
            </a:r>
            <a:endParaRPr lang="en-GB" sz="1200" dirty="0">
              <a:solidFill>
                <a:schemeClr val="bg1">
                  <a:lumMod val="65000"/>
                </a:schemeClr>
              </a:solidFill>
            </a:endParaRP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Sept meeting, conf calls and ad-hoc</a:t>
            </a:r>
          </a:p>
        </p:txBody>
      </p:sp>
      <p:sp>
        <p:nvSpPr>
          <p:cNvPr id="24" name="Content Placeholder 23">
            <a:extLst>
              <a:ext uri="{FF2B5EF4-FFF2-40B4-BE49-F238E27FC236}">
                <a16:creationId xmlns:a16="http://schemas.microsoft.com/office/drawing/2014/main" id="{324F093B-C47E-868F-BD19-209ADCF5BC82}"/>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Since the September interim</a:t>
            </a:r>
          </a:p>
          <a:p>
            <a:pPr lvl="1">
              <a:buFont typeface="Arial" panose="020B0604020202020204" pitchFamily="34" charset="0"/>
              <a:buChar char="•"/>
            </a:pPr>
            <a:r>
              <a:rPr lang="en-US" sz="1200" dirty="0"/>
              <a:t>Delivered IEEE802.11be D2.2, available in the members area</a:t>
            </a:r>
          </a:p>
          <a:p>
            <a:pPr lvl="1">
              <a:buFont typeface="Arial" panose="020B0604020202020204" pitchFamily="34" charset="0"/>
              <a:buChar char="•"/>
            </a:pPr>
            <a:r>
              <a:rPr lang="en-US" sz="1200" dirty="0"/>
              <a:t>Held 10 telcos between Sept. and Nov. (</a:t>
            </a:r>
            <a:r>
              <a:rPr lang="en-US" sz="1200" dirty="0">
                <a:hlinkClick r:id="rId2"/>
              </a:rPr>
              <a:t>657r16</a:t>
            </a:r>
            <a:r>
              <a:rPr lang="en-US" sz="1200" dirty="0"/>
              <a:t>)</a:t>
            </a:r>
          </a:p>
          <a:p>
            <a:pPr marL="1200150" lvl="2" indent="-285750">
              <a:buFont typeface="Arial" panose="020B0604020202020204" pitchFamily="34" charset="0"/>
              <a:buChar char="•"/>
            </a:pPr>
            <a:r>
              <a:rPr lang="en-US" sz="1100" dirty="0"/>
              <a:t>2 Joint, 3 parallel MAC/PHY, and 5 MAC telcos</a:t>
            </a:r>
          </a:p>
          <a:p>
            <a:pPr marL="1200150" lvl="2" indent="-285750">
              <a:buFont typeface="Arial" panose="020B0604020202020204" pitchFamily="34" charset="0"/>
              <a:buChar char="•"/>
            </a:pPr>
            <a:r>
              <a:rPr lang="en-US" sz="1100" dirty="0"/>
              <a:t>~310 comments resolved*</a:t>
            </a:r>
          </a:p>
          <a:p>
            <a:pPr lvl="1">
              <a:buFont typeface="Arial" panose="020B0604020202020204" pitchFamily="34" charset="0"/>
              <a:buChar char="•"/>
            </a:pPr>
            <a:r>
              <a:rPr lang="en-US" sz="1200" dirty="0"/>
              <a:t>Held a 2-day MAC ad-hoc in Bangkok, Thailand (</a:t>
            </a:r>
            <a:r>
              <a:rPr lang="en-US" sz="1200" dirty="0">
                <a:hlinkClick r:id="rId3"/>
              </a:rPr>
              <a:t>840r9</a:t>
            </a:r>
            <a:r>
              <a:rPr lang="en-US" sz="1200" dirty="0"/>
              <a:t>)</a:t>
            </a:r>
          </a:p>
          <a:p>
            <a:pPr marL="1200150" lvl="2" indent="-285750">
              <a:buFont typeface="Arial" panose="020B0604020202020204" pitchFamily="34" charset="0"/>
              <a:buChar char="•"/>
            </a:pPr>
            <a:r>
              <a:rPr lang="en-US" sz="1100" dirty="0"/>
              <a:t>~250 comments resolved*</a:t>
            </a:r>
          </a:p>
          <a:p>
            <a:pPr>
              <a:buFont typeface="Arial" panose="020B0604020202020204" pitchFamily="34" charset="0"/>
              <a:buChar char="•"/>
            </a:pPr>
            <a:r>
              <a:rPr lang="en-US" sz="1400" dirty="0"/>
              <a:t>Latest CR status: ~70% of LB266 comments resolved*</a:t>
            </a:r>
          </a:p>
          <a:p>
            <a:pPr lvl="1">
              <a:buFont typeface="Arial" panose="020B0604020202020204" pitchFamily="34" charset="0"/>
              <a:buChar char="•"/>
            </a:pPr>
            <a:r>
              <a:rPr lang="en-US" sz="1200" dirty="0"/>
              <a:t>~1250 remaining comments </a:t>
            </a:r>
          </a:p>
          <a:p>
            <a:pPr lvl="2">
              <a:buFont typeface="Arial" panose="020B0604020202020204" pitchFamily="34" charset="0"/>
              <a:buChar char="•"/>
            </a:pPr>
            <a:r>
              <a:rPr lang="en-US" sz="1000" dirty="0"/>
              <a:t>~300 comments presented but no consensus yet</a:t>
            </a:r>
          </a:p>
          <a:p>
            <a:pPr marL="0" indent="0"/>
            <a:r>
              <a:rPr lang="en-US" sz="1100" b="0" dirty="0"/>
              <a:t>*either motioned or ready for motion</a:t>
            </a:r>
          </a:p>
          <a:p>
            <a:pPr>
              <a:buFont typeface="Arial" panose="020B0604020202020204" pitchFamily="34" charset="0"/>
              <a:buChar char="•"/>
            </a:pPr>
            <a:endParaRPr lang="en-US" sz="1400" dirty="0"/>
          </a:p>
          <a:p>
            <a:pPr>
              <a:buFont typeface="Arial" panose="020B0604020202020204" pitchFamily="34" charset="0"/>
              <a:buChar char="•"/>
            </a:pPr>
            <a:r>
              <a:rPr lang="en-US" sz="1400" dirty="0"/>
              <a:t>Targets for November plenary</a:t>
            </a:r>
          </a:p>
          <a:p>
            <a:pPr lvl="1">
              <a:buFont typeface="Arial" panose="020B0604020202020204" pitchFamily="34" charset="0"/>
              <a:buChar char="•"/>
            </a:pPr>
            <a:r>
              <a:rPr lang="en-US" sz="1200" dirty="0"/>
              <a:t>Continue resolving comments that were received from LB266</a:t>
            </a:r>
          </a:p>
          <a:p>
            <a:pPr lvl="1">
              <a:buFont typeface="Arial" panose="020B0604020202020204" pitchFamily="34" charset="0"/>
              <a:buChar char="•"/>
            </a:pPr>
            <a:r>
              <a:rPr lang="en-US" sz="1200" dirty="0"/>
              <a:t>Discuss any technical presentations</a:t>
            </a:r>
          </a:p>
          <a:p>
            <a:pPr lvl="1">
              <a:buFont typeface="Arial" panose="020B0604020202020204" pitchFamily="34" charset="0"/>
              <a:buChar char="•"/>
            </a:pPr>
            <a:r>
              <a:rPr lang="en-US" sz="1200" dirty="0"/>
              <a:t>Approve IEEE802.1 TSN liaison</a:t>
            </a:r>
          </a:p>
          <a:p>
            <a:pPr lvl="1">
              <a:buFont typeface="Arial" panose="020B0604020202020204" pitchFamily="34" charset="0"/>
              <a:buChar char="•"/>
            </a:pPr>
            <a:r>
              <a:rPr lang="en-US" sz="1200" dirty="0"/>
              <a:t>Timeline updates, ad-hoc and telco plans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November 2022</a:t>
            </a:r>
            <a:endParaRPr lang="en-GB" dirty="0"/>
          </a:p>
        </p:txBody>
      </p:sp>
      <p:grpSp>
        <p:nvGrpSpPr>
          <p:cNvPr id="3" name="Group 2">
            <a:extLst>
              <a:ext uri="{FF2B5EF4-FFF2-40B4-BE49-F238E27FC236}">
                <a16:creationId xmlns:a16="http://schemas.microsoft.com/office/drawing/2014/main" id="{74B61F39-F9F6-CAD9-2AAD-B895425C83F2}"/>
              </a:ext>
            </a:extLst>
          </p:cNvPr>
          <p:cNvGrpSpPr/>
          <p:nvPr/>
        </p:nvGrpSpPr>
        <p:grpSpPr>
          <a:xfrm>
            <a:off x="5105400" y="1981200"/>
            <a:ext cx="4082036" cy="3061526"/>
            <a:chOff x="8116802" y="1676400"/>
            <a:chExt cx="4082036" cy="3061526"/>
          </a:xfrm>
        </p:grpSpPr>
        <p:pic>
          <p:nvPicPr>
            <p:cNvPr id="7" name="Picture 6">
              <a:extLst>
                <a:ext uri="{FF2B5EF4-FFF2-40B4-BE49-F238E27FC236}">
                  <a16:creationId xmlns:a16="http://schemas.microsoft.com/office/drawing/2014/main" id="{9CDC761A-2DF8-86FF-4006-004371038D7E}"/>
                </a:ext>
              </a:extLst>
            </p:cNvPr>
            <p:cNvPicPr>
              <a:picLocks noChangeAspect="1"/>
            </p:cNvPicPr>
            <p:nvPr/>
          </p:nvPicPr>
          <p:blipFill>
            <a:blip r:embed="rId4"/>
            <a:stretch>
              <a:fillRect/>
            </a:stretch>
          </p:blipFill>
          <p:spPr>
            <a:xfrm>
              <a:off x="8116802" y="1676400"/>
              <a:ext cx="4082036" cy="3061526"/>
            </a:xfrm>
            <a:prstGeom prst="rect">
              <a:avLst/>
            </a:prstGeom>
          </p:spPr>
        </p:pic>
        <p:sp>
          <p:nvSpPr>
            <p:cNvPr id="8" name="Rectangle 7">
              <a:extLst>
                <a:ext uri="{FF2B5EF4-FFF2-40B4-BE49-F238E27FC236}">
                  <a16:creationId xmlns:a16="http://schemas.microsoft.com/office/drawing/2014/main" id="{157875B4-874A-1D29-8F5B-EDA08B61CE28}"/>
                </a:ext>
              </a:extLst>
            </p:cNvPr>
            <p:cNvSpPr/>
            <p:nvPr/>
          </p:nvSpPr>
          <p:spPr bwMode="auto">
            <a:xfrm>
              <a:off x="8736121" y="2286000"/>
              <a:ext cx="632161" cy="2107110"/>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F9D09EF2-E0EE-ED46-5B3E-C468D6907E5D}"/>
                </a:ext>
              </a:extLst>
            </p:cNvPr>
            <p:cNvSpPr/>
            <p:nvPr/>
          </p:nvSpPr>
          <p:spPr bwMode="auto">
            <a:xfrm>
              <a:off x="9525660" y="2714105"/>
              <a:ext cx="632160" cy="1693281"/>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18149745-3AD2-C86B-A1FF-2EA2273031C7}"/>
                </a:ext>
              </a:extLst>
            </p:cNvPr>
            <p:cNvSpPr/>
            <p:nvPr/>
          </p:nvSpPr>
          <p:spPr bwMode="auto">
            <a:xfrm>
              <a:off x="11102640" y="2667000"/>
              <a:ext cx="632160" cy="1740386"/>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grpSp>
        <p:nvGrpSpPr>
          <p:cNvPr id="11" name="Group 10">
            <a:extLst>
              <a:ext uri="{FF2B5EF4-FFF2-40B4-BE49-F238E27FC236}">
                <a16:creationId xmlns:a16="http://schemas.microsoft.com/office/drawing/2014/main" id="{71297AF1-BF6B-5425-87CB-E3F1B657365A}"/>
              </a:ext>
            </a:extLst>
          </p:cNvPr>
          <p:cNvGrpSpPr/>
          <p:nvPr/>
        </p:nvGrpSpPr>
        <p:grpSpPr>
          <a:xfrm>
            <a:off x="5629822" y="5333147"/>
            <a:ext cx="3116365" cy="1043858"/>
            <a:chOff x="9314474" y="5383231"/>
            <a:chExt cx="2574867" cy="1006577"/>
          </a:xfrm>
        </p:grpSpPr>
        <p:sp>
          <p:nvSpPr>
            <p:cNvPr id="12" name="Rectangle 11">
              <a:extLst>
                <a:ext uri="{FF2B5EF4-FFF2-40B4-BE49-F238E27FC236}">
                  <a16:creationId xmlns:a16="http://schemas.microsoft.com/office/drawing/2014/main" id="{A4DB4CBF-FF37-703F-3B96-FC2A578F305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EAB238B5-24A9-7589-1634-4AE778CBDD05}"/>
                </a:ext>
              </a:extLst>
            </p:cNvPr>
            <p:cNvSpPr txBox="1"/>
            <p:nvPr/>
          </p:nvSpPr>
          <p:spPr>
            <a:xfrm>
              <a:off x="9663399" y="6093023"/>
              <a:ext cx="1711476" cy="296785"/>
            </a:xfrm>
            <a:prstGeom prst="rect">
              <a:avLst/>
            </a:prstGeom>
            <a:noFill/>
          </p:spPr>
          <p:txBody>
            <a:bodyPr wrap="none" rtlCol="0">
              <a:spAutoFit/>
            </a:bodyPr>
            <a:lstStyle/>
            <a:p>
              <a:r>
                <a:rPr lang="en-US" sz="1400" dirty="0">
                  <a:solidFill>
                    <a:schemeClr val="tx1"/>
                  </a:solidFill>
                </a:rPr>
                <a:t> CID Distribution (~4120)</a:t>
              </a:r>
            </a:p>
          </p:txBody>
        </p:sp>
        <p:sp>
          <p:nvSpPr>
            <p:cNvPr id="14" name="Rectangle 13">
              <a:extLst>
                <a:ext uri="{FF2B5EF4-FFF2-40B4-BE49-F238E27FC236}">
                  <a16:creationId xmlns:a16="http://schemas.microsoft.com/office/drawing/2014/main" id="{516B1C7D-BD2F-0136-3793-552B1FA45439}"/>
                </a:ext>
              </a:extLst>
            </p:cNvPr>
            <p:cNvSpPr/>
            <p:nvPr/>
          </p:nvSpPr>
          <p:spPr bwMode="auto">
            <a:xfrm>
              <a:off x="9370965" y="5578368"/>
              <a:ext cx="241884"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3B3EAC70-A065-1DE6-A79D-90C0044A80A8}"/>
                </a:ext>
              </a:extLst>
            </p:cNvPr>
            <p:cNvSpPr/>
            <p:nvPr/>
          </p:nvSpPr>
          <p:spPr bwMode="auto">
            <a:xfrm>
              <a:off x="9612853" y="5578368"/>
              <a:ext cx="1917802"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B3B3E4D4-9230-EE22-030F-930C1D986546}"/>
                </a:ext>
              </a:extLst>
            </p:cNvPr>
            <p:cNvSpPr/>
            <p:nvPr/>
          </p:nvSpPr>
          <p:spPr bwMode="auto">
            <a:xfrm>
              <a:off x="11530651" y="5578368"/>
              <a:ext cx="356546"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TextBox 16">
              <a:extLst>
                <a:ext uri="{FF2B5EF4-FFF2-40B4-BE49-F238E27FC236}">
                  <a16:creationId xmlns:a16="http://schemas.microsoft.com/office/drawing/2014/main" id="{D254F1C2-697C-0DED-0253-0F7568E74388}"/>
                </a:ext>
              </a:extLst>
            </p:cNvPr>
            <p:cNvSpPr txBox="1"/>
            <p:nvPr/>
          </p:nvSpPr>
          <p:spPr>
            <a:xfrm>
              <a:off x="11532795" y="5388508"/>
              <a:ext cx="356546" cy="244848"/>
            </a:xfrm>
            <a:prstGeom prst="rect">
              <a:avLst/>
            </a:prstGeom>
            <a:noFill/>
          </p:spPr>
          <p:txBody>
            <a:bodyPr wrap="none" rtlCol="0">
              <a:spAutoFit/>
            </a:bodyPr>
            <a:lstStyle/>
            <a:p>
              <a:r>
                <a:rPr lang="en-US" sz="1050" dirty="0">
                  <a:solidFill>
                    <a:schemeClr val="tx1"/>
                  </a:solidFill>
                </a:rPr>
                <a:t>16%</a:t>
              </a:r>
            </a:p>
          </p:txBody>
        </p:sp>
        <p:sp>
          <p:nvSpPr>
            <p:cNvPr id="18" name="TextBox 17">
              <a:extLst>
                <a:ext uri="{FF2B5EF4-FFF2-40B4-BE49-F238E27FC236}">
                  <a16:creationId xmlns:a16="http://schemas.microsoft.com/office/drawing/2014/main" id="{44B4D896-37D7-5B9D-1C25-18DD08849F57}"/>
                </a:ext>
              </a:extLst>
            </p:cNvPr>
            <p:cNvSpPr txBox="1"/>
            <p:nvPr/>
          </p:nvSpPr>
          <p:spPr>
            <a:xfrm>
              <a:off x="10421491" y="5388507"/>
              <a:ext cx="356546" cy="244848"/>
            </a:xfrm>
            <a:prstGeom prst="rect">
              <a:avLst/>
            </a:prstGeom>
            <a:noFill/>
          </p:spPr>
          <p:txBody>
            <a:bodyPr wrap="none" rtlCol="0">
              <a:spAutoFit/>
            </a:bodyPr>
            <a:lstStyle/>
            <a:p>
              <a:r>
                <a:rPr lang="en-US" sz="1050" dirty="0">
                  <a:solidFill>
                    <a:schemeClr val="tx1"/>
                  </a:solidFill>
                </a:rPr>
                <a:t>73%</a:t>
              </a:r>
            </a:p>
          </p:txBody>
        </p:sp>
        <p:sp>
          <p:nvSpPr>
            <p:cNvPr id="19" name="TextBox 18">
              <a:extLst>
                <a:ext uri="{FF2B5EF4-FFF2-40B4-BE49-F238E27FC236}">
                  <a16:creationId xmlns:a16="http://schemas.microsoft.com/office/drawing/2014/main" id="{BC53D09E-C85C-F836-C52E-A51F6815F272}"/>
                </a:ext>
              </a:extLst>
            </p:cNvPr>
            <p:cNvSpPr txBox="1"/>
            <p:nvPr/>
          </p:nvSpPr>
          <p:spPr>
            <a:xfrm>
              <a:off x="9314474" y="5383231"/>
              <a:ext cx="356546" cy="244848"/>
            </a:xfrm>
            <a:prstGeom prst="rect">
              <a:avLst/>
            </a:prstGeom>
            <a:noFill/>
          </p:spPr>
          <p:txBody>
            <a:bodyPr wrap="none" rtlCol="0">
              <a:spAutoFit/>
            </a:bodyPr>
            <a:lstStyle/>
            <a:p>
              <a:r>
                <a:rPr lang="en-US" sz="1050" dirty="0">
                  <a:solidFill>
                    <a:schemeClr val="tx1"/>
                  </a:solidFill>
                </a:rPr>
                <a:t>11%</a:t>
              </a:r>
            </a:p>
          </p:txBody>
        </p:sp>
      </p:grpSp>
    </p:spTree>
    <p:extLst>
      <p:ext uri="{BB962C8B-B14F-4D97-AF65-F5344CB8AC3E}">
        <p14:creationId xmlns:p14="http://schemas.microsoft.com/office/powerpoint/2010/main" val="18433318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1886r0</a:t>
            </a:r>
            <a:r>
              <a:rPr lang="en-US" sz="1400" i="0" u="none" strike="noStrike" kern="1200" dirty="0">
                <a:solidFill>
                  <a:srgbClr val="00B050"/>
                </a:solidFill>
                <a:effectLst/>
                <a:ea typeface="MS Gothic" panose="020B0609070205080204" pitchFamily="49" charset="-128"/>
              </a:rPr>
              <a:t> CR for 36.3.2.7 and 36.3.2.8 					Yan Xin 		[</a:t>
            </a:r>
            <a:r>
              <a:rPr lang="en-GB" sz="1400" i="0" u="none" strike="noStrike" kern="1200" dirty="0">
                <a:solidFill>
                  <a:srgbClr val="00B050"/>
                </a:solidFill>
                <a:effectLst/>
                <a:ea typeface="Times New Roman" panose="02020603050405020304" pitchFamily="18" charset="0"/>
              </a:rPr>
              <a:t>4C]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1370r0</a:t>
            </a:r>
            <a:r>
              <a:rPr lang="en-US" sz="1400" b="0" i="0" u="none" strike="noStrike" kern="1200" dirty="0">
                <a:solidFill>
                  <a:srgbClr val="00B050"/>
                </a:solidFill>
                <a:effectLst/>
                <a:ea typeface="MS Gothic" panose="020B0609070205080204" pitchFamily="49" charset="-128"/>
              </a:rPr>
              <a:t> Comment Resolution for MU-MIMO 				Sameer Vermani 	[</a:t>
            </a:r>
            <a:r>
              <a:rPr lang="en-GB" sz="1400" b="0" i="0" u="none" strike="noStrike" kern="1200" dirty="0">
                <a:solidFill>
                  <a:srgbClr val="00B050"/>
                </a:solidFill>
                <a:effectLst/>
                <a:ea typeface="Times New Roman" panose="02020603050405020304" pitchFamily="18" charset="0"/>
              </a:rPr>
              <a:t>13C]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1889r0</a:t>
            </a:r>
            <a:r>
              <a:rPr lang="en-US" sz="1400" b="0" i="0" u="none" strike="noStrike" kern="1200" dirty="0">
                <a:solidFill>
                  <a:srgbClr val="00B050"/>
                </a:solidFill>
                <a:effectLst/>
                <a:ea typeface="MS Gothic" panose="020B0609070205080204" pitchFamily="49" charset="-128"/>
              </a:rPr>
              <a:t> CR for CID 11882 							</a:t>
            </a:r>
            <a:r>
              <a:rPr lang="en-US" sz="1400" b="0" i="0" u="none" strike="noStrike" kern="1200" dirty="0" err="1">
                <a:solidFill>
                  <a:srgbClr val="00B050"/>
                </a:solidFill>
                <a:effectLst/>
                <a:ea typeface="MS Gothic" panose="020B0609070205080204" pitchFamily="49" charset="-128"/>
              </a:rPr>
              <a:t>Mengshi</a:t>
            </a:r>
            <a:r>
              <a:rPr lang="en-US" sz="1400" b="0" i="0" u="none" strike="noStrike" kern="1200" dirty="0">
                <a:solidFill>
                  <a:srgbClr val="00B050"/>
                </a:solidFill>
                <a:effectLst/>
                <a:ea typeface="MS Gothic" panose="020B0609070205080204" pitchFamily="49" charset="-128"/>
              </a:rPr>
              <a:t> Hu 	[</a:t>
            </a:r>
            <a:r>
              <a:rPr lang="en-GB" sz="1400" b="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1950r0</a:t>
            </a:r>
            <a:r>
              <a:rPr lang="en-US" sz="1400" b="0" i="0" u="none" strike="noStrike" kern="1200" dirty="0">
                <a:solidFill>
                  <a:srgbClr val="00B050"/>
                </a:solidFill>
                <a:effectLst/>
                <a:ea typeface="MS Gothic" panose="020B0609070205080204" pitchFamily="49" charset="-128"/>
              </a:rPr>
              <a:t> CR for P802.11be D2.0 Section 36.3.11.12 - Part 2 	Oded Redlich 	[</a:t>
            </a:r>
            <a:r>
              <a:rPr lang="en-GB" sz="1400" b="0" i="0" u="none" strike="noStrike" kern="1200" dirty="0">
                <a:solidFill>
                  <a:srgbClr val="00B050"/>
                </a:solidFill>
                <a:effectLst/>
                <a:ea typeface="Times New Roman" panose="02020603050405020304" pitchFamily="18" charset="0"/>
              </a:rPr>
              <a:t>1C] </a:t>
            </a:r>
            <a:endParaRPr lang="en-GB"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Fast Track 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1216r2</a:t>
            </a:r>
            <a:r>
              <a:rPr lang="en-GB" sz="1100" dirty="0">
                <a:solidFill>
                  <a:srgbClr val="00B050"/>
                </a:solidFill>
              </a:rPr>
              <a:t> CR for Latency Report Element 					       Frank Hsu         [1C-SP	 10’]</a:t>
            </a:r>
            <a:endParaRPr lang="en-US" sz="1100" b="1" dirty="0">
              <a:solidFill>
                <a:srgbClr val="00B050"/>
              </a:solidFill>
            </a:endParaRPr>
          </a:p>
          <a:p>
            <a:pPr lvl="1">
              <a:buFont typeface="Arial" panose="020B0604020202020204" pitchFamily="34" charset="0"/>
              <a:buChar char="•"/>
            </a:pPr>
            <a:r>
              <a:rPr lang="en-GB" sz="1100" i="0" u="sng" strike="sngStrike" kern="1200" dirty="0">
                <a:solidFill>
                  <a:srgbClr val="0000FF"/>
                </a:solidFill>
                <a:effectLst/>
                <a:latin typeface="Times New Roman" panose="02020603050405020304" pitchFamily="18" charset="0"/>
                <a:ea typeface="Times New Roman" panose="02020603050405020304" pitchFamily="18" charset="0"/>
                <a:hlinkClick r:id="rId3"/>
              </a:rPr>
              <a:t>1586r0</a:t>
            </a:r>
            <a:r>
              <a:rPr lang="en-GB" sz="1100" i="0" u="sng" strike="sngStrike" kern="1200" dirty="0">
                <a:solidFill>
                  <a:srgbClr val="0000FF"/>
                </a:solidFill>
                <a:effectLst/>
                <a:latin typeface="Times New Roman" panose="02020603050405020304" pitchFamily="18" charset="0"/>
                <a:ea typeface="Times New Roman" panose="02020603050405020304" pitchFamily="18" charset="0"/>
              </a:rPr>
              <a:t> </a:t>
            </a:r>
            <a:r>
              <a:rPr lang="en-GB" sz="1100" i="0" u="none" strike="sngStrike" kern="1200" dirty="0">
                <a:solidFill>
                  <a:srgbClr val="000000"/>
                </a:solidFill>
                <a:effectLst/>
                <a:latin typeface="Times New Roman" panose="02020603050405020304" pitchFamily="18" charset="0"/>
                <a:ea typeface="Times New Roman" panose="02020603050405020304" pitchFamily="18" charset="0"/>
              </a:rPr>
              <a:t>Resolution for comments related to NSTR-EMLSR handling with TDLS Abhishek Patil </a:t>
            </a:r>
            <a:r>
              <a:rPr lang="en-GB" sz="1100" strike="sngStrike" dirty="0">
                <a:solidFill>
                  <a:schemeClr val="tx1"/>
                </a:solidFill>
              </a:rPr>
              <a:t>[14C-SP	 10’]</a:t>
            </a:r>
            <a:endParaRPr lang="en-US" sz="2400" b="0" i="0" u="none" strike="sngStrike" dirty="0">
              <a:effectLst/>
              <a:latin typeface="Arial" panose="020B0604020202020204" pitchFamily="34" charset="0"/>
            </a:endParaRPr>
          </a:p>
          <a:p>
            <a:pPr lvl="1">
              <a:buFont typeface="Arial" panose="020B0604020202020204" pitchFamily="34" charset="0"/>
              <a:buChar char="•"/>
            </a:pPr>
            <a:r>
              <a:rPr lang="en-GB" sz="1100" u="sng"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1435r0</a:t>
            </a:r>
            <a:r>
              <a:rPr lang="en-GB" sz="1100" u="sng" dirty="0">
                <a:solidFill>
                  <a:srgbClr val="00B050"/>
                </a:solidFill>
                <a:effectLst/>
                <a:ea typeface="Times New Roman" panose="02020603050405020304" pitchFamily="18" charset="0"/>
              </a:rPr>
              <a:t> </a:t>
            </a:r>
            <a:r>
              <a:rPr lang="en-GB" sz="1100" dirty="0">
                <a:solidFill>
                  <a:srgbClr val="00B050"/>
                </a:solidFill>
                <a:effectLst/>
                <a:ea typeface="Times New Roman" panose="02020603050405020304" pitchFamily="18" charset="0"/>
              </a:rPr>
              <a:t>CR for 35.9.2.1 Latency sensitive traffic diff.				Duncan Ho 		[26C    30’]</a:t>
            </a:r>
            <a:endParaRPr lang="en-US" sz="1100" dirty="0">
              <a:solidFill>
                <a:srgbClr val="00B050"/>
              </a:solidFill>
              <a:ea typeface="Times New Roman" panose="02020603050405020304" pitchFamily="18" charset="0"/>
            </a:endParaRPr>
          </a:p>
          <a:p>
            <a:pPr lvl="1">
              <a:buFont typeface="Arial" panose="020B0604020202020204" pitchFamily="34" charset="0"/>
              <a:buChar char="•"/>
            </a:pPr>
            <a:r>
              <a:rPr lang="en-GB" sz="1100" u="sng" strike="sngStrike" dirty="0">
                <a:solidFill>
                  <a:srgbClr val="BFBFBF"/>
                </a:solidFill>
                <a:effectLst/>
                <a:ea typeface="Times New Roman" panose="02020603050405020304" pitchFamily="18" charset="0"/>
                <a:hlinkClick r:id="rId5"/>
              </a:rPr>
              <a:t>1879r0</a:t>
            </a:r>
            <a:r>
              <a:rPr lang="en-GB" sz="1100" u="sng" strike="sngStrike" dirty="0">
                <a:solidFill>
                  <a:srgbClr val="BFBFBF"/>
                </a:solidFill>
                <a:effectLst/>
                <a:ea typeface="Times New Roman" panose="02020603050405020304" pitchFamily="18" charset="0"/>
              </a:rPr>
              <a:t> </a:t>
            </a:r>
            <a:r>
              <a:rPr lang="en-GB" sz="1100" strike="sngStrike" dirty="0">
                <a:solidFill>
                  <a:schemeClr val="tx1"/>
                </a:solidFill>
                <a:effectLst/>
                <a:ea typeface="Times New Roman" panose="02020603050405020304" pitchFamily="18" charset="0"/>
              </a:rPr>
              <a:t>CR for TWT operation							Ming Gan		[18C    25’]</a:t>
            </a:r>
            <a:endParaRPr lang="en-US" sz="1100" strike="sngStrike" dirty="0">
              <a:solidFill>
                <a:schemeClr val="tx1"/>
              </a:solidFill>
              <a:ea typeface="Times New Roman" panose="02020603050405020304" pitchFamily="18" charset="0"/>
            </a:endParaRPr>
          </a:p>
          <a:p>
            <a:pPr lvl="1">
              <a:buFont typeface="Arial" panose="020B0604020202020204" pitchFamily="34" charset="0"/>
              <a:buChar char="•"/>
            </a:pPr>
            <a:r>
              <a:rPr lang="en-GB" sz="1100" u="sng" strike="sngStrike" dirty="0">
                <a:solidFill>
                  <a:srgbClr val="BFBFBF"/>
                </a:solidFill>
                <a:effectLst/>
                <a:ea typeface="Times New Roman" panose="02020603050405020304" pitchFamily="18" charset="0"/>
                <a:hlinkClick r:id="rId6"/>
              </a:rPr>
              <a:t>1881r0</a:t>
            </a:r>
            <a:r>
              <a:rPr lang="en-GB" sz="1100" u="sng" strike="sngStrike" dirty="0">
                <a:solidFill>
                  <a:srgbClr val="BFBFBF"/>
                </a:solidFill>
                <a:effectLst/>
                <a:ea typeface="Times New Roman" panose="02020603050405020304" pitchFamily="18" charset="0"/>
              </a:rPr>
              <a:t> </a:t>
            </a:r>
            <a:r>
              <a:rPr lang="en-GB" sz="1100" strike="sngStrike" dirty="0">
                <a:solidFill>
                  <a:schemeClr val="tx1"/>
                </a:solidFill>
                <a:effectLst/>
                <a:ea typeface="Times New Roman" panose="02020603050405020304" pitchFamily="18" charset="0"/>
              </a:rPr>
              <a:t>CR for Leftover CIDs							Ming Gan		[13C    20’]</a:t>
            </a:r>
          </a:p>
          <a:p>
            <a:pPr lvl="1">
              <a:buFont typeface="Arial" panose="020B0604020202020204" pitchFamily="34" charset="0"/>
              <a:buChar char="•"/>
            </a:pPr>
            <a:r>
              <a:rPr lang="en-GB" sz="1100" i="0" u="sng" strike="sngStrike" kern="1200" dirty="0">
                <a:solidFill>
                  <a:srgbClr val="0000FF"/>
                </a:solidFill>
                <a:effectLst/>
                <a:ea typeface="Times New Roman" panose="02020603050405020304" pitchFamily="18" charset="0"/>
                <a:hlinkClick r:id="rId7"/>
              </a:rPr>
              <a:t>1816r0</a:t>
            </a:r>
            <a:r>
              <a:rPr lang="en-GB" sz="1100" i="0" u="sng" strike="sngStrike" kern="1200" dirty="0">
                <a:solidFill>
                  <a:srgbClr val="0000FF"/>
                </a:solidFill>
                <a:effectLst/>
                <a:ea typeface="Times New Roman" panose="02020603050405020304" pitchFamily="18" charset="0"/>
              </a:rPr>
              <a:t> </a:t>
            </a:r>
            <a:r>
              <a:rPr lang="en-GB" sz="1100" i="0" u="none" strike="sngStrike" kern="1200" dirty="0">
                <a:solidFill>
                  <a:srgbClr val="000000"/>
                </a:solidFill>
                <a:effectLst/>
                <a:ea typeface="Times New Roman" panose="02020603050405020304" pitchFamily="18" charset="0"/>
              </a:rPr>
              <a:t>CR for 35.16.1 								Po-Kai Huang 	[10C    15’]</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1848r0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a:t>
            </a:r>
            <a:r>
              <a:rPr lang="en-GB" sz="1100" i="0" u="none" strike="noStrike" kern="1200" dirty="0" err="1">
                <a:solidFill>
                  <a:srgbClr val="00B050"/>
                </a:solidFill>
                <a:effectLst/>
                <a:ea typeface="Times New Roman" panose="02020603050405020304" pitchFamily="18" charset="0"/>
              </a:rPr>
              <a:t>Misc</a:t>
            </a:r>
            <a:r>
              <a:rPr lang="en-GB" sz="1100" i="0" u="none" strike="noStrike" kern="1200" dirty="0">
                <a:solidFill>
                  <a:srgbClr val="00B050"/>
                </a:solidFill>
                <a:effectLst/>
                <a:ea typeface="Times New Roman" panose="02020603050405020304" pitchFamily="18" charset="0"/>
              </a:rPr>
              <a:t> 									Minyoung Park 	[32C	25’]</a:t>
            </a:r>
            <a:endParaRPr lang="en-US" sz="1100" i="0" u="none" strike="noStrike" dirty="0">
              <a:solidFill>
                <a:srgbClr val="00B050"/>
              </a:solidFill>
              <a:effectLst/>
            </a:endParaRPr>
          </a:p>
          <a:p>
            <a:pPr>
              <a:buFont typeface="Arial" panose="020B0604020202020204" pitchFamily="34" charset="0"/>
              <a:buChar char="•"/>
            </a:pPr>
            <a:r>
              <a:rPr lang="en-GB" sz="1400" dirty="0"/>
              <a:t>Submissions (last 30’): </a:t>
            </a:r>
          </a:p>
          <a:p>
            <a:pPr lvl="1">
              <a:buFont typeface="Arial" panose="020B0604020202020204" pitchFamily="34" charset="0"/>
              <a:buChar char="•"/>
            </a:pPr>
            <a:r>
              <a:rPr lang="en-GB" sz="1100" i="0" u="sng" strike="noStrike" kern="1200" dirty="0">
                <a:solidFill>
                  <a:srgbClr val="0000FF"/>
                </a:solidFill>
                <a:effectLst/>
                <a:ea typeface="Times New Roman" panose="02020603050405020304" pitchFamily="18" charset="0"/>
                <a:hlinkClick r:id="rId9"/>
              </a:rPr>
              <a:t>1534r0</a:t>
            </a:r>
            <a:r>
              <a:rPr lang="en-GB" sz="1100" i="0" u="sng" strike="noStrike" kern="1200" dirty="0">
                <a:solidFill>
                  <a:srgbClr val="0000FF"/>
                </a:solidFill>
                <a:effectLst/>
                <a:ea typeface="Times New Roman" panose="02020603050405020304" pitchFamily="18" charset="0"/>
              </a:rPr>
              <a:t> </a:t>
            </a:r>
            <a:r>
              <a:rPr lang="en-GB" sz="1100" i="0" u="none" strike="noStrike" kern="1200" dirty="0">
                <a:solidFill>
                  <a:srgbClr val="000000"/>
                </a:solidFill>
                <a:effectLst/>
                <a:ea typeface="Times New Roman" panose="02020603050405020304" pitchFamily="18" charset="0"/>
              </a:rPr>
              <a:t>Text for AP initiated EML Operating Mode Change</a:t>
            </a:r>
            <a:r>
              <a:rPr lang="en-US" sz="1100" dirty="0"/>
              <a:t> 			</a:t>
            </a:r>
            <a:r>
              <a:rPr lang="en-GB" sz="1100" i="0" u="none" strike="noStrike" kern="1200" dirty="0" err="1">
                <a:solidFill>
                  <a:srgbClr val="000000"/>
                </a:solidFill>
                <a:effectLst/>
                <a:ea typeface="Times New Roman" panose="02020603050405020304" pitchFamily="18" charset="0"/>
              </a:rPr>
              <a:t>Juseong</a:t>
            </a:r>
            <a:r>
              <a:rPr lang="en-GB" sz="1100" i="0" u="none" strike="noStrike" kern="1200" dirty="0">
                <a:solidFill>
                  <a:srgbClr val="000000"/>
                </a:solidFill>
                <a:effectLst/>
                <a:ea typeface="Times New Roman" panose="02020603050405020304" pitchFamily="18" charset="0"/>
              </a:rPr>
              <a:t> Moon  	[1C      10’]</a:t>
            </a:r>
          </a:p>
          <a:p>
            <a:pPr lvl="1">
              <a:buFont typeface="Arial" panose="020B0604020202020204" pitchFamily="34" charset="0"/>
              <a:buChar char="•"/>
            </a:pPr>
            <a:r>
              <a:rPr lang="en-GB" sz="1100" i="0" u="sng" strike="noStrike" kern="1200" dirty="0">
                <a:solidFill>
                  <a:srgbClr val="0000FF"/>
                </a:solidFill>
                <a:effectLst/>
                <a:ea typeface="Times New Roman" panose="02020603050405020304" pitchFamily="18" charset="0"/>
                <a:hlinkClick r:id="rId10"/>
              </a:rPr>
              <a:t>1535r0</a:t>
            </a:r>
            <a:r>
              <a:rPr lang="en-GB" sz="1100" i="0" u="sng" strike="noStrike" kern="1200" dirty="0">
                <a:solidFill>
                  <a:srgbClr val="0000FF"/>
                </a:solidFill>
                <a:effectLst/>
                <a:ea typeface="Times New Roman" panose="02020603050405020304" pitchFamily="18" charset="0"/>
              </a:rPr>
              <a:t> </a:t>
            </a:r>
            <a:r>
              <a:rPr lang="en-GB" sz="1100" i="0" u="none" strike="noStrike" kern="1200" dirty="0">
                <a:solidFill>
                  <a:srgbClr val="000000"/>
                </a:solidFill>
                <a:effectLst/>
                <a:ea typeface="Times New Roman" panose="02020603050405020304" pitchFamily="18" charset="0"/>
              </a:rPr>
              <a:t>P2P Comm. with EMLSR Peer in Triggered TXOP Sharing 		</a:t>
            </a:r>
            <a:r>
              <a:rPr lang="en-GB" sz="1100" b="0" i="0" u="none" strike="noStrike" kern="1200" dirty="0" err="1">
                <a:solidFill>
                  <a:srgbClr val="000000"/>
                </a:solidFill>
                <a:effectLst/>
                <a:ea typeface="Times New Roman" panose="02020603050405020304" pitchFamily="18" charset="0"/>
              </a:rPr>
              <a:t>Juseong</a:t>
            </a:r>
            <a:r>
              <a:rPr lang="en-GB" sz="1100" b="0" i="0" u="none" strike="noStrike" kern="1200" dirty="0">
                <a:solidFill>
                  <a:srgbClr val="000000"/>
                </a:solidFill>
                <a:effectLst/>
                <a:ea typeface="Times New Roman" panose="02020603050405020304" pitchFamily="18" charset="0"/>
              </a:rPr>
              <a:t> Moon 	</a:t>
            </a:r>
            <a:r>
              <a:rPr lang="en-GB" sz="1100" i="0" u="none" strike="noStrike" kern="1200" dirty="0">
                <a:solidFill>
                  <a:srgbClr val="000000"/>
                </a:solidFill>
                <a:effectLst/>
                <a:ea typeface="Times New Roman" panose="02020603050405020304" pitchFamily="18" charset="0"/>
              </a:rPr>
              <a:t>[1C      10’]</a:t>
            </a:r>
            <a:endParaRPr lang="en-US" sz="1100" dirty="0"/>
          </a:p>
          <a:p>
            <a:pPr lvl="1">
              <a:buFont typeface="Arial" panose="020B0604020202020204" pitchFamily="34" charset="0"/>
              <a:buChar char="•"/>
            </a:pPr>
            <a:r>
              <a:rPr lang="en-GB" sz="1100" i="0" u="sng" strike="noStrike" kern="1200" dirty="0">
                <a:solidFill>
                  <a:srgbClr val="0000FF"/>
                </a:solidFill>
                <a:effectLst/>
                <a:ea typeface="Times New Roman" panose="02020603050405020304" pitchFamily="18" charset="0"/>
                <a:hlinkClick r:id="rId11"/>
              </a:rPr>
              <a:t>1537r0</a:t>
            </a:r>
            <a:r>
              <a:rPr lang="en-GB" sz="1100" i="0" u="sng" strike="noStrike" kern="1200" dirty="0">
                <a:solidFill>
                  <a:srgbClr val="0000FF"/>
                </a:solidFill>
                <a:effectLst/>
                <a:ea typeface="Times New Roman" panose="02020603050405020304" pitchFamily="18" charset="0"/>
              </a:rPr>
              <a:t> </a:t>
            </a:r>
            <a:r>
              <a:rPr lang="en-GB" sz="1100" i="0" u="none" strike="noStrike" kern="1200" dirty="0">
                <a:solidFill>
                  <a:srgbClr val="000000"/>
                </a:solidFill>
                <a:effectLst/>
                <a:ea typeface="Times New Roman" panose="02020603050405020304" pitchFamily="18" charset="0"/>
              </a:rPr>
              <a:t>Text for EDCAF </a:t>
            </a:r>
            <a:r>
              <a:rPr lang="en-GB" sz="1100" i="0" u="none" strike="noStrike" kern="1200" dirty="0" err="1">
                <a:solidFill>
                  <a:srgbClr val="000000"/>
                </a:solidFill>
                <a:effectLst/>
                <a:ea typeface="Times New Roman" panose="02020603050405020304" pitchFamily="18" charset="0"/>
              </a:rPr>
              <a:t>Selec</a:t>
            </a:r>
            <a:r>
              <a:rPr lang="en-GB" sz="1100" i="0" u="none" strike="noStrike" kern="1200" dirty="0">
                <a:solidFill>
                  <a:srgbClr val="000000"/>
                </a:solidFill>
                <a:effectLst/>
                <a:ea typeface="Times New Roman" panose="02020603050405020304" pitchFamily="18" charset="0"/>
              </a:rPr>
              <a:t>. Issue on Start Time Sync Access 			</a:t>
            </a:r>
            <a:r>
              <a:rPr lang="en-GB" sz="1100" i="0" u="none" strike="noStrike" kern="1200" dirty="0" err="1">
                <a:solidFill>
                  <a:srgbClr val="000000"/>
                </a:solidFill>
                <a:effectLst/>
                <a:ea typeface="Times New Roman" panose="02020603050405020304" pitchFamily="18" charset="0"/>
              </a:rPr>
              <a:t>Juseong</a:t>
            </a:r>
            <a:r>
              <a:rPr lang="en-GB" sz="1100" i="0" u="none" strike="noStrike" kern="1200" dirty="0">
                <a:solidFill>
                  <a:srgbClr val="000000"/>
                </a:solidFill>
                <a:effectLst/>
                <a:ea typeface="Times New Roman" panose="02020603050405020304" pitchFamily="18" charset="0"/>
              </a:rPr>
              <a:t> Moon	[1C      10’]</a:t>
            </a:r>
            <a:endParaRPr lang="en-US" sz="1100" i="0" u="none" strike="noStrike" dirty="0">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2"/>
              </a:rPr>
              <a:t>1335r4</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CIDs related to Group-addressed frame RX in EMLSR/NSTR Vishnu Ratnam [13C-SP 10’]</a:t>
            </a:r>
          </a:p>
          <a:p>
            <a:pPr lvl="1">
              <a:buFont typeface="Arial" panose="020B0604020202020204" pitchFamily="34" charset="0"/>
              <a:buChar char="•"/>
            </a:pPr>
            <a:r>
              <a:rPr lang="en-GB" sz="1200" u="sng" strike="noStrike" kern="1200" dirty="0">
                <a:solidFill>
                  <a:srgbClr val="00B0F0"/>
                </a:solidFill>
                <a:effectLst/>
                <a:ea typeface="Times New Roman" panose="02020603050405020304" pitchFamily="18" charset="0"/>
                <a:hlinkClick r:id="rId3"/>
              </a:rPr>
              <a:t>1381r3</a:t>
            </a:r>
            <a:r>
              <a:rPr lang="en-GB" sz="1200" u="sng" strike="noStrike" kern="1200" dirty="0">
                <a:solidFill>
                  <a:srgbClr val="00B0F0"/>
                </a:solidFill>
                <a:effectLst/>
                <a:ea typeface="Times New Roman" panose="02020603050405020304" pitchFamily="18" charset="0"/>
              </a:rPr>
              <a:t> </a:t>
            </a:r>
            <a:r>
              <a:rPr lang="en-GB" sz="1200" u="none" strike="noStrike" kern="1200" dirty="0">
                <a:solidFill>
                  <a:schemeClr val="tx1"/>
                </a:solidFill>
                <a:effectLst/>
                <a:ea typeface="Times New Roman" panose="02020603050405020304" pitchFamily="18" charset="0"/>
              </a:rPr>
              <a:t>LB266 CR ML traffic indication part1 			Minyoung Park	[13C-SP 10’]	</a:t>
            </a:r>
            <a:endParaRPr lang="en-US" sz="1200" u="none" strike="noStrike" dirty="0">
              <a:solidFill>
                <a:schemeClr val="tx1"/>
              </a:solidFill>
              <a:effectLst/>
            </a:endParaRPr>
          </a:p>
          <a:p>
            <a:pPr lvl="1">
              <a:buFont typeface="Arial" panose="020B0604020202020204" pitchFamily="34" charset="0"/>
              <a:buChar char="•"/>
            </a:pPr>
            <a:r>
              <a:rPr lang="en-GB" sz="1200" i="0" u="sng" strike="noStrike" kern="1200" dirty="0">
                <a:solidFill>
                  <a:schemeClr val="tx1"/>
                </a:solidFill>
                <a:effectLst/>
                <a:ea typeface="Times New Roman" panose="02020603050405020304" pitchFamily="18" charset="0"/>
                <a:hlinkClick r:id="rId4"/>
              </a:rPr>
              <a:t>1848r0</a:t>
            </a:r>
            <a:r>
              <a:rPr lang="en-GB" sz="1200" i="0" u="none" strike="noStrike" kern="1200" dirty="0">
                <a:solidFill>
                  <a:schemeClr val="tx1"/>
                </a:solidFill>
                <a:effectLst/>
                <a:ea typeface="Times New Roman" panose="02020603050405020304" pitchFamily="18" charset="0"/>
              </a:rPr>
              <a:t> CR </a:t>
            </a:r>
            <a:r>
              <a:rPr lang="en-GB" sz="1200" i="0" u="none" strike="noStrike" kern="1200" dirty="0" err="1">
                <a:solidFill>
                  <a:schemeClr val="tx1"/>
                </a:solidFill>
                <a:effectLst/>
                <a:ea typeface="Times New Roman" panose="02020603050405020304" pitchFamily="18" charset="0"/>
              </a:rPr>
              <a:t>Misc</a:t>
            </a:r>
            <a:r>
              <a:rPr lang="en-GB" sz="1200" i="0" u="none" strike="noStrike" kern="1200" dirty="0">
                <a:solidFill>
                  <a:schemeClr val="tx1"/>
                </a:solidFill>
                <a:effectLst/>
                <a:ea typeface="Times New Roman" panose="02020603050405020304" pitchFamily="18" charset="0"/>
              </a:rPr>
              <a:t> 							Minyoung Park 	[32C	25’]</a:t>
            </a:r>
            <a:endParaRPr lang="en-US" sz="1200" dirty="0">
              <a:solidFill>
                <a:schemeClr val="tx1"/>
              </a:solidFill>
            </a:endParaRPr>
          </a:p>
          <a:p>
            <a:pPr lvl="1">
              <a:buFont typeface="Arial" panose="020B0604020202020204" pitchFamily="34" charset="0"/>
              <a:buChar char="•"/>
            </a:pPr>
            <a:r>
              <a:rPr lang="en-GB" sz="1200" i="0" u="sng" strike="noStrike" kern="1200" dirty="0">
                <a:solidFill>
                  <a:schemeClr val="tx1"/>
                </a:solidFill>
                <a:effectLst/>
                <a:ea typeface="Times New Roman" panose="02020603050405020304" pitchFamily="18" charset="0"/>
                <a:hlinkClick r:id="rId5"/>
              </a:rPr>
              <a:t>1903r0</a:t>
            </a:r>
            <a:r>
              <a:rPr lang="en-GB" sz="1200" i="0" u="none" strike="noStrike" kern="1200" dirty="0">
                <a:solidFill>
                  <a:schemeClr val="tx1"/>
                </a:solidFill>
                <a:effectLst/>
                <a:ea typeface="Times New Roman" panose="02020603050405020304" pitchFamily="18" charset="0"/>
              </a:rPr>
              <a:t> CR for </a:t>
            </a:r>
            <a:r>
              <a:rPr lang="en-GB" sz="1200" i="0" u="none" strike="noStrike" kern="1200" dirty="0" err="1">
                <a:solidFill>
                  <a:schemeClr val="tx1"/>
                </a:solidFill>
                <a:effectLst/>
                <a:ea typeface="Times New Roman" panose="02020603050405020304" pitchFamily="18" charset="0"/>
              </a:rPr>
              <a:t>misc</a:t>
            </a:r>
            <a:r>
              <a:rPr lang="en-GB" sz="1200" i="0" u="none" strike="noStrike" kern="1200" dirty="0">
                <a:solidFill>
                  <a:schemeClr val="tx1"/>
                </a:solidFill>
                <a:effectLst/>
                <a:ea typeface="Times New Roman" panose="02020603050405020304" pitchFamily="18" charset="0"/>
              </a:rPr>
              <a:t> CIDs 					Laurent Cariou 	[50C	60’]</a:t>
            </a:r>
            <a:endParaRPr lang="en-US" sz="1200" dirty="0">
              <a:solidFill>
                <a:schemeClr val="tx1"/>
              </a:solidFill>
            </a:endParaRP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6"/>
              </a:rPr>
              <a:t>1279r0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CID 10705 					Liangxiao Xin		[1C	10’]</a:t>
            </a:r>
            <a:endParaRPr lang="en-US" sz="1200" dirty="0"/>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7"/>
              </a:rPr>
              <a:t>1573r0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CID 10911 					</a:t>
            </a:r>
            <a:r>
              <a:rPr lang="en-GB" sz="1200" i="0" u="none" strike="noStrike" kern="1200" dirty="0">
                <a:solidFill>
                  <a:srgbClr val="000000"/>
                </a:solidFill>
                <a:effectLst/>
                <a:ea typeface="MS Gothic" panose="020B0609070205080204" pitchFamily="49" charset="-128"/>
              </a:rPr>
              <a:t>Jeongki Kim		[1C	10’]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8"/>
              </a:rPr>
              <a:t>1028r6</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Triggered TXOP Sharing Error Recovery CID 12420 </a:t>
            </a:r>
            <a:r>
              <a:rPr lang="en-GB" sz="1200" b="0" i="0" u="none" strike="noStrike" kern="1200" dirty="0">
                <a:solidFill>
                  <a:srgbClr val="000000"/>
                </a:solidFill>
                <a:effectLst/>
                <a:ea typeface="Times New Roman" panose="02020603050405020304" pitchFamily="18" charset="0"/>
              </a:rPr>
              <a:t>Ronny Y. Kim</a:t>
            </a:r>
            <a:r>
              <a:rPr lang="en-US" sz="1200" kern="1200" dirty="0">
                <a:solidFill>
                  <a:srgbClr val="000000"/>
                </a:solidFill>
                <a:ea typeface="Times New Roman" panose="02020603050405020304" pitchFamily="18" charset="0"/>
              </a:rPr>
              <a:t>		[1C	10’]</a:t>
            </a:r>
            <a:endParaRPr lang="en-US" sz="10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hlinkClick r:id="rId2"/>
              </a:rPr>
              <a:t>1792r1</a:t>
            </a:r>
            <a:r>
              <a:rPr lang="en-US" sz="1200" dirty="0"/>
              <a:t> 802.11be report on EHT functionalities in support of TSN Dave Cavalcanti		[Update/SP]</a:t>
            </a:r>
          </a:p>
          <a:p>
            <a:pPr lvl="1">
              <a:buFont typeface="Arial" panose="020B0604020202020204" pitchFamily="34" charset="0"/>
              <a:buChar char="•"/>
            </a:pPr>
            <a:r>
              <a:rPr lang="en-GB" sz="1200" i="0" u="sng" strike="noStrike" kern="1200" dirty="0">
                <a:solidFill>
                  <a:schemeClr val="tx1"/>
                </a:solidFill>
                <a:effectLst/>
                <a:ea typeface="Times New Roman" panose="02020603050405020304" pitchFamily="18" charset="0"/>
                <a:hlinkClick r:id="rId3"/>
              </a:rPr>
              <a:t>1363r0</a:t>
            </a:r>
            <a:r>
              <a:rPr lang="en-GB" sz="1200" i="0" u="none" strike="noStrike" kern="1200" dirty="0">
                <a:solidFill>
                  <a:schemeClr val="tx1"/>
                </a:solidFill>
                <a:effectLst/>
                <a:ea typeface="Times New Roman" panose="02020603050405020304" pitchFamily="18" charset="0"/>
              </a:rPr>
              <a:t> CR on 3.2 CIDs part2 						Ross Jian Yu 		 [1C	   10’]</a:t>
            </a:r>
            <a:endParaRPr lang="en-GB" sz="1200" b="1" dirty="0">
              <a:solidFill>
                <a:schemeClr val="tx1"/>
              </a:solidFill>
            </a:endParaRP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4"/>
              </a:rPr>
              <a:t>1769r0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Resolution for LB266 CID 11676 				Rui Yang 		</a:t>
            </a:r>
            <a:r>
              <a:rPr lang="en-GB" sz="1200" i="0" u="none" strike="noStrike" kern="1200" dirty="0">
                <a:solidFill>
                  <a:schemeClr val="tx1"/>
                </a:solidFill>
                <a:effectLst/>
                <a:ea typeface="Times New Roman" panose="02020603050405020304" pitchFamily="18" charset="0"/>
              </a:rPr>
              <a:t> [1C	   10’]</a:t>
            </a:r>
            <a:endParaRPr lang="en-GB" sz="1200" i="0" u="none" strike="noStrike" kern="1200" dirty="0">
              <a:solidFill>
                <a:srgbClr val="000000"/>
              </a:solidFill>
              <a:effectLst/>
              <a:ea typeface="Times New Roman" panose="02020603050405020304" pitchFamily="18" charset="0"/>
            </a:endParaRP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5"/>
              </a:rPr>
              <a:t>1794r0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CIDs in 35.10 (EHT Spatial reuse operation) 		Zinan Lin</a:t>
            </a:r>
            <a:r>
              <a:rPr lang="en-US" sz="1200" kern="1200" dirty="0">
                <a:solidFill>
                  <a:srgbClr val="000000"/>
                </a:solidFill>
                <a:ea typeface="Times New Roman" panose="02020603050405020304" pitchFamily="18" charset="0"/>
              </a:rPr>
              <a:t> </a:t>
            </a:r>
            <a:r>
              <a:rPr lang="en-GB" sz="1200" kern="1200" dirty="0">
                <a:ea typeface="Times New Roman" panose="02020603050405020304" pitchFamily="18" charset="0"/>
              </a:rPr>
              <a:t>		</a:t>
            </a:r>
            <a:r>
              <a:rPr lang="en-GB" sz="1200" i="0" u="none" strike="noStrike" kern="1200" dirty="0">
                <a:solidFill>
                  <a:schemeClr val="tx1"/>
                </a:solidFill>
                <a:effectLst/>
                <a:ea typeface="Times New Roman" panose="02020603050405020304" pitchFamily="18" charset="0"/>
              </a:rPr>
              <a:t> [7C	   15’] </a:t>
            </a:r>
            <a:r>
              <a:rPr lang="en-GB" sz="1200" i="0" u="none" strike="noStrike" kern="1200" dirty="0">
                <a:solidFill>
                  <a:srgbClr val="000000"/>
                </a:solidFill>
                <a:effectLst/>
                <a:ea typeface="Times New Roman" panose="02020603050405020304" pitchFamily="18" charset="0"/>
              </a:rPr>
              <a:t>	</a:t>
            </a:r>
            <a:endParaRPr lang="en-US" sz="1200" dirty="0"/>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6"/>
              </a:rPr>
              <a:t>1811r0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TGbe D2.0 comment resolution 20 MHz only STA 		Liwen Chu 		</a:t>
            </a:r>
            <a:r>
              <a:rPr lang="en-GB" sz="1200" i="0" u="none" strike="noStrike" kern="1200" dirty="0">
                <a:solidFill>
                  <a:schemeClr val="tx1"/>
                </a:solidFill>
                <a:effectLst/>
                <a:ea typeface="Times New Roman" panose="02020603050405020304" pitchFamily="18" charset="0"/>
              </a:rPr>
              <a:t> [1C	   10’]</a:t>
            </a:r>
            <a:endParaRPr lang="en-US" sz="1200" dirty="0"/>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7"/>
              </a:rPr>
              <a:t>1798r0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9.3.1.22.4 EHT Variant User Info Field</a:t>
            </a:r>
            <a:r>
              <a:rPr lang="en-US" sz="1200" dirty="0"/>
              <a:t> 		</a:t>
            </a:r>
            <a:r>
              <a:rPr lang="en-GB" sz="1200" i="0" u="none" strike="noStrike" kern="1200" dirty="0" err="1">
                <a:solidFill>
                  <a:srgbClr val="000000"/>
                </a:solidFill>
                <a:effectLst/>
                <a:ea typeface="Times New Roman" panose="02020603050405020304" pitchFamily="18" charset="0"/>
              </a:rPr>
              <a:t>Mengshi</a:t>
            </a:r>
            <a:r>
              <a:rPr lang="en-GB" sz="1200" i="0" u="none" strike="noStrike" kern="1200" dirty="0">
                <a:solidFill>
                  <a:srgbClr val="000000"/>
                </a:solidFill>
                <a:effectLst/>
                <a:ea typeface="Times New Roman" panose="02020603050405020304" pitchFamily="18" charset="0"/>
              </a:rPr>
              <a:t> Hu</a:t>
            </a:r>
            <a:r>
              <a:rPr lang="en-US" sz="1200" dirty="0"/>
              <a:t> 		</a:t>
            </a:r>
            <a:r>
              <a:rPr lang="en-GB" sz="1200" i="0" u="none" strike="noStrike" kern="1200" dirty="0">
                <a:solidFill>
                  <a:schemeClr val="tx1"/>
                </a:solidFill>
                <a:effectLst/>
                <a:ea typeface="Times New Roman" panose="02020603050405020304" pitchFamily="18" charset="0"/>
              </a:rPr>
              <a:t> [6C	   10’] </a:t>
            </a:r>
            <a:endParaRPr lang="en-GB" sz="1200" i="0" u="none" strike="noStrike" kern="1200" dirty="0">
              <a:solidFill>
                <a:srgbClr val="000000"/>
              </a:solidFill>
              <a:effectLst/>
              <a:ea typeface="Times New Roman" panose="02020603050405020304" pitchFamily="18" charset="0"/>
            </a:endParaRPr>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8"/>
              </a:rPr>
              <a:t>1692r0</a:t>
            </a:r>
            <a:r>
              <a:rPr lang="en-US" sz="1200" i="0" u="none" strike="noStrike" kern="1200" dirty="0">
                <a:solidFill>
                  <a:srgbClr val="000000"/>
                </a:solidFill>
                <a:effectLst/>
                <a:ea typeface="Times New Roman" panose="02020603050405020304" pitchFamily="18" charset="0"/>
              </a:rPr>
              <a:t> </a:t>
            </a:r>
            <a:r>
              <a:rPr lang="en-US" sz="1200" i="0" u="none" strike="noStrike" kern="1200" dirty="0">
                <a:solidFill>
                  <a:srgbClr val="000000"/>
                </a:solidFill>
                <a:effectLst/>
                <a:ea typeface="MS Gothic" panose="020B0609070205080204" pitchFamily="49" charset="-128"/>
              </a:rPr>
              <a:t>Clause 3.2 Comment Resolutions 				Stephen McCann</a:t>
            </a:r>
            <a:r>
              <a:rPr lang="en-US" sz="1200" dirty="0"/>
              <a:t> 	</a:t>
            </a:r>
            <a:r>
              <a:rPr lang="en-GB" sz="1200" i="0" u="none" strike="noStrike" kern="1200" dirty="0">
                <a:solidFill>
                  <a:schemeClr val="tx1"/>
                </a:solidFill>
                <a:effectLst/>
                <a:ea typeface="Times New Roman" panose="02020603050405020304" pitchFamily="18" charset="0"/>
              </a:rPr>
              <a:t> [4C	   10’] </a:t>
            </a:r>
          </a:p>
          <a:p>
            <a:pPr lvl="1">
              <a:buFont typeface="Arial" panose="020B0604020202020204" pitchFamily="34" charset="0"/>
              <a:buChar char="•"/>
            </a:pPr>
            <a:r>
              <a:rPr lang="en-GB" sz="1200" b="0" kern="1200" dirty="0">
                <a:ea typeface="MS Gothic" panose="020B0609070205080204" pitchFamily="49" charset="-128"/>
                <a:hlinkClick r:id="rId9">
                  <a:extLst>
                    <a:ext uri="{A12FA001-AC4F-418D-AE19-62706E023703}">
                      <ahyp:hlinkClr xmlns:ahyp="http://schemas.microsoft.com/office/drawing/2018/hyperlinkcolor" val="tx"/>
                    </a:ext>
                  </a:extLst>
                </a:hlinkClick>
              </a:rPr>
              <a:t>1797r0</a:t>
            </a:r>
            <a:r>
              <a:rPr lang="en-GB" sz="1200" b="0" kern="1200" dirty="0">
                <a:ea typeface="MS Gothic" panose="020B0609070205080204" pitchFamily="49" charset="-128"/>
              </a:rPr>
              <a:t> CR for NSS in Nominal Packet Padding 			</a:t>
            </a:r>
            <a:r>
              <a:rPr lang="en-GB" sz="1200" b="0" kern="1200" dirty="0" err="1">
                <a:ea typeface="MS Gothic" panose="020B0609070205080204" pitchFamily="49" charset="-128"/>
              </a:rPr>
              <a:t>Mengshi</a:t>
            </a:r>
            <a:r>
              <a:rPr lang="en-GB" sz="1200" b="0" kern="1200" dirty="0">
                <a:ea typeface="MS Gothic" panose="020B0609070205080204" pitchFamily="49" charset="-128"/>
              </a:rPr>
              <a:t> Hu		 </a:t>
            </a:r>
            <a:r>
              <a:rPr lang="en-GB" sz="1200" i="0" u="none" strike="noStrike" kern="1200" dirty="0">
                <a:solidFill>
                  <a:schemeClr val="tx1"/>
                </a:solidFill>
                <a:effectLst/>
                <a:ea typeface="Times New Roman" panose="02020603050405020304" pitchFamily="18" charset="0"/>
              </a:rPr>
              <a:t> [3C	   10’]</a:t>
            </a:r>
            <a:endParaRPr lang="en-US" sz="1200" kern="1200" dirty="0">
              <a:ea typeface="MS Gothic" panose="020B0609070205080204" pitchFamily="49" charset="-128"/>
            </a:endParaRPr>
          </a:p>
          <a:p>
            <a:pPr lvl="1">
              <a:buFont typeface="Arial" panose="020B0604020202020204" pitchFamily="34" charset="0"/>
              <a:buChar char="•"/>
            </a:pPr>
            <a:r>
              <a:rPr lang="en-GB" sz="1200" i="0" u="none" strike="noStrike" kern="1200" dirty="0">
                <a:solidFill>
                  <a:srgbClr val="FF0000"/>
                </a:solidFill>
                <a:effectLst/>
                <a:ea typeface="Times New Roman" panose="02020603050405020304" pitchFamily="18" charset="0"/>
                <a:hlinkClick r:id="rId10"/>
              </a:rPr>
              <a:t>1853r0</a:t>
            </a:r>
            <a:r>
              <a:rPr lang="en-GB" sz="1200" i="0" u="none" strike="noStrike" kern="1200" dirty="0">
                <a:solidFill>
                  <a:srgbClr val="FF0000"/>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CID13941, 13942, 13943</a:t>
            </a:r>
            <a:r>
              <a:rPr lang="en-US" sz="1200" dirty="0"/>
              <a:t> 				</a:t>
            </a:r>
            <a:r>
              <a:rPr lang="en-GB" sz="1200" i="0" u="none" strike="noStrike" kern="1200" dirty="0">
                <a:solidFill>
                  <a:srgbClr val="000000"/>
                </a:solidFill>
                <a:effectLst/>
                <a:ea typeface="Times New Roman" panose="02020603050405020304" pitchFamily="18" charset="0"/>
              </a:rPr>
              <a:t>Yanyi Ding		</a:t>
            </a:r>
            <a:r>
              <a:rPr lang="en-GB" sz="1200" i="0" u="none" strike="noStrike" kern="1200" dirty="0">
                <a:solidFill>
                  <a:schemeClr val="tx1"/>
                </a:solidFill>
                <a:effectLst/>
                <a:ea typeface="Times New Roman" panose="02020603050405020304" pitchFamily="18" charset="0"/>
              </a:rPr>
              <a:t>  [3C	   10’]</a:t>
            </a:r>
            <a:endParaRPr lang="en-US" sz="1200" dirty="0"/>
          </a:p>
          <a:p>
            <a:pPr lvl="1">
              <a:buFont typeface="Arial" panose="020B0604020202020204" pitchFamily="34" charset="0"/>
              <a:buChar char="•"/>
            </a:pPr>
            <a:r>
              <a:rPr lang="en-GB" sz="1200" i="0" u="none" strike="noStrike" kern="1200" dirty="0">
                <a:solidFill>
                  <a:srgbClr val="FF0000"/>
                </a:solidFill>
                <a:effectLst/>
                <a:ea typeface="Times New Roman" panose="02020603050405020304" pitchFamily="18" charset="0"/>
                <a:hlinkClick r:id="rId8"/>
              </a:rPr>
              <a:t>1692r0</a:t>
            </a:r>
            <a:r>
              <a:rPr lang="en-GB" sz="1200" i="0" u="none" strike="noStrike" kern="1200" dirty="0">
                <a:solidFill>
                  <a:srgbClr val="FF0000"/>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Clause 3.2 Comment Resolutions</a:t>
            </a:r>
            <a:r>
              <a:rPr lang="en-US" sz="1200" dirty="0"/>
              <a:t> 				</a:t>
            </a:r>
            <a:r>
              <a:rPr lang="en-GB" sz="1200" i="0" u="none" strike="noStrike" kern="1200" dirty="0">
                <a:solidFill>
                  <a:srgbClr val="000000"/>
                </a:solidFill>
                <a:effectLst/>
                <a:ea typeface="Times New Roman" panose="02020603050405020304" pitchFamily="18" charset="0"/>
              </a:rPr>
              <a:t>Stephen McCann	 </a:t>
            </a:r>
            <a:r>
              <a:rPr lang="en-GB" sz="1200" i="0" u="none" strike="noStrike" kern="1200" dirty="0">
                <a:solidFill>
                  <a:schemeClr val="tx1"/>
                </a:solidFill>
                <a:effectLst/>
                <a:ea typeface="Times New Roman" panose="02020603050405020304" pitchFamily="18" charset="0"/>
              </a:rPr>
              <a:t> [8C	   10’]</a:t>
            </a:r>
            <a:endParaRPr lang="en-US" sz="1200" i="0" u="none" strike="noStrike" dirty="0">
              <a:effectLst/>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chemeClr val="tx1"/>
                </a:solidFill>
                <a:effectLst/>
                <a:ea typeface="Times New Roman" panose="02020603050405020304" pitchFamily="18" charset="0"/>
                <a:hlinkClick r:id="rId2"/>
              </a:rPr>
              <a:t>1909r0</a:t>
            </a:r>
            <a:r>
              <a:rPr lang="en-GB" sz="1200" i="0" u="none" strike="noStrike" kern="1200" dirty="0">
                <a:solidFill>
                  <a:schemeClr val="tx1"/>
                </a:solidFill>
                <a:effectLst/>
                <a:ea typeface="Times New Roman" panose="02020603050405020304" pitchFamily="18" charset="0"/>
              </a:rPr>
              <a:t> TXS related CIDs part 2 				Dibakar Das 		[60C	60’]</a:t>
            </a:r>
            <a:endParaRPr lang="en-GB" sz="1200" dirty="0"/>
          </a:p>
          <a:p>
            <a:pPr lvl="0">
              <a:buFont typeface="Arial" panose="020B0604020202020204" pitchFamily="34" charset="0"/>
              <a:buChar char="•"/>
            </a:pPr>
            <a:r>
              <a:rPr lang="en-GB" sz="1600" dirty="0"/>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marL="0" fontAlgn="b">
              <a:spcBef>
                <a:spcPts val="0"/>
              </a:spcBef>
              <a:spcAft>
                <a:spcPts val="0"/>
              </a:spcAft>
              <a:buFont typeface="Arial" panose="020B0604020202020204" pitchFamily="34" charset="0"/>
              <a:buChar char="•"/>
            </a:pPr>
            <a:r>
              <a:rPr lang="en-US" sz="1600" b="1" dirty="0">
                <a:cs typeface="+mn-cs"/>
              </a:rPr>
              <a:t>Submissions (last 30’):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US" sz="1400" dirty="0">
                <a:solidFill>
                  <a:schemeClr val="tx1"/>
                </a:solidFill>
              </a:rPr>
              <a:t>TGbe Editor’s Report:</a:t>
            </a:r>
          </a:p>
          <a:p>
            <a:pPr>
              <a:buFont typeface="Arial" panose="020B0604020202020204" pitchFamily="34" charset="0"/>
              <a:buChar char="•"/>
            </a:pPr>
            <a:r>
              <a:rPr lang="en-US" sz="1400" dirty="0">
                <a:solidFill>
                  <a:schemeClr val="tx1"/>
                </a:solidFill>
              </a:rPr>
              <a:t>Motions: </a:t>
            </a:r>
          </a:p>
          <a:p>
            <a:pPr lvl="0">
              <a:buFont typeface="Arial" panose="020B0604020202020204" pitchFamily="34" charset="0"/>
              <a:buChar char="•"/>
            </a:pPr>
            <a:r>
              <a:rPr lang="en-GB" sz="1400" dirty="0">
                <a:solidFill>
                  <a:schemeClr val="tx1"/>
                </a:solidFill>
              </a:rPr>
              <a:t>Submissions (second hour):</a:t>
            </a:r>
            <a:endParaRPr lang="en-GB" sz="1400" b="0" dirty="0">
              <a:solidFill>
                <a:schemeClr val="tx1"/>
              </a:solidFill>
            </a:endParaRP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6903921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a:buFont typeface="Arial" panose="020B0604020202020204" pitchFamily="34" charset="0"/>
              <a:buChar char="•"/>
            </a:pPr>
            <a:r>
              <a:rPr lang="en-GB" sz="1600" dirty="0"/>
              <a:t>Submissions (last 30’):</a:t>
            </a:r>
            <a:endParaRPr lang="en-US" sz="16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PHY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573729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a:buFont typeface="Arial" panose="020B0604020202020204" pitchFamily="34" charset="0"/>
              <a:buChar char="•"/>
            </a:pPr>
            <a:r>
              <a:rPr lang="en-US" sz="1600" dirty="0"/>
              <a:t>Motions:</a:t>
            </a:r>
          </a:p>
          <a:p>
            <a:pPr lvl="0">
              <a:buFont typeface="Arial" panose="020B0604020202020204" pitchFamily="34" charset="0"/>
              <a:buChar char="•"/>
            </a:pPr>
            <a:r>
              <a:rPr lang="en-US" sz="1600" dirty="0"/>
              <a:t>Goals for January 2023</a:t>
            </a:r>
          </a:p>
          <a:p>
            <a:pPr lvl="0">
              <a:buFont typeface="Arial" panose="020B0604020202020204" pitchFamily="34" charset="0"/>
              <a:buChar char="•"/>
            </a:pPr>
            <a:r>
              <a:rPr lang="en-US" sz="1600" dirty="0"/>
              <a:t>Teleconference/Ad-hoc Plan</a:t>
            </a:r>
          </a:p>
          <a:p>
            <a:pPr lvl="0">
              <a:buFont typeface="Arial" panose="020B0604020202020204" pitchFamily="34" charset="0"/>
              <a:buChar char="•"/>
            </a:pPr>
            <a:r>
              <a:rPr lang="en-US" sz="1600" dirty="0"/>
              <a:t>Timeline</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1600" dirty="0"/>
              <a:t>MAC:</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January 2023</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sz="1600"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spcAft>
                <a:spcPts val="1200"/>
              </a:spcAft>
              <a:buFont typeface="Times New Roman" panose="02020603050405020304" pitchFamily="18" charset="0"/>
              <a:buChar char="-"/>
            </a:pPr>
            <a:r>
              <a:rPr lang="en-US" sz="1600" dirty="0"/>
              <a:t>…</a:t>
            </a:r>
          </a:p>
        </p:txBody>
      </p:sp>
    </p:spTree>
    <p:extLst>
      <p:ext uri="{BB962C8B-B14F-4D97-AF65-F5344CB8AC3E}">
        <p14:creationId xmlns:p14="http://schemas.microsoft.com/office/powerpoint/2010/main" val="10207741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1" name="Content Placeholder 10">
            <a:extLst>
              <a:ext uri="{FF2B5EF4-FFF2-40B4-BE49-F238E27FC236}">
                <a16:creationId xmlns:a16="http://schemas.microsoft.com/office/drawing/2014/main" id="{A0E1A616-B3D6-F47D-5C5F-557C4B3914AF}"/>
              </a:ext>
            </a:extLst>
          </p:cNvPr>
          <p:cNvSpPr>
            <a:spLocks noGrp="1"/>
          </p:cNvSpPr>
          <p:nvPr>
            <p:ph idx="1"/>
          </p:nvPr>
        </p:nvSpPr>
        <p:spPr/>
        <p:txBody>
          <a:bodyPr/>
          <a:lstStyle/>
          <a:p>
            <a:pPr>
              <a:buFont typeface="Arial" panose="020B0604020202020204" pitchFamily="34" charset="0"/>
              <a:buChar char="•"/>
            </a:pPr>
            <a:r>
              <a:rPr lang="en-US" sz="1600" dirty="0"/>
              <a:t>…</a:t>
            </a:r>
          </a:p>
          <a:p>
            <a:pPr marL="0" lvl="0" indent="0"/>
            <a:endParaRPr lang="en-US" sz="16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B499BE8E-A4F9-02CA-E9B5-A4C75AA121F2}"/>
              </a:ext>
            </a:extLst>
          </p:cNvPr>
          <p:cNvSpPr>
            <a:spLocks noGrp="1"/>
          </p:cNvSpPr>
          <p:nvPr>
            <p:ph idx="1"/>
          </p:nvPr>
        </p:nvSpPr>
        <p:spPr/>
        <p:txBody>
          <a:bodyPr/>
          <a:lstStyle/>
          <a:p>
            <a:pPr>
              <a:buFont typeface="Arial" panose="020B0604020202020204" pitchFamily="34" charset="0"/>
              <a:buChar char="•"/>
            </a:pPr>
            <a:r>
              <a:rPr lang="en-US" sz="1600" dirty="0"/>
              <a:t>…</a:t>
            </a:r>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127806</TotalTime>
  <Words>6512</Words>
  <Application>Microsoft Office PowerPoint</Application>
  <PresentationFormat>On-screen Show (4:3)</PresentationFormat>
  <Paragraphs>1636</Paragraphs>
  <Slides>58</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6" baseType="lpstr">
      <vt:lpstr>Arial</vt:lpstr>
      <vt:lpstr>Arial Black</vt:lpstr>
      <vt:lpstr>Calibri</vt:lpstr>
      <vt:lpstr>Monotype Sorts</vt:lpstr>
      <vt:lpstr>Times New Roman</vt:lpstr>
      <vt:lpstr>Wingdings</vt:lpstr>
      <vt:lpstr>Office Theme</vt:lpstr>
      <vt:lpstr>Document</vt:lpstr>
      <vt:lpstr>TGbe November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Joint Submission’s List 3</vt:lpstr>
      <vt:lpstr>PHY Submission’s List 1</vt:lpstr>
      <vt:lpstr>PHY Submission’s List 2</vt:lpstr>
      <vt:lpstr>MAC Submission’s List 1</vt:lpstr>
      <vt:lpstr>MAC Submission’s List 2</vt:lpstr>
      <vt:lpstr>MAC Submission’s List 3</vt:lpstr>
      <vt:lpstr>MAC Submission’s List 4</vt:lpstr>
      <vt:lpstr>MAC Submission’s List 5</vt:lpstr>
      <vt:lpstr>MAC Submission’s List 6</vt:lpstr>
      <vt:lpstr>MAC Submission’s List Q1</vt:lpstr>
      <vt:lpstr>MAC Submission’s List Q2</vt:lpstr>
      <vt:lpstr>MAC Submission’s List Q3</vt:lpstr>
      <vt:lpstr>Technical Submission’s List</vt:lpstr>
      <vt:lpstr>Monday PHY Agenda–AM1</vt:lpstr>
      <vt:lpstr>Monday MAC Agenda–AM1</vt:lpstr>
      <vt:lpstr>Monday Joint Agenda-PM1</vt:lpstr>
      <vt:lpstr>Summary from Sept meeting, conf calls and ad-hoc</vt:lpstr>
      <vt:lpstr>Monday PHY Agenda–PM2</vt:lpstr>
      <vt:lpstr>Monday MAC Agenda–PM2</vt:lpstr>
      <vt:lpstr>Tuesday MAC Agenda–AM1</vt:lpstr>
      <vt:lpstr>Tuesday Joint Agenda-AM2</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Agenda-PM1</vt:lpstr>
      <vt:lpstr>LB266 CR Status</vt:lpstr>
      <vt:lpstr>Goals for January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2022-11-14T14:28:02Z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