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5"/>
  </p:notesMasterIdLst>
  <p:handoutMasterIdLst>
    <p:handoutMasterId r:id="rId146"/>
  </p:handoutMasterIdLst>
  <p:sldIdLst>
    <p:sldId id="256" r:id="rId2"/>
    <p:sldId id="257" r:id="rId3"/>
    <p:sldId id="2615" r:id="rId4"/>
    <p:sldId id="443" r:id="rId5"/>
    <p:sldId id="448" r:id="rId6"/>
    <p:sldId id="449" r:id="rId7"/>
    <p:sldId id="447" r:id="rId8"/>
    <p:sldId id="450" r:id="rId9"/>
    <p:sldId id="451" r:id="rId10"/>
    <p:sldId id="2616" r:id="rId11"/>
    <p:sldId id="258" r:id="rId12"/>
    <p:sldId id="262" r:id="rId13"/>
    <p:sldId id="265" r:id="rId14"/>
    <p:sldId id="2368" r:id="rId15"/>
    <p:sldId id="2371" r:id="rId16"/>
    <p:sldId id="2375" r:id="rId17"/>
    <p:sldId id="2374" r:id="rId18"/>
    <p:sldId id="273" r:id="rId19"/>
    <p:sldId id="2373" r:id="rId20"/>
    <p:sldId id="269" r:id="rId21"/>
    <p:sldId id="272" r:id="rId22"/>
    <p:sldId id="293" r:id="rId23"/>
    <p:sldId id="306" r:id="rId24"/>
    <p:sldId id="296" r:id="rId25"/>
    <p:sldId id="2376" r:id="rId26"/>
    <p:sldId id="271" r:id="rId27"/>
    <p:sldId id="276" r:id="rId28"/>
    <p:sldId id="277" r:id="rId29"/>
    <p:sldId id="2620" r:id="rId30"/>
    <p:sldId id="331" r:id="rId31"/>
    <p:sldId id="332" r:id="rId32"/>
    <p:sldId id="386" r:id="rId33"/>
    <p:sldId id="2378" r:id="rId34"/>
    <p:sldId id="270" r:id="rId35"/>
    <p:sldId id="2379" r:id="rId36"/>
    <p:sldId id="290" r:id="rId37"/>
    <p:sldId id="523" r:id="rId38"/>
    <p:sldId id="2380" r:id="rId39"/>
    <p:sldId id="859" r:id="rId40"/>
    <p:sldId id="2381" r:id="rId41"/>
    <p:sldId id="2382" r:id="rId42"/>
    <p:sldId id="868" r:id="rId43"/>
    <p:sldId id="2552" r:id="rId44"/>
    <p:sldId id="2549" r:id="rId45"/>
    <p:sldId id="2551" r:id="rId46"/>
    <p:sldId id="2553" r:id="rId47"/>
    <p:sldId id="2554" r:id="rId48"/>
    <p:sldId id="263" r:id="rId49"/>
    <p:sldId id="264" r:id="rId50"/>
    <p:sldId id="2555" r:id="rId51"/>
    <p:sldId id="2556" r:id="rId52"/>
    <p:sldId id="266" r:id="rId53"/>
    <p:sldId id="268" r:id="rId54"/>
    <p:sldId id="2557" r:id="rId55"/>
    <p:sldId id="2558" r:id="rId56"/>
    <p:sldId id="1573" r:id="rId57"/>
    <p:sldId id="1575" r:id="rId58"/>
    <p:sldId id="1577" r:id="rId59"/>
    <p:sldId id="261" r:id="rId60"/>
    <p:sldId id="2617" r:id="rId61"/>
    <p:sldId id="2618" r:id="rId62"/>
    <p:sldId id="2619" r:id="rId63"/>
    <p:sldId id="2560" r:id="rId64"/>
    <p:sldId id="2561" r:id="rId65"/>
    <p:sldId id="2562" r:id="rId66"/>
    <p:sldId id="2563" r:id="rId67"/>
    <p:sldId id="278" r:id="rId68"/>
    <p:sldId id="2564" r:id="rId69"/>
    <p:sldId id="299" r:id="rId70"/>
    <p:sldId id="298" r:id="rId71"/>
    <p:sldId id="297" r:id="rId72"/>
    <p:sldId id="2566" r:id="rId73"/>
    <p:sldId id="2567" r:id="rId74"/>
    <p:sldId id="2568" r:id="rId75"/>
    <p:sldId id="2569" r:id="rId76"/>
    <p:sldId id="259" r:id="rId77"/>
    <p:sldId id="2570" r:id="rId78"/>
    <p:sldId id="2571" r:id="rId79"/>
    <p:sldId id="2572" r:id="rId80"/>
    <p:sldId id="2573" r:id="rId81"/>
    <p:sldId id="2574" r:id="rId82"/>
    <p:sldId id="2575" r:id="rId83"/>
    <p:sldId id="2576" r:id="rId84"/>
    <p:sldId id="2621" r:id="rId85"/>
    <p:sldId id="2578" r:id="rId86"/>
    <p:sldId id="2613" r:id="rId87"/>
    <p:sldId id="2579" r:id="rId88"/>
    <p:sldId id="2580" r:id="rId89"/>
    <p:sldId id="2581" r:id="rId90"/>
    <p:sldId id="2582" r:id="rId91"/>
    <p:sldId id="2583" r:id="rId92"/>
    <p:sldId id="2584" r:id="rId93"/>
    <p:sldId id="2585" r:id="rId94"/>
    <p:sldId id="2586" r:id="rId95"/>
    <p:sldId id="2587" r:id="rId96"/>
    <p:sldId id="2588" r:id="rId97"/>
    <p:sldId id="2589" r:id="rId98"/>
    <p:sldId id="2590" r:id="rId99"/>
    <p:sldId id="2591" r:id="rId100"/>
    <p:sldId id="2592" r:id="rId101"/>
    <p:sldId id="274" r:id="rId102"/>
    <p:sldId id="275" r:id="rId103"/>
    <p:sldId id="2593" r:id="rId104"/>
    <p:sldId id="2594" r:id="rId105"/>
    <p:sldId id="2595" r:id="rId106"/>
    <p:sldId id="2596" r:id="rId107"/>
    <p:sldId id="2597" r:id="rId108"/>
    <p:sldId id="2598" r:id="rId109"/>
    <p:sldId id="267" r:id="rId110"/>
    <p:sldId id="2599" r:id="rId111"/>
    <p:sldId id="2600" r:id="rId112"/>
    <p:sldId id="2614" r:id="rId113"/>
    <p:sldId id="2601" r:id="rId114"/>
    <p:sldId id="440" r:id="rId115"/>
    <p:sldId id="441" r:id="rId116"/>
    <p:sldId id="442" r:id="rId117"/>
    <p:sldId id="2602" r:id="rId118"/>
    <p:sldId id="2603" r:id="rId119"/>
    <p:sldId id="326" r:id="rId120"/>
    <p:sldId id="339" r:id="rId121"/>
    <p:sldId id="373" r:id="rId122"/>
    <p:sldId id="371" r:id="rId123"/>
    <p:sldId id="372" r:id="rId124"/>
    <p:sldId id="353" r:id="rId125"/>
    <p:sldId id="364" r:id="rId126"/>
    <p:sldId id="376" r:id="rId127"/>
    <p:sldId id="374" r:id="rId128"/>
    <p:sldId id="378" r:id="rId129"/>
    <p:sldId id="343" r:id="rId130"/>
    <p:sldId id="348" r:id="rId131"/>
    <p:sldId id="357" r:id="rId132"/>
    <p:sldId id="377" r:id="rId133"/>
    <p:sldId id="368" r:id="rId134"/>
    <p:sldId id="375" r:id="rId135"/>
    <p:sldId id="366" r:id="rId136"/>
    <p:sldId id="2604" r:id="rId137"/>
    <p:sldId id="2605" r:id="rId138"/>
    <p:sldId id="2606" r:id="rId139"/>
    <p:sldId id="2607" r:id="rId140"/>
    <p:sldId id="2608" r:id="rId141"/>
    <p:sldId id="2609" r:id="rId142"/>
    <p:sldId id="2610" r:id="rId143"/>
    <p:sldId id="2611" r:id="rId14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24817-5672-4423-BE85-717154A04703}" v="10" dt="2022-11-17T23:47:03.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15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Robert" userId="8f61b79c-1993-4b76-a5c5-6bb0e2071c28" providerId="ADAL" clId="{00B24817-5672-4423-BE85-717154A04703}"/>
    <pc:docChg chg="custSel addSld delSld modSld">
      <pc:chgData name="Stacey, Robert" userId="8f61b79c-1993-4b76-a5c5-6bb0e2071c28" providerId="ADAL" clId="{00B24817-5672-4423-BE85-717154A04703}" dt="2022-11-17T23:47:24.045" v="335" actId="20577"/>
      <pc:docMkLst>
        <pc:docMk/>
      </pc:docMkLst>
      <pc:sldChg chg="modSp mod">
        <pc:chgData name="Stacey, Robert" userId="8f61b79c-1993-4b76-a5c5-6bb0e2071c28" providerId="ADAL" clId="{00B24817-5672-4423-BE85-717154A04703}" dt="2022-11-17T12:36:35.263" v="6" actId="20577"/>
        <pc:sldMkLst>
          <pc:docMk/>
          <pc:sldMk cId="0" sldId="256"/>
        </pc:sldMkLst>
        <pc:spChg chg="mod">
          <ac:chgData name="Stacey, Robert" userId="8f61b79c-1993-4b76-a5c5-6bb0e2071c28" providerId="ADAL" clId="{00B24817-5672-4423-BE85-717154A04703}" dt="2022-11-17T12:36:35.263" v="6" actId="20577"/>
          <ac:spMkLst>
            <pc:docMk/>
            <pc:sldMk cId="0" sldId="256"/>
            <ac:spMk id="3073" creationId="{00000000-0000-0000-0000-000000000000}"/>
          </ac:spMkLst>
        </pc:spChg>
      </pc:sldChg>
      <pc:sldChg chg="modSp mod">
        <pc:chgData name="Stacey, Robert" userId="8f61b79c-1993-4b76-a5c5-6bb0e2071c28" providerId="ADAL" clId="{00B24817-5672-4423-BE85-717154A04703}" dt="2022-11-17T13:11:39.886" v="264" actId="20577"/>
        <pc:sldMkLst>
          <pc:docMk/>
          <pc:sldMk cId="163925797" sldId="259"/>
        </pc:sldMkLst>
        <pc:spChg chg="mod">
          <ac:chgData name="Stacey, Robert" userId="8f61b79c-1993-4b76-a5c5-6bb0e2071c28" providerId="ADAL" clId="{00B24817-5672-4423-BE85-717154A04703}" dt="2022-11-17T13:11:39.886" v="264" actId="20577"/>
          <ac:spMkLst>
            <pc:docMk/>
            <pc:sldMk cId="163925797" sldId="259"/>
            <ac:spMk id="82" creationId="{00000000-0000-0000-0000-000000000000}"/>
          </ac:spMkLst>
        </pc:spChg>
      </pc:sldChg>
      <pc:sldChg chg="add">
        <pc:chgData name="Stacey, Robert" userId="8f61b79c-1993-4b76-a5c5-6bb0e2071c28" providerId="ADAL" clId="{00B24817-5672-4423-BE85-717154A04703}" dt="2022-11-17T13:15:22.703" v="290"/>
        <pc:sldMkLst>
          <pc:docMk/>
          <pc:sldMk cId="4134685600" sldId="261"/>
        </pc:sldMkLst>
      </pc:sldChg>
      <pc:sldChg chg="modSp mod">
        <pc:chgData name="Stacey, Robert" userId="8f61b79c-1993-4b76-a5c5-6bb0e2071c28" providerId="ADAL" clId="{00B24817-5672-4423-BE85-717154A04703}" dt="2022-11-17T13:00:28.157" v="229" actId="6549"/>
        <pc:sldMkLst>
          <pc:docMk/>
          <pc:sldMk cId="4123732380" sldId="264"/>
        </pc:sldMkLst>
        <pc:spChg chg="mod">
          <ac:chgData name="Stacey, Robert" userId="8f61b79c-1993-4b76-a5c5-6bb0e2071c28" providerId="ADAL" clId="{00B24817-5672-4423-BE85-717154A04703}" dt="2022-11-17T13:00:28.157" v="229" actId="6549"/>
          <ac:spMkLst>
            <pc:docMk/>
            <pc:sldMk cId="4123732380" sldId="264"/>
            <ac:spMk id="3" creationId="{00000000-0000-0000-0000-000000000000}"/>
          </ac:spMkLst>
        </pc:spChg>
      </pc:sldChg>
      <pc:sldChg chg="modSp mod">
        <pc:chgData name="Stacey, Robert" userId="8f61b79c-1993-4b76-a5c5-6bb0e2071c28" providerId="ADAL" clId="{00B24817-5672-4423-BE85-717154A04703}" dt="2022-11-17T12:45:10.152" v="178" actId="20577"/>
        <pc:sldMkLst>
          <pc:docMk/>
          <pc:sldMk cId="3012414270" sldId="265"/>
        </pc:sldMkLst>
        <pc:spChg chg="mod">
          <ac:chgData name="Stacey, Robert" userId="8f61b79c-1993-4b76-a5c5-6bb0e2071c28" providerId="ADAL" clId="{00B24817-5672-4423-BE85-717154A04703}" dt="2022-11-17T12:45:10.152" v="178" actId="20577"/>
          <ac:spMkLst>
            <pc:docMk/>
            <pc:sldMk cId="3012414270" sldId="265"/>
            <ac:spMk id="9218" creationId="{00000000-0000-0000-0000-000000000000}"/>
          </ac:spMkLst>
        </pc:spChg>
      </pc:sldChg>
      <pc:sldChg chg="modSp mod">
        <pc:chgData name="Stacey, Robert" userId="8f61b79c-1993-4b76-a5c5-6bb0e2071c28" providerId="ADAL" clId="{00B24817-5672-4423-BE85-717154A04703}" dt="2022-11-17T12:51:16.941" v="221" actId="14100"/>
        <pc:sldMkLst>
          <pc:docMk/>
          <pc:sldMk cId="1562012664" sldId="270"/>
        </pc:sldMkLst>
        <pc:spChg chg="mod">
          <ac:chgData name="Stacey, Robert" userId="8f61b79c-1993-4b76-a5c5-6bb0e2071c28" providerId="ADAL" clId="{00B24817-5672-4423-BE85-717154A04703}" dt="2022-11-17T12:51:16.941" v="221" actId="14100"/>
          <ac:spMkLst>
            <pc:docMk/>
            <pc:sldMk cId="1562012664" sldId="270"/>
            <ac:spMk id="2" creationId="{00000000-0000-0000-0000-000000000000}"/>
          </ac:spMkLst>
        </pc:spChg>
        <pc:spChg chg="mod">
          <ac:chgData name="Stacey, Robert" userId="8f61b79c-1993-4b76-a5c5-6bb0e2071c28" providerId="ADAL" clId="{00B24817-5672-4423-BE85-717154A04703}" dt="2022-11-17T12:51:05.812" v="216" actId="20577"/>
          <ac:spMkLst>
            <pc:docMk/>
            <pc:sldMk cId="1562012664" sldId="270"/>
            <ac:spMk id="7" creationId="{F7F19B36-2873-48E9-B4AD-CD47A49D9156}"/>
          </ac:spMkLst>
        </pc:spChg>
      </pc:sldChg>
      <pc:sldChg chg="modSp mod">
        <pc:chgData name="Stacey, Robert" userId="8f61b79c-1993-4b76-a5c5-6bb0e2071c28" providerId="ADAL" clId="{00B24817-5672-4423-BE85-717154A04703}" dt="2022-11-17T12:47:21.039" v="181" actId="20577"/>
        <pc:sldMkLst>
          <pc:docMk/>
          <pc:sldMk cId="2975595079" sldId="271"/>
        </pc:sldMkLst>
        <pc:spChg chg="mod">
          <ac:chgData name="Stacey, Robert" userId="8f61b79c-1993-4b76-a5c5-6bb0e2071c28" providerId="ADAL" clId="{00B24817-5672-4423-BE85-717154A04703}" dt="2022-11-17T12:47:21.039" v="181" actId="20577"/>
          <ac:spMkLst>
            <pc:docMk/>
            <pc:sldMk cId="2975595079" sldId="271"/>
            <ac:spMk id="3" creationId="{00000000-0000-0000-0000-000000000000}"/>
          </ac:spMkLst>
        </pc:spChg>
      </pc:sldChg>
      <pc:sldChg chg="del">
        <pc:chgData name="Stacey, Robert" userId="8f61b79c-1993-4b76-a5c5-6bb0e2071c28" providerId="ADAL" clId="{00B24817-5672-4423-BE85-717154A04703}" dt="2022-11-17T12:39:03.685" v="8" actId="47"/>
        <pc:sldMkLst>
          <pc:docMk/>
          <pc:sldMk cId="845674320" sldId="284"/>
        </pc:sldMkLst>
      </pc:sldChg>
      <pc:sldChg chg="del">
        <pc:chgData name="Stacey, Robert" userId="8f61b79c-1993-4b76-a5c5-6bb0e2071c28" providerId="ADAL" clId="{00B24817-5672-4423-BE85-717154A04703}" dt="2022-11-17T12:39:03.685" v="8" actId="47"/>
        <pc:sldMkLst>
          <pc:docMk/>
          <pc:sldMk cId="2141127013" sldId="285"/>
        </pc:sldMkLst>
      </pc:sldChg>
      <pc:sldChg chg="del">
        <pc:chgData name="Stacey, Robert" userId="8f61b79c-1993-4b76-a5c5-6bb0e2071c28" providerId="ADAL" clId="{00B24817-5672-4423-BE85-717154A04703}" dt="2022-11-17T12:39:03.685" v="8" actId="47"/>
        <pc:sldMkLst>
          <pc:docMk/>
          <pc:sldMk cId="1268337940" sldId="286"/>
        </pc:sldMkLst>
      </pc:sldChg>
      <pc:sldChg chg="del">
        <pc:chgData name="Stacey, Robert" userId="8f61b79c-1993-4b76-a5c5-6bb0e2071c28" providerId="ADAL" clId="{00B24817-5672-4423-BE85-717154A04703}" dt="2022-11-17T12:39:03.685" v="8" actId="47"/>
        <pc:sldMkLst>
          <pc:docMk/>
          <pc:sldMk cId="3645721129" sldId="287"/>
        </pc:sldMkLst>
      </pc:sldChg>
      <pc:sldChg chg="del">
        <pc:chgData name="Stacey, Robert" userId="8f61b79c-1993-4b76-a5c5-6bb0e2071c28" providerId="ADAL" clId="{00B24817-5672-4423-BE85-717154A04703}" dt="2022-11-17T12:39:03.685" v="8" actId="47"/>
        <pc:sldMkLst>
          <pc:docMk/>
          <pc:sldMk cId="3731562356" sldId="288"/>
        </pc:sldMkLst>
      </pc:sldChg>
      <pc:sldChg chg="modSp mod">
        <pc:chgData name="Stacey, Robert" userId="8f61b79c-1993-4b76-a5c5-6bb0e2071c28" providerId="ADAL" clId="{00B24817-5672-4423-BE85-717154A04703}" dt="2022-11-17T13:08:07.650" v="260" actId="20577"/>
        <pc:sldMkLst>
          <pc:docMk/>
          <pc:sldMk cId="572027472" sldId="297"/>
        </pc:sldMkLst>
        <pc:spChg chg="mod">
          <ac:chgData name="Stacey, Robert" userId="8f61b79c-1993-4b76-a5c5-6bb0e2071c28" providerId="ADAL" clId="{00B24817-5672-4423-BE85-717154A04703}" dt="2022-11-17T13:08:07.650" v="260" actId="20577"/>
          <ac:spMkLst>
            <pc:docMk/>
            <pc:sldMk cId="572027472" sldId="297"/>
            <ac:spMk id="15365" creationId="{00000000-0000-0000-0000-000000000000}"/>
          </ac:spMkLst>
        </pc:spChg>
      </pc:sldChg>
      <pc:sldChg chg="modSp mod">
        <pc:chgData name="Stacey, Robert" userId="8f61b79c-1993-4b76-a5c5-6bb0e2071c28" providerId="ADAL" clId="{00B24817-5672-4423-BE85-717154A04703}" dt="2022-11-17T12:49:36.081" v="201" actId="20577"/>
        <pc:sldMkLst>
          <pc:docMk/>
          <pc:sldMk cId="2841841069" sldId="386"/>
        </pc:sldMkLst>
        <pc:spChg chg="mod">
          <ac:chgData name="Stacey, Robert" userId="8f61b79c-1993-4b76-a5c5-6bb0e2071c28" providerId="ADAL" clId="{00B24817-5672-4423-BE85-717154A04703}" dt="2022-11-17T12:49:36.081" v="201" actId="20577"/>
          <ac:spMkLst>
            <pc:docMk/>
            <pc:sldMk cId="2841841069" sldId="386"/>
            <ac:spMk id="15365" creationId="{00000000-0000-0000-0000-000000000000}"/>
          </ac:spMkLst>
        </pc:spChg>
      </pc:sldChg>
      <pc:sldChg chg="modSp add">
        <pc:chgData name="Stacey, Robert" userId="8f61b79c-1993-4b76-a5c5-6bb0e2071c28" providerId="ADAL" clId="{00B24817-5672-4423-BE85-717154A04703}" dt="2022-11-17T12:43:14.114" v="164"/>
        <pc:sldMkLst>
          <pc:docMk/>
          <pc:sldMk cId="1391895866" sldId="443"/>
        </pc:sldMkLst>
        <pc:spChg chg="mod">
          <ac:chgData name="Stacey, Robert" userId="8f61b79c-1993-4b76-a5c5-6bb0e2071c28" providerId="ADAL" clId="{00B24817-5672-4423-BE85-717154A04703}" dt="2022-11-17T12:43:14.114" v="164"/>
          <ac:spMkLst>
            <pc:docMk/>
            <pc:sldMk cId="1391895866" sldId="443"/>
            <ac:spMk id="4" creationId="{00000000-0000-0000-0000-000000000000}"/>
          </ac:spMkLst>
        </pc:spChg>
        <pc:spChg chg="mod">
          <ac:chgData name="Stacey, Robert" userId="8f61b79c-1993-4b76-a5c5-6bb0e2071c28" providerId="ADAL" clId="{00B24817-5672-4423-BE85-717154A04703}" dt="2022-11-17T12:43:14.114" v="164"/>
          <ac:spMkLst>
            <pc:docMk/>
            <pc:sldMk cId="1391895866" sldId="443"/>
            <ac:spMk id="5" creationId="{00000000-0000-0000-0000-000000000000}"/>
          </ac:spMkLst>
        </pc:spChg>
      </pc:sldChg>
      <pc:sldChg chg="modSp add">
        <pc:chgData name="Stacey, Robert" userId="8f61b79c-1993-4b76-a5c5-6bb0e2071c28" providerId="ADAL" clId="{00B24817-5672-4423-BE85-717154A04703}" dt="2022-11-17T12:43:14.114" v="164"/>
        <pc:sldMkLst>
          <pc:docMk/>
          <pc:sldMk cId="1515437266" sldId="447"/>
        </pc:sldMkLst>
        <pc:spChg chg="mod">
          <ac:chgData name="Stacey, Robert" userId="8f61b79c-1993-4b76-a5c5-6bb0e2071c28" providerId="ADAL" clId="{00B24817-5672-4423-BE85-717154A04703}" dt="2022-11-17T12:43:14.114" v="164"/>
          <ac:spMkLst>
            <pc:docMk/>
            <pc:sldMk cId="1515437266" sldId="447"/>
            <ac:spMk id="4" creationId="{8D20EB58-84BD-4A59-979A-CC5365F87061}"/>
          </ac:spMkLst>
        </pc:spChg>
        <pc:spChg chg="mod">
          <ac:chgData name="Stacey, Robert" userId="8f61b79c-1993-4b76-a5c5-6bb0e2071c28" providerId="ADAL" clId="{00B24817-5672-4423-BE85-717154A04703}" dt="2022-11-17T12:43:14.114" v="164"/>
          <ac:spMkLst>
            <pc:docMk/>
            <pc:sldMk cId="1515437266" sldId="447"/>
            <ac:spMk id="5" creationId="{14DB3660-8F54-485A-ADFF-470042F745CC}"/>
          </ac:spMkLst>
        </pc:spChg>
      </pc:sldChg>
      <pc:sldChg chg="modSp add">
        <pc:chgData name="Stacey, Robert" userId="8f61b79c-1993-4b76-a5c5-6bb0e2071c28" providerId="ADAL" clId="{00B24817-5672-4423-BE85-717154A04703}" dt="2022-11-17T12:43:14.114" v="164"/>
        <pc:sldMkLst>
          <pc:docMk/>
          <pc:sldMk cId="2805985377" sldId="448"/>
        </pc:sldMkLst>
        <pc:spChg chg="mod">
          <ac:chgData name="Stacey, Robert" userId="8f61b79c-1993-4b76-a5c5-6bb0e2071c28" providerId="ADAL" clId="{00B24817-5672-4423-BE85-717154A04703}" dt="2022-11-17T12:43:14.114" v="164"/>
          <ac:spMkLst>
            <pc:docMk/>
            <pc:sldMk cId="2805985377" sldId="448"/>
            <ac:spMk id="4" creationId="{BF886797-8C70-4EB1-8875-218F36C8C491}"/>
          </ac:spMkLst>
        </pc:spChg>
        <pc:spChg chg="mod">
          <ac:chgData name="Stacey, Robert" userId="8f61b79c-1993-4b76-a5c5-6bb0e2071c28" providerId="ADAL" clId="{00B24817-5672-4423-BE85-717154A04703}" dt="2022-11-17T12:43:14.114" v="164"/>
          <ac:spMkLst>
            <pc:docMk/>
            <pc:sldMk cId="2805985377" sldId="448"/>
            <ac:spMk id="5" creationId="{B9D96BD3-8C66-476D-BEED-D489DD0A32AD}"/>
          </ac:spMkLst>
        </pc:spChg>
      </pc:sldChg>
      <pc:sldChg chg="addSp delSp modSp add mod">
        <pc:chgData name="Stacey, Robert" userId="8f61b79c-1993-4b76-a5c5-6bb0e2071c28" providerId="ADAL" clId="{00B24817-5672-4423-BE85-717154A04703}" dt="2022-11-17T13:19:00.440" v="307" actId="14100"/>
        <pc:sldMkLst>
          <pc:docMk/>
          <pc:sldMk cId="1784387069" sldId="449"/>
        </pc:sldMkLst>
        <pc:spChg chg="mod">
          <ac:chgData name="Stacey, Robert" userId="8f61b79c-1993-4b76-a5c5-6bb0e2071c28" providerId="ADAL" clId="{00B24817-5672-4423-BE85-717154A04703}" dt="2022-11-17T12:43:14.114" v="164"/>
          <ac:spMkLst>
            <pc:docMk/>
            <pc:sldMk cId="1784387069" sldId="449"/>
            <ac:spMk id="4" creationId="{B2621AE5-EB5E-4CF0-A5F5-FC0015447EFB}"/>
          </ac:spMkLst>
        </pc:spChg>
        <pc:spChg chg="mod">
          <ac:chgData name="Stacey, Robert" userId="8f61b79c-1993-4b76-a5c5-6bb0e2071c28" providerId="ADAL" clId="{00B24817-5672-4423-BE85-717154A04703}" dt="2022-11-17T12:43:14.114" v="164"/>
          <ac:spMkLst>
            <pc:docMk/>
            <pc:sldMk cId="1784387069" sldId="449"/>
            <ac:spMk id="5" creationId="{63A08059-8BA5-4ED7-89A0-1830D2473426}"/>
          </ac:spMkLst>
        </pc:spChg>
        <pc:spChg chg="add del mod">
          <ac:chgData name="Stacey, Robert" userId="8f61b79c-1993-4b76-a5c5-6bb0e2071c28" providerId="ADAL" clId="{00B24817-5672-4423-BE85-717154A04703}" dt="2022-11-17T13:18:48.285" v="305"/>
          <ac:spMkLst>
            <pc:docMk/>
            <pc:sldMk cId="1784387069" sldId="449"/>
            <ac:spMk id="7" creationId="{BADE3CD2-C8E9-4704-8004-F9FD949034EC}"/>
          </ac:spMkLst>
        </pc:spChg>
        <pc:picChg chg="del">
          <ac:chgData name="Stacey, Robert" userId="8f61b79c-1993-4b76-a5c5-6bb0e2071c28" providerId="ADAL" clId="{00B24817-5672-4423-BE85-717154A04703}" dt="2022-11-17T13:18:44.407" v="304" actId="478"/>
          <ac:picMkLst>
            <pc:docMk/>
            <pc:sldMk cId="1784387069" sldId="449"/>
            <ac:picMk id="8" creationId="{19C57FA9-C687-4E6F-B9BB-F82E3555E24A}"/>
          </ac:picMkLst>
        </pc:picChg>
        <pc:picChg chg="add mod">
          <ac:chgData name="Stacey, Robert" userId="8f61b79c-1993-4b76-a5c5-6bb0e2071c28" providerId="ADAL" clId="{00B24817-5672-4423-BE85-717154A04703}" dt="2022-11-17T13:19:00.440" v="307" actId="14100"/>
          <ac:picMkLst>
            <pc:docMk/>
            <pc:sldMk cId="1784387069" sldId="449"/>
            <ac:picMk id="10" creationId="{A00B2D04-5EDE-480C-B477-73DFA5CFFFE6}"/>
          </ac:picMkLst>
        </pc:picChg>
      </pc:sldChg>
      <pc:sldChg chg="addSp delSp modSp add mod">
        <pc:chgData name="Stacey, Robert" userId="8f61b79c-1993-4b76-a5c5-6bb0e2071c28" providerId="ADAL" clId="{00B24817-5672-4423-BE85-717154A04703}" dt="2022-11-17T23:45:01.629" v="323" actId="20577"/>
        <pc:sldMkLst>
          <pc:docMk/>
          <pc:sldMk cId="1093701579" sldId="450"/>
        </pc:sldMkLst>
        <pc:spChg chg="mod">
          <ac:chgData name="Stacey, Robert" userId="8f61b79c-1993-4b76-a5c5-6bb0e2071c28" providerId="ADAL" clId="{00B24817-5672-4423-BE85-717154A04703}" dt="2022-11-17T23:45:01.629" v="323" actId="20577"/>
          <ac:spMkLst>
            <pc:docMk/>
            <pc:sldMk cId="1093701579" sldId="450"/>
            <ac:spMk id="2" creationId="{22A044DF-3A12-4B4A-8FE0-B95F261A9AFA}"/>
          </ac:spMkLst>
        </pc:spChg>
        <pc:spChg chg="add del mod">
          <ac:chgData name="Stacey, Robert" userId="8f61b79c-1993-4b76-a5c5-6bb0e2071c28" providerId="ADAL" clId="{00B24817-5672-4423-BE85-717154A04703}" dt="2022-11-17T23:44:50.762" v="313"/>
          <ac:spMkLst>
            <pc:docMk/>
            <pc:sldMk cId="1093701579" sldId="450"/>
            <ac:spMk id="7" creationId="{485BFE02-3311-4921-9AB2-B8A083710E3C}"/>
          </ac:spMkLst>
        </pc:spChg>
        <pc:picChg chg="del">
          <ac:chgData name="Stacey, Robert" userId="8f61b79c-1993-4b76-a5c5-6bb0e2071c28" providerId="ADAL" clId="{00B24817-5672-4423-BE85-717154A04703}" dt="2022-11-17T23:44:46.257" v="312" actId="478"/>
          <ac:picMkLst>
            <pc:docMk/>
            <pc:sldMk cId="1093701579" sldId="450"/>
            <ac:picMk id="8" creationId="{5071C59F-B221-484C-AD18-F27700571010}"/>
          </ac:picMkLst>
        </pc:picChg>
        <pc:picChg chg="add mod">
          <ac:chgData name="Stacey, Robert" userId="8f61b79c-1993-4b76-a5c5-6bb0e2071c28" providerId="ADAL" clId="{00B24817-5672-4423-BE85-717154A04703}" dt="2022-11-17T23:44:57.052" v="315" actId="14100"/>
          <ac:picMkLst>
            <pc:docMk/>
            <pc:sldMk cId="1093701579" sldId="450"/>
            <ac:picMk id="10" creationId="{7AB7AA85-6F4F-4597-BE7B-2386BAC20A34}"/>
          </ac:picMkLst>
        </pc:picChg>
      </pc:sldChg>
      <pc:sldChg chg="addSp delSp modSp add mod">
        <pc:chgData name="Stacey, Robert" userId="8f61b79c-1993-4b76-a5c5-6bb0e2071c28" providerId="ADAL" clId="{00B24817-5672-4423-BE85-717154A04703}" dt="2022-11-17T23:47:24.045" v="335" actId="20577"/>
        <pc:sldMkLst>
          <pc:docMk/>
          <pc:sldMk cId="2322209435" sldId="451"/>
        </pc:sldMkLst>
        <pc:spChg chg="mod">
          <ac:chgData name="Stacey, Robert" userId="8f61b79c-1993-4b76-a5c5-6bb0e2071c28" providerId="ADAL" clId="{00B24817-5672-4423-BE85-717154A04703}" dt="2022-11-17T23:47:24.045" v="335" actId="20577"/>
          <ac:spMkLst>
            <pc:docMk/>
            <pc:sldMk cId="2322209435" sldId="451"/>
            <ac:spMk id="2" creationId="{44480220-6238-4351-A4DF-6D1BDE4A9B8D}"/>
          </ac:spMkLst>
        </pc:spChg>
        <pc:spChg chg="add del mod">
          <ac:chgData name="Stacey, Robert" userId="8f61b79c-1993-4b76-a5c5-6bb0e2071c28" providerId="ADAL" clId="{00B24817-5672-4423-BE85-717154A04703}" dt="2022-11-17T23:47:03.550" v="325"/>
          <ac:spMkLst>
            <pc:docMk/>
            <pc:sldMk cId="2322209435" sldId="451"/>
            <ac:spMk id="7" creationId="{000BF420-6E66-4D50-A6DA-3923C41D44FF}"/>
          </ac:spMkLst>
        </pc:spChg>
        <pc:picChg chg="del">
          <ac:chgData name="Stacey, Robert" userId="8f61b79c-1993-4b76-a5c5-6bb0e2071c28" providerId="ADAL" clId="{00B24817-5672-4423-BE85-717154A04703}" dt="2022-11-17T23:47:00.544" v="324" actId="478"/>
          <ac:picMkLst>
            <pc:docMk/>
            <pc:sldMk cId="2322209435" sldId="451"/>
            <ac:picMk id="9" creationId="{81CB8DF0-6A58-4C18-A893-8E3C1232A50E}"/>
          </ac:picMkLst>
        </pc:picChg>
        <pc:picChg chg="add mod">
          <ac:chgData name="Stacey, Robert" userId="8f61b79c-1993-4b76-a5c5-6bb0e2071c28" providerId="ADAL" clId="{00B24817-5672-4423-BE85-717154A04703}" dt="2022-11-17T23:47:17.384" v="327" actId="14100"/>
          <ac:picMkLst>
            <pc:docMk/>
            <pc:sldMk cId="2322209435" sldId="451"/>
            <ac:picMk id="10" creationId="{07118133-754D-4474-94D1-EC04D853D62C}"/>
          </ac:picMkLst>
        </pc:picChg>
      </pc:sldChg>
      <pc:sldChg chg="modSp mod">
        <pc:chgData name="Stacey, Robert" userId="8f61b79c-1993-4b76-a5c5-6bb0e2071c28" providerId="ADAL" clId="{00B24817-5672-4423-BE85-717154A04703}" dt="2022-11-17T12:53:04.639" v="227" actId="14100"/>
        <pc:sldMkLst>
          <pc:docMk/>
          <pc:sldMk cId="2559931004" sldId="859"/>
        </pc:sldMkLst>
        <pc:spChg chg="mod">
          <ac:chgData name="Stacey, Robert" userId="8f61b79c-1993-4b76-a5c5-6bb0e2071c28" providerId="ADAL" clId="{00B24817-5672-4423-BE85-717154A04703}" dt="2022-11-17T12:53:04.639" v="227" actId="14100"/>
          <ac:spMkLst>
            <pc:docMk/>
            <pc:sldMk cId="2559931004" sldId="859"/>
            <ac:spMk id="5" creationId="{312E63CB-7AA4-47E9-A213-073D8CADFEE1}"/>
          </ac:spMkLst>
        </pc:spChg>
      </pc:sldChg>
      <pc:sldChg chg="modSp mod">
        <pc:chgData name="Stacey, Robert" userId="8f61b79c-1993-4b76-a5c5-6bb0e2071c28" providerId="ADAL" clId="{00B24817-5672-4423-BE85-717154A04703}" dt="2022-11-17T13:03:00.618" v="234" actId="20577"/>
        <pc:sldMkLst>
          <pc:docMk/>
          <pc:sldMk cId="3161577267" sldId="1573"/>
        </pc:sldMkLst>
        <pc:spChg chg="mod">
          <ac:chgData name="Stacey, Robert" userId="8f61b79c-1993-4b76-a5c5-6bb0e2071c28" providerId="ADAL" clId="{00B24817-5672-4423-BE85-717154A04703}" dt="2022-11-17T13:03:00.618" v="234" actId="20577"/>
          <ac:spMkLst>
            <pc:docMk/>
            <pc:sldMk cId="3161577267" sldId="1573"/>
            <ac:spMk id="3" creationId="{00000000-0000-0000-0000-000000000000}"/>
          </ac:spMkLst>
        </pc:spChg>
      </pc:sldChg>
      <pc:sldChg chg="del">
        <pc:chgData name="Stacey, Robert" userId="8f61b79c-1993-4b76-a5c5-6bb0e2071c28" providerId="ADAL" clId="{00B24817-5672-4423-BE85-717154A04703}" dt="2022-11-17T13:20:59.768" v="308" actId="47"/>
        <pc:sldMkLst>
          <pc:docMk/>
          <pc:sldMk cId="1680906396" sldId="1578"/>
        </pc:sldMkLst>
      </pc:sldChg>
      <pc:sldChg chg="del">
        <pc:chgData name="Stacey, Robert" userId="8f61b79c-1993-4b76-a5c5-6bb0e2071c28" providerId="ADAL" clId="{00B24817-5672-4423-BE85-717154A04703}" dt="2022-11-17T12:39:03.685" v="8" actId="47"/>
        <pc:sldMkLst>
          <pc:docMk/>
          <pc:sldMk cId="967877740" sldId="2377"/>
        </pc:sldMkLst>
      </pc:sldChg>
      <pc:sldChg chg="modSp mod">
        <pc:chgData name="Stacey, Robert" userId="8f61b79c-1993-4b76-a5c5-6bb0e2071c28" providerId="ADAL" clId="{00B24817-5672-4423-BE85-717154A04703}" dt="2022-11-17T12:51:23.888" v="224" actId="20577"/>
        <pc:sldMkLst>
          <pc:docMk/>
          <pc:sldMk cId="1220135728" sldId="2379"/>
        </pc:sldMkLst>
        <pc:spChg chg="mod">
          <ac:chgData name="Stacey, Robert" userId="8f61b79c-1993-4b76-a5c5-6bb0e2071c28" providerId="ADAL" clId="{00B24817-5672-4423-BE85-717154A04703}" dt="2022-11-17T12:51:23.888" v="224" actId="20577"/>
          <ac:spMkLst>
            <pc:docMk/>
            <pc:sldMk cId="1220135728" sldId="2379"/>
            <ac:spMk id="3" creationId="{00000000-0000-0000-0000-000000000000}"/>
          </ac:spMkLst>
        </pc:spChg>
      </pc:sldChg>
      <pc:sldChg chg="del">
        <pc:chgData name="Stacey, Robert" userId="8f61b79c-1993-4b76-a5c5-6bb0e2071c28" providerId="ADAL" clId="{00B24817-5672-4423-BE85-717154A04703}" dt="2022-11-17T13:15:30.988" v="291" actId="47"/>
        <pc:sldMkLst>
          <pc:docMk/>
          <pc:sldMk cId="1872847887" sldId="2559"/>
        </pc:sldMkLst>
      </pc:sldChg>
      <pc:sldChg chg="modSp mod">
        <pc:chgData name="Stacey, Robert" userId="8f61b79c-1993-4b76-a5c5-6bb0e2071c28" providerId="ADAL" clId="{00B24817-5672-4423-BE85-717154A04703}" dt="2022-11-17T13:05:15.527" v="242" actId="20577"/>
        <pc:sldMkLst>
          <pc:docMk/>
          <pc:sldMk cId="3374450565" sldId="2562"/>
        </pc:sldMkLst>
        <pc:spChg chg="mod">
          <ac:chgData name="Stacey, Robert" userId="8f61b79c-1993-4b76-a5c5-6bb0e2071c28" providerId="ADAL" clId="{00B24817-5672-4423-BE85-717154A04703}" dt="2022-11-17T13:05:15.527" v="242" actId="20577"/>
          <ac:spMkLst>
            <pc:docMk/>
            <pc:sldMk cId="3374450565" sldId="2562"/>
            <ac:spMk id="2" creationId="{00000000-0000-0000-0000-000000000000}"/>
          </ac:spMkLst>
        </pc:spChg>
      </pc:sldChg>
      <pc:sldChg chg="del">
        <pc:chgData name="Stacey, Robert" userId="8f61b79c-1993-4b76-a5c5-6bb0e2071c28" providerId="ADAL" clId="{00B24817-5672-4423-BE85-717154A04703}" dt="2022-11-17T13:06:16.560" v="243" actId="47"/>
        <pc:sldMkLst>
          <pc:docMk/>
          <pc:sldMk cId="2576799535" sldId="2565"/>
        </pc:sldMkLst>
      </pc:sldChg>
      <pc:sldChg chg="del">
        <pc:chgData name="Stacey, Robert" userId="8f61b79c-1993-4b76-a5c5-6bb0e2071c28" providerId="ADAL" clId="{00B24817-5672-4423-BE85-717154A04703}" dt="2022-11-17T13:22:05.110" v="310" actId="47"/>
        <pc:sldMkLst>
          <pc:docMk/>
          <pc:sldMk cId="2004622407" sldId="2577"/>
        </pc:sldMkLst>
      </pc:sldChg>
      <pc:sldChg chg="modSp mod">
        <pc:chgData name="Stacey, Robert" userId="8f61b79c-1993-4b76-a5c5-6bb0e2071c28" providerId="ADAL" clId="{00B24817-5672-4423-BE85-717154A04703}" dt="2022-11-17T13:14:03.279" v="289" actId="20577"/>
        <pc:sldMkLst>
          <pc:docMk/>
          <pc:sldMk cId="2354078966" sldId="2578"/>
        </pc:sldMkLst>
        <pc:spChg chg="mod">
          <ac:chgData name="Stacey, Robert" userId="8f61b79c-1993-4b76-a5c5-6bb0e2071c28" providerId="ADAL" clId="{00B24817-5672-4423-BE85-717154A04703}" dt="2022-11-17T13:14:03.279" v="289" actId="20577"/>
          <ac:spMkLst>
            <pc:docMk/>
            <pc:sldMk cId="2354078966" sldId="2578"/>
            <ac:spMk id="3" creationId="{78EF0169-AC3E-4F5D-AC16-9775C14E1645}"/>
          </ac:spMkLst>
        </pc:spChg>
      </pc:sldChg>
      <pc:sldChg chg="add">
        <pc:chgData name="Stacey, Robert" userId="8f61b79c-1993-4b76-a5c5-6bb0e2071c28" providerId="ADAL" clId="{00B24817-5672-4423-BE85-717154A04703}" dt="2022-11-17T12:38:23.050" v="7"/>
        <pc:sldMkLst>
          <pc:docMk/>
          <pc:sldMk cId="2853361776" sldId="2606"/>
        </pc:sldMkLst>
      </pc:sldChg>
      <pc:sldChg chg="add">
        <pc:chgData name="Stacey, Robert" userId="8f61b79c-1993-4b76-a5c5-6bb0e2071c28" providerId="ADAL" clId="{00B24817-5672-4423-BE85-717154A04703}" dt="2022-11-17T12:38:23.050" v="7"/>
        <pc:sldMkLst>
          <pc:docMk/>
          <pc:sldMk cId="841475183" sldId="2607"/>
        </pc:sldMkLst>
      </pc:sldChg>
      <pc:sldChg chg="add">
        <pc:chgData name="Stacey, Robert" userId="8f61b79c-1993-4b76-a5c5-6bb0e2071c28" providerId="ADAL" clId="{00B24817-5672-4423-BE85-717154A04703}" dt="2022-11-17T12:38:23.050" v="7"/>
        <pc:sldMkLst>
          <pc:docMk/>
          <pc:sldMk cId="10048212" sldId="2608"/>
        </pc:sldMkLst>
      </pc:sldChg>
      <pc:sldChg chg="add">
        <pc:chgData name="Stacey, Robert" userId="8f61b79c-1993-4b76-a5c5-6bb0e2071c28" providerId="ADAL" clId="{00B24817-5672-4423-BE85-717154A04703}" dt="2022-11-17T12:38:23.050" v="7"/>
        <pc:sldMkLst>
          <pc:docMk/>
          <pc:sldMk cId="2320063366" sldId="2609"/>
        </pc:sldMkLst>
      </pc:sldChg>
      <pc:sldChg chg="add">
        <pc:chgData name="Stacey, Robert" userId="8f61b79c-1993-4b76-a5c5-6bb0e2071c28" providerId="ADAL" clId="{00B24817-5672-4423-BE85-717154A04703}" dt="2022-11-17T12:38:23.050" v="7"/>
        <pc:sldMkLst>
          <pc:docMk/>
          <pc:sldMk cId="2924851531" sldId="2610"/>
        </pc:sldMkLst>
      </pc:sldChg>
      <pc:sldChg chg="add">
        <pc:chgData name="Stacey, Robert" userId="8f61b79c-1993-4b76-a5c5-6bb0e2071c28" providerId="ADAL" clId="{00B24817-5672-4423-BE85-717154A04703}" dt="2022-11-17T12:38:23.050" v="7"/>
        <pc:sldMkLst>
          <pc:docMk/>
          <pc:sldMk cId="192682296" sldId="2611"/>
        </pc:sldMkLst>
      </pc:sldChg>
      <pc:sldChg chg="addSp delSp modSp new del mod modClrScheme chgLayout">
        <pc:chgData name="Stacey, Robert" userId="8f61b79c-1993-4b76-a5c5-6bb0e2071c28" providerId="ADAL" clId="{00B24817-5672-4423-BE85-717154A04703}" dt="2022-11-17T13:17:34.352" v="303" actId="47"/>
        <pc:sldMkLst>
          <pc:docMk/>
          <pc:sldMk cId="723058704" sldId="2612"/>
        </pc:sldMkLst>
        <pc:spChg chg="mod ord">
          <ac:chgData name="Stacey, Robert" userId="8f61b79c-1993-4b76-a5c5-6bb0e2071c28" providerId="ADAL" clId="{00B24817-5672-4423-BE85-717154A04703}" dt="2022-11-17T12:39:20.193" v="13" actId="700"/>
          <ac:spMkLst>
            <pc:docMk/>
            <pc:sldMk cId="723058704" sldId="2612"/>
            <ac:spMk id="2" creationId="{4DFDEF62-6FC2-4BC1-829E-960092C06E5A}"/>
          </ac:spMkLst>
        </pc:spChg>
        <pc:spChg chg="del mod ord">
          <ac:chgData name="Stacey, Robert" userId="8f61b79c-1993-4b76-a5c5-6bb0e2071c28" providerId="ADAL" clId="{00B24817-5672-4423-BE85-717154A04703}" dt="2022-11-17T12:39:20.193" v="13" actId="700"/>
          <ac:spMkLst>
            <pc:docMk/>
            <pc:sldMk cId="723058704" sldId="2612"/>
            <ac:spMk id="3" creationId="{8EB65181-94C5-47BC-9448-9F1FFAE8A71C}"/>
          </ac:spMkLst>
        </pc:spChg>
        <pc:spChg chg="mod ord">
          <ac:chgData name="Stacey, Robert" userId="8f61b79c-1993-4b76-a5c5-6bb0e2071c28" providerId="ADAL" clId="{00B24817-5672-4423-BE85-717154A04703}" dt="2022-11-17T12:39:20.193" v="13" actId="700"/>
          <ac:spMkLst>
            <pc:docMk/>
            <pc:sldMk cId="723058704" sldId="2612"/>
            <ac:spMk id="4" creationId="{8A5D8540-2225-49F0-B3DB-00E19A6DB711}"/>
          </ac:spMkLst>
        </pc:spChg>
        <pc:spChg chg="mod ord">
          <ac:chgData name="Stacey, Robert" userId="8f61b79c-1993-4b76-a5c5-6bb0e2071c28" providerId="ADAL" clId="{00B24817-5672-4423-BE85-717154A04703}" dt="2022-11-17T12:39:20.193" v="13" actId="700"/>
          <ac:spMkLst>
            <pc:docMk/>
            <pc:sldMk cId="723058704" sldId="2612"/>
            <ac:spMk id="5" creationId="{3100AE76-3A70-4240-9C5F-BAA4A5BD6F9D}"/>
          </ac:spMkLst>
        </pc:spChg>
        <pc:spChg chg="mod ord">
          <ac:chgData name="Stacey, Robert" userId="8f61b79c-1993-4b76-a5c5-6bb0e2071c28" providerId="ADAL" clId="{00B24817-5672-4423-BE85-717154A04703}" dt="2022-11-17T12:39:20.193" v="13" actId="700"/>
          <ac:spMkLst>
            <pc:docMk/>
            <pc:sldMk cId="723058704" sldId="2612"/>
            <ac:spMk id="6" creationId="{8C44BB8E-6BF6-4957-9DE3-F5CDFCEDEAE1}"/>
          </ac:spMkLst>
        </pc:spChg>
        <pc:spChg chg="add mod ord">
          <ac:chgData name="Stacey, Robert" userId="8f61b79c-1993-4b76-a5c5-6bb0e2071c28" providerId="ADAL" clId="{00B24817-5672-4423-BE85-717154A04703}" dt="2022-11-17T12:50:09.514" v="212" actId="20577"/>
          <ac:spMkLst>
            <pc:docMk/>
            <pc:sldMk cId="723058704" sldId="2612"/>
            <ac:spMk id="7" creationId="{F078E837-12FC-4F9E-BC95-0C09B5B47343}"/>
          </ac:spMkLst>
        </pc:spChg>
      </pc:sldChg>
      <pc:sldChg chg="addSp delSp modSp new mod modClrScheme chgLayout">
        <pc:chgData name="Stacey, Robert" userId="8f61b79c-1993-4b76-a5c5-6bb0e2071c28" providerId="ADAL" clId="{00B24817-5672-4423-BE85-717154A04703}" dt="2022-11-17T12:40:55.971" v="58" actId="20577"/>
        <pc:sldMkLst>
          <pc:docMk/>
          <pc:sldMk cId="3376274830" sldId="2613"/>
        </pc:sldMkLst>
        <pc:spChg chg="del mod ord">
          <ac:chgData name="Stacey, Robert" userId="8f61b79c-1993-4b76-a5c5-6bb0e2071c28" providerId="ADAL" clId="{00B24817-5672-4423-BE85-717154A04703}" dt="2022-11-17T12:40:28.360" v="15" actId="700"/>
          <ac:spMkLst>
            <pc:docMk/>
            <pc:sldMk cId="3376274830" sldId="2613"/>
            <ac:spMk id="2" creationId="{17C5110B-0478-4651-B65D-53BFB7BC2B0A}"/>
          </ac:spMkLst>
        </pc:spChg>
        <pc:spChg chg="del mod ord">
          <ac:chgData name="Stacey, Robert" userId="8f61b79c-1993-4b76-a5c5-6bb0e2071c28" providerId="ADAL" clId="{00B24817-5672-4423-BE85-717154A04703}" dt="2022-11-17T12:40:28.360" v="15" actId="700"/>
          <ac:spMkLst>
            <pc:docMk/>
            <pc:sldMk cId="3376274830" sldId="2613"/>
            <ac:spMk id="3" creationId="{66394F5C-3BBE-4F89-B833-09E97E1833C2}"/>
          </ac:spMkLst>
        </pc:spChg>
        <pc:spChg chg="mod ord">
          <ac:chgData name="Stacey, Robert" userId="8f61b79c-1993-4b76-a5c5-6bb0e2071c28" providerId="ADAL" clId="{00B24817-5672-4423-BE85-717154A04703}" dt="2022-11-17T12:40:28.360" v="15" actId="700"/>
          <ac:spMkLst>
            <pc:docMk/>
            <pc:sldMk cId="3376274830" sldId="2613"/>
            <ac:spMk id="4" creationId="{9A83B6DC-78B5-4239-9D2E-5383ECC2B659}"/>
          </ac:spMkLst>
        </pc:spChg>
        <pc:spChg chg="mod ord">
          <ac:chgData name="Stacey, Robert" userId="8f61b79c-1993-4b76-a5c5-6bb0e2071c28" providerId="ADAL" clId="{00B24817-5672-4423-BE85-717154A04703}" dt="2022-11-17T12:40:28.360" v="15" actId="700"/>
          <ac:spMkLst>
            <pc:docMk/>
            <pc:sldMk cId="3376274830" sldId="2613"/>
            <ac:spMk id="5" creationId="{1D403271-EC0A-4B8D-87AE-B80E26D92655}"/>
          </ac:spMkLst>
        </pc:spChg>
        <pc:spChg chg="mod ord">
          <ac:chgData name="Stacey, Robert" userId="8f61b79c-1993-4b76-a5c5-6bb0e2071c28" providerId="ADAL" clId="{00B24817-5672-4423-BE85-717154A04703}" dt="2022-11-17T12:40:28.360" v="15" actId="700"/>
          <ac:spMkLst>
            <pc:docMk/>
            <pc:sldMk cId="3376274830" sldId="2613"/>
            <ac:spMk id="6" creationId="{60EB86F1-96EC-4968-A759-16E3460191E0}"/>
          </ac:spMkLst>
        </pc:spChg>
        <pc:spChg chg="add mod ord">
          <ac:chgData name="Stacey, Robert" userId="8f61b79c-1993-4b76-a5c5-6bb0e2071c28" providerId="ADAL" clId="{00B24817-5672-4423-BE85-717154A04703}" dt="2022-11-17T12:40:35.538" v="32" actId="20577"/>
          <ac:spMkLst>
            <pc:docMk/>
            <pc:sldMk cId="3376274830" sldId="2613"/>
            <ac:spMk id="7" creationId="{C7BA4978-6092-4F45-854A-F8780F2043C3}"/>
          </ac:spMkLst>
        </pc:spChg>
        <pc:spChg chg="add mod ord">
          <ac:chgData name="Stacey, Robert" userId="8f61b79c-1993-4b76-a5c5-6bb0e2071c28" providerId="ADAL" clId="{00B24817-5672-4423-BE85-717154A04703}" dt="2022-11-17T12:40:55.971" v="58" actId="20577"/>
          <ac:spMkLst>
            <pc:docMk/>
            <pc:sldMk cId="3376274830" sldId="2613"/>
            <ac:spMk id="8" creationId="{57A8B8B7-8131-476D-8506-AEFE38968540}"/>
          </ac:spMkLst>
        </pc:spChg>
      </pc:sldChg>
      <pc:sldChg chg="addSp delSp modSp new mod modClrScheme chgLayout">
        <pc:chgData name="Stacey, Robert" userId="8f61b79c-1993-4b76-a5c5-6bb0e2071c28" providerId="ADAL" clId="{00B24817-5672-4423-BE85-717154A04703}" dt="2022-11-17T12:41:42.430" v="115" actId="20577"/>
        <pc:sldMkLst>
          <pc:docMk/>
          <pc:sldMk cId="1927916207" sldId="2614"/>
        </pc:sldMkLst>
        <pc:spChg chg="del mod ord">
          <ac:chgData name="Stacey, Robert" userId="8f61b79c-1993-4b76-a5c5-6bb0e2071c28" providerId="ADAL" clId="{00B24817-5672-4423-BE85-717154A04703}" dt="2022-11-17T12:41:21.236" v="60" actId="700"/>
          <ac:spMkLst>
            <pc:docMk/>
            <pc:sldMk cId="1927916207" sldId="2614"/>
            <ac:spMk id="2" creationId="{1B1D5AA0-689F-4F3A-A944-0336042754FD}"/>
          </ac:spMkLst>
        </pc:spChg>
        <pc:spChg chg="del mod ord">
          <ac:chgData name="Stacey, Robert" userId="8f61b79c-1993-4b76-a5c5-6bb0e2071c28" providerId="ADAL" clId="{00B24817-5672-4423-BE85-717154A04703}" dt="2022-11-17T12:41:21.236" v="60" actId="700"/>
          <ac:spMkLst>
            <pc:docMk/>
            <pc:sldMk cId="1927916207" sldId="2614"/>
            <ac:spMk id="3" creationId="{9AABBB2E-87FD-4A25-A96C-C8ADBCD87CB3}"/>
          </ac:spMkLst>
        </pc:spChg>
        <pc:spChg chg="mod ord">
          <ac:chgData name="Stacey, Robert" userId="8f61b79c-1993-4b76-a5c5-6bb0e2071c28" providerId="ADAL" clId="{00B24817-5672-4423-BE85-717154A04703}" dt="2022-11-17T12:41:21.236" v="60" actId="700"/>
          <ac:spMkLst>
            <pc:docMk/>
            <pc:sldMk cId="1927916207" sldId="2614"/>
            <ac:spMk id="4" creationId="{125CFA43-0B7C-480A-A890-CE92B37C5E1F}"/>
          </ac:spMkLst>
        </pc:spChg>
        <pc:spChg chg="mod ord">
          <ac:chgData name="Stacey, Robert" userId="8f61b79c-1993-4b76-a5c5-6bb0e2071c28" providerId="ADAL" clId="{00B24817-5672-4423-BE85-717154A04703}" dt="2022-11-17T12:41:21.236" v="60" actId="700"/>
          <ac:spMkLst>
            <pc:docMk/>
            <pc:sldMk cId="1927916207" sldId="2614"/>
            <ac:spMk id="5" creationId="{9BEA34D7-98A6-4BB2-BCD2-841D727BEF3B}"/>
          </ac:spMkLst>
        </pc:spChg>
        <pc:spChg chg="mod ord">
          <ac:chgData name="Stacey, Robert" userId="8f61b79c-1993-4b76-a5c5-6bb0e2071c28" providerId="ADAL" clId="{00B24817-5672-4423-BE85-717154A04703}" dt="2022-11-17T12:41:21.236" v="60" actId="700"/>
          <ac:spMkLst>
            <pc:docMk/>
            <pc:sldMk cId="1927916207" sldId="2614"/>
            <ac:spMk id="6" creationId="{4D36B99A-521F-42D5-82C7-E097F532EC65}"/>
          </ac:spMkLst>
        </pc:spChg>
        <pc:spChg chg="add mod ord">
          <ac:chgData name="Stacey, Robert" userId="8f61b79c-1993-4b76-a5c5-6bb0e2071c28" providerId="ADAL" clId="{00B24817-5672-4423-BE85-717154A04703}" dt="2022-11-17T12:41:29.771" v="81" actId="20577"/>
          <ac:spMkLst>
            <pc:docMk/>
            <pc:sldMk cId="1927916207" sldId="2614"/>
            <ac:spMk id="7" creationId="{D91C7EF9-56DE-4899-AD15-A0BA3B528EA9}"/>
          </ac:spMkLst>
        </pc:spChg>
        <pc:spChg chg="add mod ord">
          <ac:chgData name="Stacey, Robert" userId="8f61b79c-1993-4b76-a5c5-6bb0e2071c28" providerId="ADAL" clId="{00B24817-5672-4423-BE85-717154A04703}" dt="2022-11-17T12:41:42.430" v="115" actId="20577"/>
          <ac:spMkLst>
            <pc:docMk/>
            <pc:sldMk cId="1927916207" sldId="2614"/>
            <ac:spMk id="8" creationId="{BFBD47D9-03D0-4FBE-8852-7F89E29437FD}"/>
          </ac:spMkLst>
        </pc:spChg>
      </pc:sldChg>
      <pc:sldChg chg="addSp delSp modSp new mod modClrScheme chgLayout">
        <pc:chgData name="Stacey, Robert" userId="8f61b79c-1993-4b76-a5c5-6bb0e2071c28" providerId="ADAL" clId="{00B24817-5672-4423-BE85-717154A04703}" dt="2022-11-17T12:42:19.335" v="147" actId="20577"/>
        <pc:sldMkLst>
          <pc:docMk/>
          <pc:sldMk cId="3481628764" sldId="2615"/>
        </pc:sldMkLst>
        <pc:spChg chg="del mod ord">
          <ac:chgData name="Stacey, Robert" userId="8f61b79c-1993-4b76-a5c5-6bb0e2071c28" providerId="ADAL" clId="{00B24817-5672-4423-BE85-717154A04703}" dt="2022-11-17T12:41:57.011" v="117" actId="700"/>
          <ac:spMkLst>
            <pc:docMk/>
            <pc:sldMk cId="3481628764" sldId="2615"/>
            <ac:spMk id="2" creationId="{24DFAEA4-BF75-4153-90DF-89624AF059F9}"/>
          </ac:spMkLst>
        </pc:spChg>
        <pc:spChg chg="del mod ord">
          <ac:chgData name="Stacey, Robert" userId="8f61b79c-1993-4b76-a5c5-6bb0e2071c28" providerId="ADAL" clId="{00B24817-5672-4423-BE85-717154A04703}" dt="2022-11-17T12:41:57.011" v="117" actId="700"/>
          <ac:spMkLst>
            <pc:docMk/>
            <pc:sldMk cId="3481628764" sldId="2615"/>
            <ac:spMk id="3" creationId="{7F52740A-46F6-4B7A-A332-6F717A75536C}"/>
          </ac:spMkLst>
        </pc:spChg>
        <pc:spChg chg="mod ord">
          <ac:chgData name="Stacey, Robert" userId="8f61b79c-1993-4b76-a5c5-6bb0e2071c28" providerId="ADAL" clId="{00B24817-5672-4423-BE85-717154A04703}" dt="2022-11-17T12:41:57.011" v="117" actId="700"/>
          <ac:spMkLst>
            <pc:docMk/>
            <pc:sldMk cId="3481628764" sldId="2615"/>
            <ac:spMk id="4" creationId="{1B83245A-F0ED-40F8-9F0B-4616A90A64C5}"/>
          </ac:spMkLst>
        </pc:spChg>
        <pc:spChg chg="mod ord">
          <ac:chgData name="Stacey, Robert" userId="8f61b79c-1993-4b76-a5c5-6bb0e2071c28" providerId="ADAL" clId="{00B24817-5672-4423-BE85-717154A04703}" dt="2022-11-17T12:41:57.011" v="117" actId="700"/>
          <ac:spMkLst>
            <pc:docMk/>
            <pc:sldMk cId="3481628764" sldId="2615"/>
            <ac:spMk id="5" creationId="{37F29A73-ACE3-44BA-A9B5-DCC30A9A4A0E}"/>
          </ac:spMkLst>
        </pc:spChg>
        <pc:spChg chg="mod ord">
          <ac:chgData name="Stacey, Robert" userId="8f61b79c-1993-4b76-a5c5-6bb0e2071c28" providerId="ADAL" clId="{00B24817-5672-4423-BE85-717154A04703}" dt="2022-11-17T12:41:57.011" v="117" actId="700"/>
          <ac:spMkLst>
            <pc:docMk/>
            <pc:sldMk cId="3481628764" sldId="2615"/>
            <ac:spMk id="6" creationId="{FEC8E65C-2346-4049-BF5D-7F0C2DEB1B92}"/>
          </ac:spMkLst>
        </pc:spChg>
        <pc:spChg chg="add mod ord">
          <ac:chgData name="Stacey, Robert" userId="8f61b79c-1993-4b76-a5c5-6bb0e2071c28" providerId="ADAL" clId="{00B24817-5672-4423-BE85-717154A04703}" dt="2022-11-17T12:42:19.335" v="147" actId="20577"/>
          <ac:spMkLst>
            <pc:docMk/>
            <pc:sldMk cId="3481628764" sldId="2615"/>
            <ac:spMk id="7" creationId="{50CBE478-03BF-4772-AEAD-56BF98BF617D}"/>
          </ac:spMkLst>
        </pc:spChg>
        <pc:spChg chg="add mod ord">
          <ac:chgData name="Stacey, Robert" userId="8f61b79c-1993-4b76-a5c5-6bb0e2071c28" providerId="ADAL" clId="{00B24817-5672-4423-BE85-717154A04703}" dt="2022-11-17T12:41:57.011" v="117" actId="700"/>
          <ac:spMkLst>
            <pc:docMk/>
            <pc:sldMk cId="3481628764" sldId="2615"/>
            <ac:spMk id="8" creationId="{BF0BEFF9-9D0C-4403-A40E-547EF14935DE}"/>
          </ac:spMkLst>
        </pc:spChg>
      </pc:sldChg>
      <pc:sldChg chg="modSp new mod">
        <pc:chgData name="Stacey, Robert" userId="8f61b79c-1993-4b76-a5c5-6bb0e2071c28" providerId="ADAL" clId="{00B24817-5672-4423-BE85-717154A04703}" dt="2022-11-17T12:42:30.374" v="163" actId="20577"/>
        <pc:sldMkLst>
          <pc:docMk/>
          <pc:sldMk cId="1493472537" sldId="2616"/>
        </pc:sldMkLst>
        <pc:spChg chg="mod">
          <ac:chgData name="Stacey, Robert" userId="8f61b79c-1993-4b76-a5c5-6bb0e2071c28" providerId="ADAL" clId="{00B24817-5672-4423-BE85-717154A04703}" dt="2022-11-17T12:42:30.374" v="163" actId="20577"/>
          <ac:spMkLst>
            <pc:docMk/>
            <pc:sldMk cId="1493472537" sldId="2616"/>
            <ac:spMk id="2" creationId="{E8ECF4E0-FD4D-4AA3-8F74-C00203474E7B}"/>
          </ac:spMkLst>
        </pc:spChg>
      </pc:sldChg>
      <pc:sldChg chg="add">
        <pc:chgData name="Stacey, Robert" userId="8f61b79c-1993-4b76-a5c5-6bb0e2071c28" providerId="ADAL" clId="{00B24817-5672-4423-BE85-717154A04703}" dt="2022-11-17T13:15:22.703" v="290"/>
        <pc:sldMkLst>
          <pc:docMk/>
          <pc:sldMk cId="2033199149" sldId="2617"/>
        </pc:sldMkLst>
      </pc:sldChg>
      <pc:sldChg chg="add">
        <pc:chgData name="Stacey, Robert" userId="8f61b79c-1993-4b76-a5c5-6bb0e2071c28" providerId="ADAL" clId="{00B24817-5672-4423-BE85-717154A04703}" dt="2022-11-17T13:15:22.703" v="290"/>
        <pc:sldMkLst>
          <pc:docMk/>
          <pc:sldMk cId="3928206792" sldId="2618"/>
        </pc:sldMkLst>
      </pc:sldChg>
      <pc:sldChg chg="add">
        <pc:chgData name="Stacey, Robert" userId="8f61b79c-1993-4b76-a5c5-6bb0e2071c28" providerId="ADAL" clId="{00B24817-5672-4423-BE85-717154A04703}" dt="2022-11-17T13:15:22.703" v="290"/>
        <pc:sldMkLst>
          <pc:docMk/>
          <pc:sldMk cId="7809349" sldId="2619"/>
        </pc:sldMkLst>
      </pc:sldChg>
      <pc:sldChg chg="modSp add mod">
        <pc:chgData name="Stacey, Robert" userId="8f61b79c-1993-4b76-a5c5-6bb0e2071c28" providerId="ADAL" clId="{00B24817-5672-4423-BE85-717154A04703}" dt="2022-11-17T13:17:29.248" v="302" actId="20577"/>
        <pc:sldMkLst>
          <pc:docMk/>
          <pc:sldMk cId="1784219855" sldId="2620"/>
        </pc:sldMkLst>
        <pc:spChg chg="mod">
          <ac:chgData name="Stacey, Robert" userId="8f61b79c-1993-4b76-a5c5-6bb0e2071c28" providerId="ADAL" clId="{00B24817-5672-4423-BE85-717154A04703}" dt="2022-11-17T13:17:16.841" v="292"/>
          <ac:spMkLst>
            <pc:docMk/>
            <pc:sldMk cId="1784219855" sldId="2620"/>
            <ac:spMk id="4" creationId="{9A6C56FC-AB46-46EA-A9DA-5D096D6D2EA6}"/>
          </ac:spMkLst>
        </pc:spChg>
        <pc:spChg chg="mod">
          <ac:chgData name="Stacey, Robert" userId="8f61b79c-1993-4b76-a5c5-6bb0e2071c28" providerId="ADAL" clId="{00B24817-5672-4423-BE85-717154A04703}" dt="2022-11-17T13:17:16.841" v="292"/>
          <ac:spMkLst>
            <pc:docMk/>
            <pc:sldMk cId="1784219855" sldId="2620"/>
            <ac:spMk id="5" creationId="{62F5476E-E58B-459B-BDC7-9ACAD2818916}"/>
          </ac:spMkLst>
        </pc:spChg>
        <pc:spChg chg="mod">
          <ac:chgData name="Stacey, Robert" userId="8f61b79c-1993-4b76-a5c5-6bb0e2071c28" providerId="ADAL" clId="{00B24817-5672-4423-BE85-717154A04703}" dt="2022-11-17T13:17:29.248" v="302" actId="20577"/>
          <ac:spMkLst>
            <pc:docMk/>
            <pc:sldMk cId="1784219855" sldId="2620"/>
            <ac:spMk id="7" creationId="{17F91B3A-9B93-4C96-ACC3-008910402BEF}"/>
          </ac:spMkLst>
        </pc:spChg>
      </pc:sldChg>
      <pc:sldChg chg="add">
        <pc:chgData name="Stacey, Robert" userId="8f61b79c-1993-4b76-a5c5-6bb0e2071c28" providerId="ADAL" clId="{00B24817-5672-4423-BE85-717154A04703}" dt="2022-11-17T13:21:56.391" v="309"/>
        <pc:sldMkLst>
          <pc:docMk/>
          <pc:sldMk cId="0" sldId="262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417</c:v>
                </c:pt>
                <c:pt idx="1">
                  <c:v>33</c:v>
                </c:pt>
                <c:pt idx="2">
                  <c:v>261</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611972192"/>
        <c:axId val="-1611964576"/>
      </c:barChart>
      <c:catAx>
        <c:axId val="-1611972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11964576"/>
        <c:crosses val="autoZero"/>
        <c:auto val="1"/>
        <c:lblAlgn val="ctr"/>
        <c:lblOffset val="100"/>
        <c:noMultiLvlLbl val="0"/>
      </c:catAx>
      <c:valAx>
        <c:axId val="-1611964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119721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11/17/2022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29289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66641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492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0752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31</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78639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32</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57154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77395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36</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41673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1817459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186708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06777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59152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3933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777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68955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78238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802.11-22/1724</a:t>
            </a:r>
            <a:endParaRPr lang="en-US"/>
          </a:p>
        </p:txBody>
      </p:sp>
      <p:sp>
        <p:nvSpPr>
          <p:cNvPr id="5" name="Rectangle 3"/>
          <p:cNvSpPr>
            <a:spLocks noGrp="1" noChangeArrowheads="1"/>
          </p:cNvSpPr>
          <p:nvPr>
            <p:ph type="dt"/>
          </p:nvPr>
        </p:nvSpPr>
        <p:spPr>
          <a:ln/>
        </p:spPr>
        <p:txBody>
          <a:bodyPr/>
          <a:lstStyle/>
          <a:p>
            <a:r>
              <a:rPr lang="en-GB"/>
              <a:t>November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37144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802.11-22/1724</a:t>
            </a:r>
            <a:endParaRPr lang="en-US"/>
          </a:p>
        </p:txBody>
      </p:sp>
      <p:sp>
        <p:nvSpPr>
          <p:cNvPr id="5" name="Rectangle 3"/>
          <p:cNvSpPr>
            <a:spLocks noGrp="1" noChangeArrowheads="1"/>
          </p:cNvSpPr>
          <p:nvPr>
            <p:ph type="dt"/>
          </p:nvPr>
        </p:nvSpPr>
        <p:spPr>
          <a:ln/>
        </p:spPr>
        <p:txBody>
          <a:bodyPr/>
          <a:lstStyle/>
          <a:p>
            <a:r>
              <a:rPr lang="en-GB"/>
              <a:t>November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85502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802.11-22/1724</a:t>
            </a:r>
            <a:endParaRPr lang="en-US"/>
          </a:p>
        </p:txBody>
      </p:sp>
      <p:sp>
        <p:nvSpPr>
          <p:cNvPr id="5" name="Rectangle 3"/>
          <p:cNvSpPr>
            <a:spLocks noGrp="1" noChangeArrowheads="1"/>
          </p:cNvSpPr>
          <p:nvPr>
            <p:ph type="dt"/>
          </p:nvPr>
        </p:nvSpPr>
        <p:spPr>
          <a:ln/>
        </p:spPr>
        <p:txBody>
          <a:bodyPr/>
          <a:lstStyle/>
          <a:p>
            <a:r>
              <a:rPr lang="en-GB"/>
              <a:t>November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8623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802.11-22/1724</a:t>
            </a:r>
            <a:endParaRPr lang="en-US"/>
          </a:p>
        </p:txBody>
      </p:sp>
      <p:sp>
        <p:nvSpPr>
          <p:cNvPr id="5" name="Rectangle 3"/>
          <p:cNvSpPr>
            <a:spLocks noGrp="1" noChangeArrowheads="1"/>
          </p:cNvSpPr>
          <p:nvPr>
            <p:ph type="dt"/>
          </p:nvPr>
        </p:nvSpPr>
        <p:spPr>
          <a:ln/>
        </p:spPr>
        <p:txBody>
          <a:bodyPr/>
          <a:lstStyle/>
          <a:p>
            <a:r>
              <a:rPr lang="en-GB"/>
              <a:t>November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4760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29027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60</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8917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996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05906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56294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8069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68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91604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69</a:t>
            </a:fld>
            <a:endParaRPr lang="en-US"/>
          </a:p>
        </p:txBody>
      </p:sp>
    </p:spTree>
    <p:extLst>
      <p:ext uri="{BB962C8B-B14F-4D97-AF65-F5344CB8AC3E}">
        <p14:creationId xmlns:p14="http://schemas.microsoft.com/office/powerpoint/2010/main" val="2656656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70</a:t>
            </a:fld>
            <a:endParaRPr lang="en-US"/>
          </a:p>
        </p:txBody>
      </p:sp>
    </p:spTree>
    <p:extLst>
      <p:ext uri="{BB962C8B-B14F-4D97-AF65-F5344CB8AC3E}">
        <p14:creationId xmlns:p14="http://schemas.microsoft.com/office/powerpoint/2010/main" val="2467603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71</a:t>
            </a:fld>
            <a:endParaRPr lang="en-US"/>
          </a:p>
        </p:txBody>
      </p:sp>
    </p:spTree>
    <p:extLst>
      <p:ext uri="{BB962C8B-B14F-4D97-AF65-F5344CB8AC3E}">
        <p14:creationId xmlns:p14="http://schemas.microsoft.com/office/powerpoint/2010/main" val="251635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63938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72</a:t>
            </a:fld>
            <a:endParaRPr lang="en-US"/>
          </a:p>
        </p:txBody>
      </p:sp>
    </p:spTree>
    <p:extLst>
      <p:ext uri="{BB962C8B-B14F-4D97-AF65-F5344CB8AC3E}">
        <p14:creationId xmlns:p14="http://schemas.microsoft.com/office/powerpoint/2010/main" val="2109863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637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313318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1033570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1395661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80</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689151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81</a:t>
            </a:fld>
            <a:endParaRPr lang="en-US" dirty="0">
              <a:latin typeface="Times New Roman" charset="0"/>
            </a:endParaRPr>
          </a:p>
        </p:txBody>
      </p:sp>
    </p:spTree>
    <p:extLst>
      <p:ext uri="{BB962C8B-B14F-4D97-AF65-F5344CB8AC3E}">
        <p14:creationId xmlns:p14="http://schemas.microsoft.com/office/powerpoint/2010/main" val="895597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82</a:t>
            </a:fld>
            <a:endParaRPr lang="en-US" dirty="0">
              <a:latin typeface="Times New Roman" charset="0"/>
            </a:endParaRPr>
          </a:p>
        </p:txBody>
      </p:sp>
    </p:spTree>
    <p:extLst>
      <p:ext uri="{BB962C8B-B14F-4D97-AF65-F5344CB8AC3E}">
        <p14:creationId xmlns:p14="http://schemas.microsoft.com/office/powerpoint/2010/main" val="738093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16794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8BE4405-FB84-44C4-A0DD-6417C296615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3C8D15C1-8810-4AC8-8B10-5C8114B1A48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B69C984F-96E5-4CF9-89B5-9B767B29086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2490E233-012A-429F-A97A-F9440516D6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A56F9634-74B5-444A-A76C-B3146B5E4920}" type="slidenum">
              <a:rPr lang="en-US" altLang="en-US"/>
              <a:pPr>
                <a:spcBef>
                  <a:spcPct val="0"/>
                </a:spcBef>
              </a:pPr>
              <a:t>96</a:t>
            </a:fld>
            <a:endParaRPr lang="en-US" altLang="en-US"/>
          </a:p>
        </p:txBody>
      </p:sp>
      <p:sp>
        <p:nvSpPr>
          <p:cNvPr id="16390" name="Rectangle 2">
            <a:extLst>
              <a:ext uri="{FF2B5EF4-FFF2-40B4-BE49-F238E27FC236}">
                <a16:creationId xmlns:a16="http://schemas.microsoft.com/office/drawing/2014/main" id="{042549AA-5C94-43E6-AE0C-D27B876678D1}"/>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8D195AB7-0A8F-4450-A5C2-3DE6FA166B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2213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11859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13A65F4-1CEA-407E-877A-BF6E08FE9815}"/>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A73051DB-0429-4E13-A2E2-AB20847D4A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3E5C277-0F7E-4E6F-8888-536D486C0CDC}"/>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E65FEB02-3764-4070-89EE-2AB96D66ECE7}"/>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D69C52B5-8774-4351-8468-2A80AA7469CC}"/>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D3241344-28F7-451A-9701-0A690097A5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45E8A235-71E3-4A11-998D-F2DAA79CD599}" type="slidenum">
              <a:rPr lang="en-US" altLang="en-US"/>
              <a:pPr>
                <a:spcBef>
                  <a:spcPct val="0"/>
                </a:spcBef>
              </a:pPr>
              <a:t>97</a:t>
            </a:fld>
            <a:endParaRPr lang="en-US" altLang="en-US"/>
          </a:p>
        </p:txBody>
      </p:sp>
    </p:spTree>
    <p:extLst>
      <p:ext uri="{BB962C8B-B14F-4D97-AF65-F5344CB8AC3E}">
        <p14:creationId xmlns:p14="http://schemas.microsoft.com/office/powerpoint/2010/main" val="1865695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D48D6D9-B1BC-4866-8534-5DA8131DC140}"/>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96F3F8EB-E2F8-48A7-8593-F2CDA0BD2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a:t>
            </a:r>
          </a:p>
          <a:p>
            <a:endParaRPr lang="en-US" altLang="en-US"/>
          </a:p>
        </p:txBody>
      </p:sp>
      <p:sp>
        <p:nvSpPr>
          <p:cNvPr id="4" name="Header Placeholder 3">
            <a:extLst>
              <a:ext uri="{FF2B5EF4-FFF2-40B4-BE49-F238E27FC236}">
                <a16:creationId xmlns:a16="http://schemas.microsoft.com/office/drawing/2014/main" id="{000348DB-50F5-4EC1-B041-B70737C4F08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0DCBE2E-5C5F-4A46-971E-9DF922DD45F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56B7E22E-CA08-4158-AD26-57C4D1EB3561}"/>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C7047F1C-B899-44C3-9E8F-C9197B382E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74BD6D6-C5BA-456D-8CF3-137B61F4E615}" type="slidenum">
              <a:rPr lang="en-US" altLang="en-US"/>
              <a:pPr>
                <a:spcBef>
                  <a:spcPct val="0"/>
                </a:spcBef>
              </a:pPr>
              <a:t>98</a:t>
            </a:fld>
            <a:endParaRPr lang="en-US" altLang="en-US"/>
          </a:p>
        </p:txBody>
      </p:sp>
    </p:spTree>
    <p:extLst>
      <p:ext uri="{BB962C8B-B14F-4D97-AF65-F5344CB8AC3E}">
        <p14:creationId xmlns:p14="http://schemas.microsoft.com/office/powerpoint/2010/main" val="3508629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0474104-A525-4E5D-ACE6-4479FA274C6E}"/>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718055A0-953E-4696-ACC9-A4A7F6FB56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731DBE5-A268-4FF1-BC8B-EE2244B57AD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A874D0F-72BD-4F1A-8917-86E83F49EB8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5EA96C03-DA96-4C6C-8CE1-84D307A9B080}"/>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C37EED27-708D-4C44-8C6F-C14D57A5F8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BBF99840-D8D6-4B07-B9BC-09DA12A1BF63}" type="slidenum">
              <a:rPr lang="en-US" altLang="en-US"/>
              <a:pPr>
                <a:spcBef>
                  <a:spcPct val="0"/>
                </a:spcBef>
              </a:pPr>
              <a:t>99</a:t>
            </a:fld>
            <a:endParaRPr lang="en-US" altLang="en-US"/>
          </a:p>
        </p:txBody>
      </p:sp>
    </p:spTree>
    <p:extLst>
      <p:ext uri="{BB962C8B-B14F-4D97-AF65-F5344CB8AC3E}">
        <p14:creationId xmlns:p14="http://schemas.microsoft.com/office/powerpoint/2010/main" val="18176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8935CE7-CD2F-4CD3-BC23-A35B3A4F6BC5}"/>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B5B2A11A-7021-4A7D-A2D8-21EA44DD0D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FEC0E40-BAE1-47E2-8D27-5CE610608C0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2D694A7B-4EBB-4EB0-BB00-DC095BA6A2C1}"/>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6CADA58-B3EA-41E6-9186-9DC271F1567F}"/>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C647F24E-242E-4BA4-947A-8F6D551CCB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E0CAB57-D5B0-4795-BBE4-09D2481C3D06}" type="slidenum">
              <a:rPr lang="en-US" altLang="en-US"/>
              <a:pPr>
                <a:spcBef>
                  <a:spcPct val="0"/>
                </a:spcBef>
              </a:pPr>
              <a:t>100</a:t>
            </a:fld>
            <a:endParaRPr lang="en-US" altLang="en-US"/>
          </a:p>
        </p:txBody>
      </p:sp>
    </p:spTree>
    <p:extLst>
      <p:ext uri="{BB962C8B-B14F-4D97-AF65-F5344CB8AC3E}">
        <p14:creationId xmlns:p14="http://schemas.microsoft.com/office/powerpoint/2010/main" val="29552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6B109F4-98A2-4D74-9D11-C8E0B5A3FBDB}"/>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94359EB8-EB29-40E5-BFA5-B2D8A43E4C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A0B9A4F7-C1C7-4241-BB24-6ACD1286A0E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9D9FBE1-F90B-400B-808E-32A03576F60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41A4E429-6DB5-47BF-980F-6F9FCA0BFBC6}"/>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614790E1-43F6-4E01-BD40-AC7ADEE39C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6580C6C-CA8D-42B1-8FDC-A631E180A0D2}" type="slidenum">
              <a:rPr lang="en-US" altLang="en-US"/>
              <a:pPr>
                <a:spcBef>
                  <a:spcPct val="0"/>
                </a:spcBef>
              </a:pPr>
              <a:t>101</a:t>
            </a:fld>
            <a:endParaRPr lang="en-US" altLang="en-US"/>
          </a:p>
        </p:txBody>
      </p:sp>
    </p:spTree>
    <p:extLst>
      <p:ext uri="{BB962C8B-B14F-4D97-AF65-F5344CB8AC3E}">
        <p14:creationId xmlns:p14="http://schemas.microsoft.com/office/powerpoint/2010/main" val="4270970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6790035-95DE-40DD-AFFE-177147D531BF}"/>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95910950-13D0-43FF-9598-A6B614F09A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BDC71123-55CA-4879-B11C-5562D09D61E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218CC2E-1B24-47BD-A855-1EEA2A0BE48E}"/>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701131B7-A973-4693-8873-33A78668317D}"/>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15161C58-EAC9-4BD9-BAE5-50D0329E46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B7C99B9-897E-4BD1-A678-76A15BD42AA1}" type="slidenum">
              <a:rPr lang="en-US" altLang="en-US"/>
              <a:pPr>
                <a:spcBef>
                  <a:spcPct val="0"/>
                </a:spcBef>
              </a:pPr>
              <a:t>102</a:t>
            </a:fld>
            <a:endParaRPr lang="en-US" altLang="en-US"/>
          </a:p>
        </p:txBody>
      </p:sp>
    </p:spTree>
    <p:extLst>
      <p:ext uri="{BB962C8B-B14F-4D97-AF65-F5344CB8AC3E}">
        <p14:creationId xmlns:p14="http://schemas.microsoft.com/office/powerpoint/2010/main" val="18320942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3328563-8983-4E3F-940B-544DBD94AD3E}"/>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C57EC413-2692-498E-B878-AC00B888A7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D4AA061F-BF17-4F72-B4C7-E7D309E4754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A5EBC444-3BAF-400A-BE89-A25C39A0C3B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121F169-9B82-43D9-BD20-7E577AE9712D}"/>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21DC11BB-5692-4807-98BF-E187E8A581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9DFCE9C-1211-489C-BD30-B3EE456740E6}" type="slidenum">
              <a:rPr lang="en-US" altLang="en-US"/>
              <a:pPr>
                <a:spcBef>
                  <a:spcPct val="0"/>
                </a:spcBef>
              </a:pPr>
              <a:t>103</a:t>
            </a:fld>
            <a:endParaRPr lang="en-US" altLang="en-US"/>
          </a:p>
        </p:txBody>
      </p:sp>
    </p:spTree>
    <p:extLst>
      <p:ext uri="{BB962C8B-B14F-4D97-AF65-F5344CB8AC3E}">
        <p14:creationId xmlns:p14="http://schemas.microsoft.com/office/powerpoint/2010/main" val="28682205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A8FD4D6-B890-43D5-A763-074462304CC5}"/>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B1536B0E-B235-417C-A458-440F65415F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0ED3933-3BEF-441A-9BD9-1EC238F9D918}"/>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0517523-8F6F-412D-8CF2-EAA43184B973}"/>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126A883-51F2-4FD9-9B65-DAE420AF619D}"/>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D6B12AF0-BCE4-468D-8E78-9CE8F13E35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F63EB0D-94E3-4761-BFEB-1AB47FFBC39A}" type="slidenum">
              <a:rPr lang="en-US" altLang="en-US"/>
              <a:pPr>
                <a:spcBef>
                  <a:spcPct val="0"/>
                </a:spcBef>
              </a:pPr>
              <a:t>104</a:t>
            </a:fld>
            <a:endParaRPr lang="en-US" altLang="en-US"/>
          </a:p>
        </p:txBody>
      </p:sp>
    </p:spTree>
    <p:extLst>
      <p:ext uri="{BB962C8B-B14F-4D97-AF65-F5344CB8AC3E}">
        <p14:creationId xmlns:p14="http://schemas.microsoft.com/office/powerpoint/2010/main" val="3097391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4FC88BE-6BD0-447C-A3B9-6A5C2AEF523C}"/>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58F883FC-5EA9-4F30-B400-B3A31E7C33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B99CF937-9158-4C72-9246-477CF47DE64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1E9F25EA-663B-466D-963D-2EA31B3ACC3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E49D0A6-017D-4256-8E0C-11939B17E75A}"/>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E53C45BF-3138-4E7D-B55B-ADA577486C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CD85E59-D2E0-44A8-B382-C2AFA182937B}" type="slidenum">
              <a:rPr lang="en-US" altLang="en-US"/>
              <a:pPr>
                <a:spcBef>
                  <a:spcPct val="0"/>
                </a:spcBef>
              </a:pPr>
              <a:t>105</a:t>
            </a:fld>
            <a:endParaRPr lang="en-US" altLang="en-US"/>
          </a:p>
        </p:txBody>
      </p:sp>
    </p:spTree>
    <p:extLst>
      <p:ext uri="{BB962C8B-B14F-4D97-AF65-F5344CB8AC3E}">
        <p14:creationId xmlns:p14="http://schemas.microsoft.com/office/powerpoint/2010/main" val="10384322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564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96431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88743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6393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3492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4155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98876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113</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775636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114</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378129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115</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909764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116</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379851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0735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343329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118</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8355127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45085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028453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963987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292800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08667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367594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58173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503079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5989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4628405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83884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01911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443712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005086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227837" cy="215444"/>
          </a:xfrm>
        </p:spPr>
        <p:txBody>
          <a:bodyPr/>
          <a:lstStyle/>
          <a:p>
            <a:pPr>
              <a:defRPr/>
            </a:pPr>
            <a:r>
              <a:rPr lang="en-US" dirty="0"/>
              <a:t>November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132</a:t>
            </a:fld>
            <a:endParaRPr lang="en-US"/>
          </a:p>
        </p:txBody>
      </p:sp>
    </p:spTree>
    <p:extLst>
      <p:ext uri="{BB962C8B-B14F-4D97-AF65-F5344CB8AC3E}">
        <p14:creationId xmlns:p14="http://schemas.microsoft.com/office/powerpoint/2010/main" val="21728799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819679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178724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214325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136</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853352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137</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8534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2185431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8BA15FB-0EB1-4628-9D05-0D8E6F5B958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5123" name="Rectangle 3">
            <a:extLst>
              <a:ext uri="{FF2B5EF4-FFF2-40B4-BE49-F238E27FC236}">
                <a16:creationId xmlns:a16="http://schemas.microsoft.com/office/drawing/2014/main" id="{850C0304-AF17-4D9F-A194-3C54B728BE1E}"/>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5124" name="Rectangle 6">
            <a:extLst>
              <a:ext uri="{FF2B5EF4-FFF2-40B4-BE49-F238E27FC236}">
                <a16:creationId xmlns:a16="http://schemas.microsoft.com/office/drawing/2014/main" id="{0FFB0F9B-CE30-4C0D-A12A-9806A15052B7}"/>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5125" name="Rectangle 7">
            <a:extLst>
              <a:ext uri="{FF2B5EF4-FFF2-40B4-BE49-F238E27FC236}">
                <a16:creationId xmlns:a16="http://schemas.microsoft.com/office/drawing/2014/main" id="{025D83A6-9664-492F-83F1-19B41CAF1F9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31213309-1B75-454D-8DD0-A192EC272327}" type="slidenum">
              <a:rPr lang="en-US" altLang="tr-TR" smtClean="0">
                <a:ea typeface="MS Gothic" panose="020B0609070205080204" pitchFamily="49" charset="-128"/>
              </a:rPr>
              <a:pPr>
                <a:spcBef>
                  <a:spcPct val="0"/>
                </a:spcBef>
              </a:pPr>
              <a:t>138</a:t>
            </a:fld>
            <a:endParaRPr lang="en-US" altLang="tr-TR">
              <a:ea typeface="MS Gothic" panose="020B0609070205080204" pitchFamily="49" charset="-128"/>
            </a:endParaRPr>
          </a:p>
        </p:txBody>
      </p:sp>
      <p:sp>
        <p:nvSpPr>
          <p:cNvPr id="5126" name="Text Box 1">
            <a:extLst>
              <a:ext uri="{FF2B5EF4-FFF2-40B4-BE49-F238E27FC236}">
                <a16:creationId xmlns:a16="http://schemas.microsoft.com/office/drawing/2014/main" id="{4AED36A9-1BA2-4D7A-8309-AA7BB584784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5127" name="Rectangle 2">
            <a:extLst>
              <a:ext uri="{FF2B5EF4-FFF2-40B4-BE49-F238E27FC236}">
                <a16:creationId xmlns:a16="http://schemas.microsoft.com/office/drawing/2014/main" id="{A17EB9F3-E66C-40FE-A3FA-4020D3940753}"/>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9960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July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38578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802.11-22/1729r0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mentor.ieee.org/802.11/dcn/22/11-22-1398-04-0uhr-rr-tag-mmwave-spectrum-survey.ppt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8/dcn/22/18-22-0009-01-0000-ieee-802-wireless-standards-table-of-frequency-ranges.xls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18/documents?is_dcn=0126&amp;is_year=2022"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18/dcn/22/18-22-0141-00-0000-new-uwb-regulation-in-europe.pptx"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mentor.ieee.org/802.18/dcn/22/18-22-0142-01-0000-acma-response.docx" TargetMode="External"/><Relationship Id="rId5" Type="http://schemas.openxmlformats.org/officeDocument/2006/relationships/hyperlink" Target="https://www.acma.gov.au/consultations/2022-10/new-arrangements-low-interference-potential-devices-consultation-352022" TargetMode="External"/><Relationship Id="rId4" Type="http://schemas.openxmlformats.org/officeDocument/2006/relationships/hyperlink" Target="https://www.miit.gov.cn/gzcy/yjzj/art/2022/art_1fade0b65d8140698eb6c7ae1714ec73.html"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0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www.fiercewireless.com/tech/wi-fi-alliance-names-kevin-robinson-ceo"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files.fcc.gov/ecfs/download/7cfb0db5-67d7-4686-8e3b-60c880b5859b?orig=true&amp;pk=cb77b2ec-1a58-dbc6-139b-ad192cfd5d9b"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www.wi-fi.org/beacon/richard-squire/wi-fi-device-metrics-operator-best-practices-to-meet-customers-expected" TargetMode="External"/><Relationship Id="rId4" Type="http://schemas.openxmlformats.org/officeDocument/2006/relationships/hyperlink" Target="https://www.rcrwireless.com/20221103/network-infrastructure/wi-fi/fcc-conditionally-approves-afc-systems-for-6-ghz-wi-fi-operation"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met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hyperlink" Target="https://datatracker.ietf.org/wg/tvr/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jwp/abou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wg/satp/about/" TargetMode="External"/><Relationship Id="rId5" Type="http://schemas.openxmlformats.org/officeDocument/2006/relationships/hyperlink" Target="https://datatracker.ietf.org/wg/mimi/about/" TargetMode="External"/><Relationship Id="rId4" Type="http://schemas.openxmlformats.org/officeDocument/2006/relationships/hyperlink" Target="https://datatracker.ietf.org/wg/can/about/" TargetMode="External"/><Relationship Id="rId9" Type="http://schemas.openxmlformats.org/officeDocument/2006/relationships/hyperlink" Target="https://datatracker.ietf.org/wg/radextra/about/"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opsaw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opsawg/abou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jose/" TargetMode="External"/><Relationship Id="rId5" Type="http://schemas.openxmlformats.org/officeDocument/2006/relationships/hyperlink" Target="https://datatracker.ietf.org/doc/charter-ietf-apn/" TargetMode="External"/><Relationship Id="rId10" Type="http://schemas.openxmlformats.org/officeDocument/2006/relationships/hyperlink" Target="https://datatracker.ietf.org/wg/jose/about/" TargetMode="External"/><Relationship Id="rId4" Type="http://schemas.openxmlformats.org/officeDocument/2006/relationships/hyperlink" Target="https://datatracker.ietf.org/wg/apn/about/" TargetMode="External"/><Relationship Id="rId9" Type="http://schemas.openxmlformats.org/officeDocument/2006/relationships/hyperlink" Target="https://datatracker.ietf.org/doc/charter-ietf-grow/"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6lo-nfc/" TargetMode="Externa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datatracker.ietf.org/doc/draft-ietf-emu-aka-pfs/" TargetMode="External"/><Relationship Id="rId5" Type="http://schemas.openxmlformats.org/officeDocument/2006/relationships/hyperlink" Target="https://datatracker.ietf.org/doc/draft-ietf-emu-tls-eap-types/" TargetMode="External"/><Relationship Id="rId4" Type="http://schemas.openxmlformats.org/officeDocument/2006/relationships/hyperlink" Target="https://datatracker.ietf.org/doc/draft-ietf-emu-bootstrapped-tls/"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sbom-access/" TargetMode="External"/><Relationship Id="rId4" Type="http://schemas.openxmlformats.org/officeDocument/2006/relationships/hyperlink" Target="https://datatracker.ietf.org/doc/rfc929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datatracker.ietf.org/doc/draft-ietf-tls-rfc8446bi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datatracker.ietf.org/doc/draft-ietf-detnet-pof/" TargetMode="External"/><Relationship Id="rId4" Type="http://schemas.openxmlformats.org/officeDocument/2006/relationships/hyperlink" Target="https://datatracker.ietf.org/doc/draft-ietf-detnet-oam-framework/"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use-cases/"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s://datatracker.ietf.org/doc/draft-ietf-anima-brski-cloud/" TargetMode="External"/><Relationship Id="rId5" Type="http://schemas.openxmlformats.org/officeDocument/2006/relationships/hyperlink" Target="https://datatracker.ietf.org/doc/draft-ietf-anima-brski-ae/" TargetMode="External"/><Relationship Id="rId4" Type="http://schemas.openxmlformats.org/officeDocument/2006/relationships/hyperlink" Target="https://datatracker.ietf.org/doc/draft-ietf-anima-constrained-join-proxy/"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39.xml.rels><?xml version="1.0" encoding="UTF-8" standalone="yes"?>
<Relationships xmlns="http://schemas.openxmlformats.org/package/2006/relationships"><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rjstacey\OneDrive%20-%20Intel%20Corporation\Documents\802.11\ANA\TGme" TargetMode="External"/><Relationship Id="rId2" Type="http://schemas.openxmlformats.org/officeDocument/2006/relationships/hyperlink" Target="ExtendedCapabilities" TargetMode="External"/><Relationship Id="rId1" Type="http://schemas.openxmlformats.org/officeDocument/2006/relationships/slideLayout" Target="../slideLayouts/slideLayout6.xml"/><Relationship Id="rId5" Type="http://schemas.openxmlformats.org/officeDocument/2006/relationships/hyperlink" Target="file:///C:\Users\rjstacey\OneDrive%20-%20Intel%20Corporation\Documents\802.11\ANA\dot11Groups" TargetMode="External"/><Relationship Id="rId4" Type="http://schemas.openxmlformats.org/officeDocument/2006/relationships/hyperlink" Target="file:///C:\Users\rjstacey\OneDrive%20-%20Intel%20Corporation\Documents\802.11\ANA\Element%20ID%20Extension%201"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mailto:paul.congdon@tallac.com"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mailto:gilb@ieee.org"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mentor.ieee.org/802.11/dcn/22/11-22-1144-00-0000-802-technical-plenary-and-ieee-std-802-par-update.ppt" TargetMode="External"/><Relationship Id="rId2" Type="http://schemas.openxmlformats.org/officeDocument/2006/relationships/hyperlink" Target="https://1.ieee802.org/technical-plenary/"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22/11-22-1600-00-0arc-ieee-std-802-par-discussion-802-11-action.ppt" TargetMode="External"/><Relationship Id="rId2" Type="http://schemas.openxmlformats.org/officeDocument/2006/relationships/hyperlink" Target="https://1.ieee802.org/nendica-ella/" TargetMode="External"/><Relationship Id="rId1" Type="http://schemas.openxmlformats.org/officeDocument/2006/relationships/slideLayout" Target="../slideLayouts/slideLayout2.xml"/><Relationship Id="rId4" Type="http://schemas.openxmlformats.org/officeDocument/2006/relationships/hyperlink" Target="https://mentor.ieee.org/802.11/dcn/22/11-22-1600-01-0arc-ieee-std-802-par-discussion-802-11-action.ppt"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2/11-22-1993-02-000m-definition-acronym.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2/11-22-1702-02-0arc-arc-sc-agenda-nov-2022.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entor.ieee.org/802.11/dcn/22/11-22-1600-01-0arc-ieee-std-802-par-discussion-802-11-action.pp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1/dcn/20/11-22-171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2/11-22-1734-01-0wng-agenda-for-wng-sc-2022-november.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2-171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2004-00-00bd-ieee-802-11bd-november-2022-plenary-meeting-minutes.docx" TargetMode="External"/><Relationship Id="rId2" Type="http://schemas.openxmlformats.org/officeDocument/2006/relationships/hyperlink" Target="https://mentor.ieee.org/802.11/dcn/22/11-22-1706-01-00bd-tgbd-meeting-agenda-for-nov-plenary-2022.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2/11-22-1792-01-00be-802-11be-report-on-eht-functionalities-in-support-of-tsn.doc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hyperlink" Target="https://mentor.ieee.org/802.11/dcn/22/11-22-1038-26-00be-tgbe-motions-list-part-3.pptx" TargetMode="External"/><Relationship Id="rId4" Type="http://schemas.openxmlformats.org/officeDocument/2006/relationships/hyperlink" Target="https://mentor.ieee.org/802.11/dcn/22/11-22-1730-12-00be-tgbe-november-2022-meeting-agenda.ppt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2/11-22-1703-07-00bh-agenda-tgbh-2022-nov-plenary.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entor.ieee.org/802.11/dcn/22/11-22-0651-09-00bh-tgbh-motions-list.pptx" TargetMode="External"/><Relationship Id="rId5" Type="http://schemas.openxmlformats.org/officeDocument/2006/relationships/hyperlink" Target="https://mentor.ieee.org/802.11/dcn/22/11-22-0973-13-00bh-cc41-comments-against-d0-2.xlsx" TargetMode="External"/><Relationship Id="rId4" Type="http://schemas.openxmlformats.org/officeDocument/2006/relationships/hyperlink" Target="https://mentor.ieee.org/802.11/dcn/21/11-21-0332-37-00bh-issues-tracking.doc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mentor.ieee.org/802.11/dcn/22/11-22-1802-00-00bh-enhancement-of-rrcm.pptx" TargetMode="External"/><Relationship Id="rId13" Type="http://schemas.openxmlformats.org/officeDocument/2006/relationships/hyperlink" Target="https://mentor.ieee.org/802.11/dcn/22/11-22-1585-00-00bh-multiple-schemes-text.docx" TargetMode="External"/><Relationship Id="rId3" Type="http://schemas.openxmlformats.org/officeDocument/2006/relationships/hyperlink" Target="https://mentor.ieee.org/802.11/dcn/22/11-22-1650-04-00bh-discussion-on-maad-and-all-that-goes-with-it.pptx" TargetMode="External"/><Relationship Id="rId7" Type="http://schemas.openxmlformats.org/officeDocument/2006/relationships/hyperlink" Target="https://mentor.ieee.org/802.11/dcn/22/11-22-1806-00-00bh-cr-for-pasn.docx" TargetMode="External"/><Relationship Id="rId12" Type="http://schemas.openxmlformats.org/officeDocument/2006/relationships/hyperlink" Target="https://mentor.ieee.org/802.11/dcn/22/11-22-0925-03-00bh-maad-text-for-tgbh-draft-0-2.doc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mentor.ieee.org/802.11/dcn/22/11-22-1732-01-00bh-resolution-for-cid19-and-cid20.pptx" TargetMode="External"/><Relationship Id="rId11" Type="http://schemas.openxmlformats.org/officeDocument/2006/relationships/hyperlink" Target="https://mentor.ieee.org/802.11/dcn/22/11-22-0928-01-00bh-text-maad-and-irm-tgbh-draft-0-2.docx" TargetMode="External"/><Relationship Id="rId5" Type="http://schemas.openxmlformats.org/officeDocument/2006/relationships/hyperlink" Target="https://mentor.ieee.org/802.11/dcn/22/11-22-2013-01-00bh-id-encoding-in-pre-schemes.pptx" TargetMode="External"/><Relationship Id="rId10" Type="http://schemas.openxmlformats.org/officeDocument/2006/relationships/hyperlink" Target="https://mentor.ieee.org/802.11/dcn/22/11-22-1079-05-00bh-cr-for-sta-generated-id.docx" TargetMode="External"/><Relationship Id="rId4" Type="http://schemas.openxmlformats.org/officeDocument/2006/relationships/hyperlink" Target="https://mentor.ieee.org/802.11/dcn/22/11-22-1584-02-00bh-more-than-one-scheme.pptx" TargetMode="External"/><Relationship Id="rId9" Type="http://schemas.openxmlformats.org/officeDocument/2006/relationships/hyperlink" Target="https://mentor.ieee.org/802.11/dcn/22/11-22-1084-01-00bh-sta-id-opt-in.pptx" TargetMode="External"/><Relationship Id="rId14" Type="http://schemas.openxmlformats.org/officeDocument/2006/relationships/hyperlink" Target="https://mentor.ieee.org/802.11/dcn/22/11-22-0435-02-00bh-open-issues-from-issues-tracking.pptx"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22/11-22-1707-03-0amp-amp-tig-meeting-agenda-for-nov-plenary-2022.pptx"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s://mentor.ieee.org/802.18/dcn/22/18-22-0131-08-0000-proposed-modifications-to-itu-r-m-1450-5-for-wp5a-nov-2022.docx" TargetMode="External"/><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2/18-22-0120-07-0000-contribution-for-nkom-consultation.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mentor.ieee.org/802.18/dcn/22/18-22-0114-06-0000-proposed-response-to-ofcom.pdf" TargetMode="External"/><Relationship Id="rId5" Type="http://schemas.openxmlformats.org/officeDocument/2006/relationships/hyperlink" Target="https://mentor.ieee.org/802.18/dcn/22/18-22-0111-07-0000-proposed-response-to-france-arcep-on-preparing-for-the-future-of-mobile-networks.docx" TargetMode="External"/><Relationship Id="rId10" Type="http://schemas.openxmlformats.org/officeDocument/2006/relationships/hyperlink" Target="https://mentor.ieee.org/802.18/dcn/22/18-22-0119-03-0000-proposed-response-to-india-trai-consultation-on-ai-and-bd.docx" TargetMode="External"/><Relationship Id="rId4" Type="http://schemas.openxmlformats.org/officeDocument/2006/relationships/hyperlink" Target="https://mentor.ieee.org/802.18/dcn/22/18-22-0077-10-0000-proposed-response-to-rspg.pdf" TargetMode="External"/><Relationship Id="rId9" Type="http://schemas.openxmlformats.org/officeDocument/2006/relationships/hyperlink" Target="https://mentor.ieee.org/802.18/dcn/22/18-22-0132-04-0000-proposed-ieee-802-s-views-on-annex-17-to-doc-5a-597-for-wp5a-nov-2022.docx"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mentor.ieee.org/802.18/dcn/22/18-22-0108-00-0000-weekly-teleconference-minutes-1-september-2022.doc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mentor.ieee.org/802.18/dcn/22/18-22-0143-00-0000-weekly-teleconference-minutes-3-november-2022.docx" TargetMode="External"/><Relationship Id="rId4" Type="http://schemas.openxmlformats.org/officeDocument/2006/relationships/hyperlink" Target="https://mentor.ieee.org/802.18/dcn/22/18-22-0140-00-0000-weekly-teleconference-minutes-27-october-2022.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November 2022 Session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2022-11-17</a:t>
            </a:r>
            <a:endParaRPr lang="en-GB" sz="2000" b="0" dirty="0"/>
          </a:p>
        </p:txBody>
      </p:sp>
      <p:sp>
        <p:nvSpPr>
          <p:cNvPr id="6" name="Date Placeholder 3"/>
          <p:cNvSpPr>
            <a:spLocks noGrp="1"/>
          </p:cNvSpPr>
          <p:nvPr>
            <p:ph type="dt" idx="10"/>
          </p:nvPr>
        </p:nvSpPr>
        <p:spPr/>
        <p:txBody>
          <a:bodyPr/>
          <a:lstStyle/>
          <a:p>
            <a:r>
              <a:rPr lang="en-US"/>
              <a:t>September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3075" name="Object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F4E0-FD4D-4AA3-8F74-C00203474E7B}"/>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ACDA7D88-37A5-4C26-94C6-24D387A53CD0}"/>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20D8FAAD-0B40-41E5-8124-C953BDE453F9}"/>
              </a:ext>
            </a:extLst>
          </p:cNvPr>
          <p:cNvSpPr>
            <a:spLocks noGrp="1"/>
          </p:cNvSpPr>
          <p:nvPr>
            <p:ph type="dt" idx="10"/>
          </p:nvPr>
        </p:nvSpPr>
        <p:spPr/>
        <p:txBody>
          <a:bodyPr/>
          <a:lstStyle/>
          <a:p>
            <a:r>
              <a:rPr lang="en-US"/>
              <a:t>September 2022</a:t>
            </a:r>
            <a:endParaRPr lang="en-GB"/>
          </a:p>
        </p:txBody>
      </p:sp>
      <p:sp>
        <p:nvSpPr>
          <p:cNvPr id="5" name="Footer Placeholder 4">
            <a:extLst>
              <a:ext uri="{FF2B5EF4-FFF2-40B4-BE49-F238E27FC236}">
                <a16:creationId xmlns:a16="http://schemas.microsoft.com/office/drawing/2014/main" id="{2E0BED6E-6C8A-4C44-8A8A-86113D79706E}"/>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9EBE0F16-DFBF-4BD7-B3BF-0E33F0F57DD5}"/>
              </a:ext>
            </a:extLst>
          </p:cNvPr>
          <p:cNvSpPr>
            <a:spLocks noGrp="1"/>
          </p:cNvSpPr>
          <p:nvPr>
            <p:ph type="sldNum" idx="12"/>
          </p:nvPr>
        </p:nvSpPr>
        <p:spPr/>
        <p:txBody>
          <a:bodyPr/>
          <a:lstStyle/>
          <a:p>
            <a:r>
              <a:rPr lang="en-GB"/>
              <a:t>Slide </a:t>
            </a:r>
            <a:fld id="{3ABCC52B-A3F7-440B-BBF2-55191E6E7773}" type="slidenum">
              <a:rPr lang="en-GB" smtClean="0"/>
              <a:pPr/>
              <a:t>10</a:t>
            </a:fld>
            <a:endParaRPr lang="en-GB"/>
          </a:p>
        </p:txBody>
      </p:sp>
    </p:spTree>
    <p:extLst>
      <p:ext uri="{BB962C8B-B14F-4D97-AF65-F5344CB8AC3E}">
        <p14:creationId xmlns:p14="http://schemas.microsoft.com/office/powerpoint/2010/main" val="14934725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DA426F77-E79F-4E89-A4FE-9B8C2A18656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(1)</a:t>
            </a:r>
          </a:p>
        </p:txBody>
      </p:sp>
      <p:sp>
        <p:nvSpPr>
          <p:cNvPr id="19462" name="Rectangle 3">
            <a:extLst>
              <a:ext uri="{FF2B5EF4-FFF2-40B4-BE49-F238E27FC236}">
                <a16:creationId xmlns:a16="http://schemas.microsoft.com/office/drawing/2014/main" id="{A065E24E-3F02-4F00-A24B-8A805BD3B5D6}"/>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IEEE Statement on Spectrum Update (ISUS) ad-hoc</a:t>
            </a:r>
          </a:p>
          <a:p>
            <a:pPr lvl="1" algn="just">
              <a:spcBef>
                <a:spcPts val="600"/>
              </a:spcBef>
              <a:buFont typeface="Arial" panose="020B0604020202020204" pitchFamily="34" charset="0"/>
              <a:buChar char="•"/>
              <a:defRPr/>
            </a:pPr>
            <a:r>
              <a:rPr lang="en-US" altLang="en-US" sz="1600" dirty="0"/>
              <a:t>Chair:  Amelia </a:t>
            </a:r>
            <a:r>
              <a:rPr lang="en-US" altLang="en-US" sz="1600" dirty="0" err="1"/>
              <a:t>Andersdotter</a:t>
            </a:r>
            <a:endParaRPr lang="en-US" altLang="en-US" sz="1600" dirty="0"/>
          </a:p>
          <a:p>
            <a:pPr lvl="1" algn="just">
              <a:spcBef>
                <a:spcPts val="600"/>
              </a:spcBef>
              <a:buFont typeface="Arial" panose="020B0604020202020204" pitchFamily="34" charset="0"/>
              <a:buChar char="•"/>
              <a:defRPr/>
            </a:pPr>
            <a:r>
              <a:rPr lang="en-US" altLang="en-US" sz="1600" dirty="0"/>
              <a:t>Meet at 11:00am ET for an hour every Mondays</a:t>
            </a:r>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altLang="en-US" sz="1600" dirty="0"/>
              <a:t>To </a:t>
            </a:r>
            <a:r>
              <a:rPr lang="en-GB" sz="1600" dirty="0"/>
              <a:t>develop a revised IEEE Standards Association policy statement on the Intelligent Spectrum Allocation and Management (former version:  approved on 5 September 2018)</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sz="1600" kern="0" spc="-5" dirty="0">
                <a:cs typeface="Arial"/>
              </a:rPr>
              <a:t>RR-TAG brought forward the recommendation to IEEE 802 LMSC for a discussion on 6 September 2022.  </a:t>
            </a:r>
          </a:p>
          <a:p>
            <a:pPr marL="741363" lvl="1" indent="-284163" algn="just">
              <a:spcBef>
                <a:spcPts val="600"/>
              </a:spcBef>
              <a:buFont typeface="Arial" panose="020B0604020202020204" pitchFamily="34" charset="0"/>
              <a:buChar char="•"/>
              <a:defRPr/>
            </a:pPr>
            <a:r>
              <a:rPr lang="en-US" altLang="en-US" sz="1600" kern="0" spc="-5" dirty="0">
                <a:cs typeface="Arial"/>
              </a:rPr>
              <a:t>On 14 November 2022, IEEE 802 LMSC recommends IEEE 802.18 to prepare a new IEEE SA policy position statement on 802 wireless.</a:t>
            </a:r>
            <a:endParaRPr lang="en-US" altLang="en-US" sz="1600" dirty="0"/>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7E7B183E-8AA9-4A83-B31F-7159A567742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79CA04B9-323E-495B-92BD-7CB7190C64F9}"/>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12AF0341-7499-4E35-8671-8996656A9E5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839540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FECA9888-AA67-4C38-8A37-4FDCE9D0643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(2)</a:t>
            </a:r>
          </a:p>
        </p:txBody>
      </p:sp>
      <p:sp>
        <p:nvSpPr>
          <p:cNvPr id="19462" name="Rectangle 3">
            <a:extLst>
              <a:ext uri="{FF2B5EF4-FFF2-40B4-BE49-F238E27FC236}">
                <a16:creationId xmlns:a16="http://schemas.microsoft.com/office/drawing/2014/main" id="{143D15E6-66BD-4C7A-9DA4-2F9D72A30BD9}"/>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err="1"/>
              <a:t>mmWave</a:t>
            </a:r>
            <a:r>
              <a:rPr lang="en-US" altLang="en-US" sz="2000" dirty="0"/>
              <a:t> (</a:t>
            </a:r>
            <a:r>
              <a:rPr lang="en-US" altLang="en-US" sz="2000" dirty="0" err="1"/>
              <a:t>mmWave</a:t>
            </a:r>
            <a:r>
              <a:rPr lang="en-US" altLang="en-US" sz="2000" dirty="0"/>
              <a:t>) ad-hoc</a:t>
            </a:r>
          </a:p>
          <a:p>
            <a:pPr lvl="1" algn="just">
              <a:spcBef>
                <a:spcPts val="600"/>
              </a:spcBef>
              <a:buFont typeface="Arial" panose="020B0604020202020204" pitchFamily="34" charset="0"/>
              <a:buChar char="•"/>
              <a:defRPr/>
            </a:pPr>
            <a:r>
              <a:rPr lang="en-US" altLang="en-US" sz="1600" dirty="0"/>
              <a:t>Chair:  </a:t>
            </a:r>
            <a:r>
              <a:rPr lang="en-US" altLang="en-US" sz="1600" dirty="0">
                <a:solidFill>
                  <a:srgbClr val="FF0000"/>
                </a:solidFill>
              </a:rPr>
              <a:t>VACANT (Call for nomination till 17 November 2022)</a:t>
            </a:r>
          </a:p>
          <a:p>
            <a:pPr lvl="1" algn="just">
              <a:spcBef>
                <a:spcPts val="600"/>
              </a:spcBef>
              <a:buFont typeface="Arial" panose="020B0604020202020204" pitchFamily="34" charset="0"/>
              <a:buChar char="•"/>
              <a:defRPr/>
            </a:pPr>
            <a:r>
              <a:rPr lang="en-US" altLang="en-US" sz="1600" dirty="0"/>
              <a:t>Meet at 3:00pm ET for an hour every Wednesdays</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GB" sz="1600" dirty="0"/>
              <a:t>To study </a:t>
            </a:r>
            <a:r>
              <a:rPr lang="en-GB" sz="1600" dirty="0" err="1"/>
              <a:t>mmWave</a:t>
            </a:r>
            <a:r>
              <a:rPr lang="en-GB" sz="1600" dirty="0"/>
              <a:t> spectrum bands 45 GHz and 60 GHz to provide insight on global availability and current/projected regulatory status for these bands.  The resulting study should be provided to the IEEE 802.11 Ultra High Reliability Study Group (UHR SG) and other 802 WGs to increase their understanding of available </a:t>
            </a:r>
            <a:r>
              <a:rPr lang="en-GB" sz="1600" dirty="0" err="1"/>
              <a:t>mmWave</a:t>
            </a:r>
            <a:r>
              <a:rPr lang="en-GB" sz="1600" dirty="0"/>
              <a:t> spectrum.  </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An overview slide deck (</a:t>
            </a:r>
            <a:r>
              <a:rPr lang="en-US" altLang="en-US" sz="1600" dirty="0">
                <a:hlinkClick r:id="rId3"/>
              </a:rPr>
              <a:t>11-22/1398r4</a:t>
            </a:r>
            <a:r>
              <a:rPr lang="en-US" altLang="en-US" sz="1600" dirty="0"/>
              <a:t>) is presented to the IEEE 802.11 Ultra High Reliability Study Group in the 2022 September wireless interim.</a:t>
            </a:r>
          </a:p>
          <a:p>
            <a:pPr marL="741363" lvl="1" indent="-284163" algn="just">
              <a:spcBef>
                <a:spcPts val="600"/>
              </a:spcBef>
              <a:buFont typeface="Arial" panose="020B0604020202020204" pitchFamily="34" charset="0"/>
              <a:buChar char="•"/>
              <a:defRPr/>
            </a:pPr>
            <a:r>
              <a:rPr lang="en-US" altLang="en-US" sz="1600" dirty="0"/>
              <a:t>Volunteers assigned to study the spectrum bands of selected countries/regions.</a:t>
            </a:r>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2AD59AE2-C896-4C43-9E81-ED88433E6C03}"/>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3E67232-42B9-4113-8BD9-94A02E87C822}"/>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58155CAC-B52A-461C-AE3C-219AC090200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7128044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255FF562-3375-4C30-A834-539D93441300}"/>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(3)</a:t>
            </a:r>
          </a:p>
        </p:txBody>
      </p:sp>
      <p:sp>
        <p:nvSpPr>
          <p:cNvPr id="19462" name="Rectangle 3">
            <a:extLst>
              <a:ext uri="{FF2B5EF4-FFF2-40B4-BE49-F238E27FC236}">
                <a16:creationId xmlns:a16="http://schemas.microsoft.com/office/drawing/2014/main" id="{FDD70988-8260-49DA-A582-767D9607E5F4}"/>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Meet at 3:00pm ET for an hour the fourth Tuesday every month</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Approved the updated IEEE 802 Wireless Standards Table of Frequency Ranges (</a:t>
            </a:r>
            <a:r>
              <a:rPr lang="en-US" altLang="en-US" sz="1600" dirty="0">
                <a:hlinkClick r:id="rId3"/>
              </a:rPr>
              <a:t>18-22/0009r1</a:t>
            </a:r>
            <a:r>
              <a:rPr lang="en-US" altLang="en-US" sz="1600" dirty="0"/>
              <a:t>).</a:t>
            </a:r>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90EF25C3-C285-4297-9843-946AB3B27EA5}"/>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072BB89-6C95-4FA2-BFBD-EE663E786D55}"/>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A831E7ED-1362-47B5-BDBB-D6FA1641479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6707296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95DDCAEB-4249-4AE9-BDBA-C023AECFFB70}"/>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9702" name="Rectangle 3">
            <a:extLst>
              <a:ext uri="{FF2B5EF4-FFF2-40B4-BE49-F238E27FC236}">
                <a16:creationId xmlns:a16="http://schemas.microsoft.com/office/drawing/2014/main" id="{344C5F7C-3965-4CC3-8A6A-67D44E3975C8}"/>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t>Two meeting slots</a:t>
            </a:r>
          </a:p>
          <a:p>
            <a:pPr lvl="1" algn="just">
              <a:spcBef>
                <a:spcPts val="300"/>
              </a:spcBef>
            </a:pPr>
            <a:r>
              <a:rPr lang="en-US" altLang="en-US" sz="1600"/>
              <a:t>Opening:  </a:t>
            </a:r>
          </a:p>
          <a:p>
            <a:pPr lvl="2" algn="just">
              <a:spcBef>
                <a:spcPts val="300"/>
              </a:spcBef>
            </a:pPr>
            <a:r>
              <a:rPr lang="en-US" altLang="en-US" sz="1600"/>
              <a:t>Tuesday AM2, 15 November, 10:30 to 12:30 Bangkok local time</a:t>
            </a:r>
          </a:p>
          <a:p>
            <a:pPr lvl="1" algn="just">
              <a:spcBef>
                <a:spcPts val="300"/>
              </a:spcBef>
            </a:pPr>
            <a:r>
              <a:rPr lang="en-US" altLang="en-US" sz="1600"/>
              <a:t>Closing:  </a:t>
            </a:r>
          </a:p>
          <a:p>
            <a:pPr lvl="2" algn="just">
              <a:spcBef>
                <a:spcPts val="300"/>
              </a:spcBef>
            </a:pPr>
            <a:r>
              <a:rPr lang="en-US" altLang="en-US" sz="1600"/>
              <a:t>Thursday AM1, 17 November, 08:00 to 10:00 Bangkok local ime</a:t>
            </a:r>
          </a:p>
          <a:p>
            <a:pPr lvl="1" algn="just">
              <a:spcBef>
                <a:spcPts val="300"/>
              </a:spcBef>
            </a:pPr>
            <a:endParaRPr lang="en-US" altLang="en-US" sz="1800"/>
          </a:p>
          <a:p>
            <a:pPr algn="just"/>
            <a:r>
              <a:rPr lang="en-US" altLang="en-US" sz="2000"/>
              <a:t>Logistics</a:t>
            </a:r>
          </a:p>
          <a:p>
            <a:pPr lvl="1" algn="just">
              <a:spcBef>
                <a:spcPts val="300"/>
              </a:spcBef>
            </a:pPr>
            <a:r>
              <a:rPr lang="en-US" altLang="en-US" sz="1600"/>
              <a:t>Agenda:  </a:t>
            </a:r>
            <a:r>
              <a:rPr lang="en-US" altLang="en-US" sz="1600">
                <a:hlinkClick r:id="rId3"/>
              </a:rPr>
              <a:t>18-22/0126</a:t>
            </a:r>
            <a:endParaRPr lang="en-US" altLang="en-US" sz="1600"/>
          </a:p>
          <a:p>
            <a:pPr lvl="1" algn="just">
              <a:spcBef>
                <a:spcPts val="300"/>
              </a:spcBef>
            </a:pPr>
            <a:r>
              <a:rPr lang="en-US" altLang="en-US" sz="1600"/>
              <a:t>Meeting info:  </a:t>
            </a:r>
            <a:r>
              <a:rPr lang="en-US" altLang="en-US" sz="1600">
                <a:hlinkClick r:id="rId4"/>
              </a:rPr>
              <a:t>18-16/0038</a:t>
            </a:r>
            <a:r>
              <a:rPr lang="en-US" altLang="en-US" sz="1600"/>
              <a:t> / </a:t>
            </a:r>
            <a:r>
              <a:rPr lang="en-US" altLang="en-US" sz="1600">
                <a:hlinkClick r:id="rId5"/>
              </a:rPr>
              <a:t>Google Calendar </a:t>
            </a:r>
            <a:endParaRPr lang="en-US" altLang="en-US" sz="1600"/>
          </a:p>
          <a:p>
            <a:pPr lvl="1" algn="just">
              <a:spcBef>
                <a:spcPts val="300"/>
              </a:spcBef>
            </a:pPr>
            <a:endParaRPr lang="en-US" altLang="en-US" sz="1800"/>
          </a:p>
        </p:txBody>
      </p:sp>
      <p:sp>
        <p:nvSpPr>
          <p:cNvPr id="2" name="Footer Placeholder 1">
            <a:extLst>
              <a:ext uri="{FF2B5EF4-FFF2-40B4-BE49-F238E27FC236}">
                <a16:creationId xmlns:a16="http://schemas.microsoft.com/office/drawing/2014/main" id="{2764F10B-7AD0-4CC7-868F-2F7D26FEEBE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26EA15B-0803-4BA0-A910-8C66ADDA2B1E}"/>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CEEED667-DE63-45EF-819A-BAA045158D6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517933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C285BC8F-E723-492E-9F90-AD23DFDFBACF}"/>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on Tuesday </a:t>
            </a:r>
          </a:p>
        </p:txBody>
      </p:sp>
      <p:sp>
        <p:nvSpPr>
          <p:cNvPr id="31750" name="Rectangle 3">
            <a:extLst>
              <a:ext uri="{FF2B5EF4-FFF2-40B4-BE49-F238E27FC236}">
                <a16:creationId xmlns:a16="http://schemas.microsoft.com/office/drawing/2014/main" id="{F3B419BD-BF38-4ACB-AA29-65ACDB77A176}"/>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cs typeface="Arial" panose="020B0604020202020204" pitchFamily="34" charset="0"/>
              </a:rPr>
              <a:t>Progress since the last plenary meeting (2022 July plenary)</a:t>
            </a:r>
          </a:p>
          <a:p>
            <a:pPr algn="just">
              <a:buFont typeface="Times New Roman" panose="02020603050405020304" pitchFamily="18" charset="0"/>
              <a:buChar char="•"/>
            </a:pPr>
            <a:r>
              <a:rPr lang="en-US" altLang="en-US" sz="2000">
                <a:cs typeface="Arial" panose="020B0604020202020204" pitchFamily="34" charset="0"/>
              </a:rPr>
              <a:t>Update from ad-hocs </a:t>
            </a:r>
          </a:p>
          <a:p>
            <a:pPr algn="just">
              <a:buFont typeface="Times New Roman" panose="02020603050405020304" pitchFamily="18" charset="0"/>
              <a:buChar char="•"/>
            </a:pPr>
            <a:r>
              <a:rPr lang="en-US" altLang="en-US" sz="2000">
                <a:cs typeface="Arial" panose="020B0604020202020204" pitchFamily="34" charset="0"/>
              </a:rPr>
              <a:t>New UWB regulation framework in Europe (</a:t>
            </a:r>
            <a:r>
              <a:rPr lang="en-US" altLang="en-US" sz="2000">
                <a:cs typeface="Arial" panose="020B0604020202020204" pitchFamily="34" charset="0"/>
                <a:hlinkClick r:id="rId3"/>
              </a:rPr>
              <a:t>18-22/0141r0</a:t>
            </a:r>
            <a:r>
              <a:rPr lang="en-US" altLang="en-US" sz="2000">
                <a:cs typeface="Arial" panose="020B0604020202020204" pitchFamily="34" charset="0"/>
              </a:rPr>
              <a:t>)</a:t>
            </a:r>
          </a:p>
          <a:p>
            <a:pPr algn="just">
              <a:buFont typeface="Times New Roman" panose="02020603050405020304" pitchFamily="18" charset="0"/>
              <a:buChar char="•"/>
            </a:pPr>
            <a:r>
              <a:rPr lang="en-US" altLang="en-US" sz="2000">
                <a:cs typeface="Arial" panose="020B0604020202020204" pitchFamily="34" charset="0"/>
              </a:rPr>
              <a:t>Status of ongoing consultations</a:t>
            </a:r>
          </a:p>
          <a:p>
            <a:pPr lvl="1" algn="just">
              <a:spcBef>
                <a:spcPts val="600"/>
              </a:spcBef>
              <a:buFont typeface="Times New Roman" panose="02020603050405020304" pitchFamily="18" charset="0"/>
              <a:buChar char="•"/>
            </a:pPr>
            <a:r>
              <a:rPr lang="en-US" altLang="en-US" sz="1600">
                <a:cs typeface="Arial" panose="020B0604020202020204" pitchFamily="34" charset="0"/>
              </a:rPr>
              <a:t>Internal deadline on 17 November 2022:</a:t>
            </a:r>
          </a:p>
          <a:p>
            <a:pPr lvl="2" algn="just">
              <a:spcBef>
                <a:spcPts val="600"/>
              </a:spcBef>
              <a:buFont typeface="Times New Roman" panose="02020603050405020304" pitchFamily="18" charset="0"/>
              <a:buChar char="•"/>
            </a:pPr>
            <a:r>
              <a:rPr lang="en-US" altLang="en-US" sz="1400">
                <a:cs typeface="Arial" panose="020B0604020202020204" pitchFamily="34" charset="0"/>
              </a:rPr>
              <a:t>China MIIT:  </a:t>
            </a:r>
            <a:r>
              <a:rPr lang="en-US" altLang="en-US" sz="1400">
                <a:cs typeface="Arial" panose="020B0604020202020204" pitchFamily="34" charset="0"/>
                <a:hlinkClick r:id="rId4"/>
              </a:rPr>
              <a:t>Interim Measures for the Radio Management of Civil Unmanned Aircrafts</a:t>
            </a:r>
            <a:endParaRPr lang="en-US" altLang="en-US" sz="1400">
              <a:cs typeface="Arial" panose="020B0604020202020204" pitchFamily="34" charset="0"/>
            </a:endParaRPr>
          </a:p>
          <a:p>
            <a:pPr lvl="2" algn="just">
              <a:spcBef>
                <a:spcPts val="600"/>
              </a:spcBef>
              <a:buFont typeface="Times New Roman" panose="02020603050405020304" pitchFamily="18" charset="0"/>
              <a:buChar char="•"/>
            </a:pPr>
            <a:r>
              <a:rPr lang="en-US" altLang="en-US" sz="1400">
                <a:cs typeface="Arial" panose="020B0604020202020204" pitchFamily="34" charset="0"/>
              </a:rPr>
              <a:t>Australia ACMA:  </a:t>
            </a:r>
            <a:r>
              <a:rPr lang="en-GB" altLang="en-US" sz="1400" u="sng">
                <a:cs typeface="Arial" panose="020B0604020202020204" pitchFamily="34" charset="0"/>
                <a:hlinkClick r:id="rId5"/>
              </a:rPr>
              <a:t>New arrangements for low interference potential devices</a:t>
            </a:r>
            <a:endParaRPr lang="en-GB" altLang="en-US" sz="1400" u="sng">
              <a:cs typeface="Arial" panose="020B0604020202020204" pitchFamily="34" charset="0"/>
            </a:endParaRPr>
          </a:p>
          <a:p>
            <a:pPr algn="just">
              <a:spcBef>
                <a:spcPts val="600"/>
              </a:spcBef>
              <a:buFont typeface="Times New Roman" panose="02020603050405020304" pitchFamily="18" charset="0"/>
              <a:buChar char="•"/>
            </a:pPr>
            <a:r>
              <a:rPr lang="en-GB" altLang="en-US" sz="2000">
                <a:cs typeface="Arial" panose="020B0604020202020204" pitchFamily="34" charset="0"/>
              </a:rPr>
              <a:t>Review a draft submission to Australia ACMA (</a:t>
            </a:r>
            <a:r>
              <a:rPr lang="en-GB" altLang="en-US" sz="2000">
                <a:cs typeface="Arial" panose="020B0604020202020204" pitchFamily="34" charset="0"/>
                <a:hlinkClick r:id="rId6"/>
              </a:rPr>
              <a:t>18-22/0142r1</a:t>
            </a:r>
            <a:r>
              <a:rPr lang="en-GB" altLang="en-US" sz="2000">
                <a:cs typeface="Arial" panose="020B0604020202020204" pitchFamily="34" charset="0"/>
              </a:rPr>
              <a:t>)</a:t>
            </a:r>
          </a:p>
          <a:p>
            <a:pPr algn="just">
              <a:spcBef>
                <a:spcPts val="600"/>
              </a:spcBef>
              <a:buFont typeface="Times New Roman" panose="02020603050405020304" pitchFamily="18" charset="0"/>
              <a:buChar char="•"/>
            </a:pPr>
            <a:r>
              <a:rPr lang="en-GB" altLang="en-US" sz="2000">
                <a:cs typeface="Arial" panose="020B0604020202020204" pitchFamily="34" charset="0"/>
              </a:rPr>
              <a:t>Update on ETSI BRAN</a:t>
            </a:r>
          </a:p>
          <a:p>
            <a:pPr lvl="1" algn="just">
              <a:spcBef>
                <a:spcPts val="1200"/>
              </a:spcBef>
              <a:buNone/>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CF1CCBEC-EE2C-4CA4-B083-9F17FF9E28F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8738AF1-F514-4F2D-BFC1-E34AFC94B5E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F9541924-D872-4EF1-BBA7-2B49D05483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3175501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F93FC803-130C-4D1E-9C5D-0CC4ADD57810}"/>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on Thursday</a:t>
            </a:r>
          </a:p>
        </p:txBody>
      </p:sp>
      <p:sp>
        <p:nvSpPr>
          <p:cNvPr id="33798" name="Rectangle 3">
            <a:extLst>
              <a:ext uri="{FF2B5EF4-FFF2-40B4-BE49-F238E27FC236}">
                <a16:creationId xmlns:a16="http://schemas.microsoft.com/office/drawing/2014/main" id="{17FE5D4E-C1BA-4B70-A1C2-7DB4F43B6782}"/>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buFont typeface="Times New Roman" panose="02020603050405020304" pitchFamily="18" charset="0"/>
              <a:buChar char="•"/>
            </a:pPr>
            <a:r>
              <a:rPr lang="en-US" altLang="en-US" sz="2000">
                <a:cs typeface="Arial" panose="020B0604020202020204" pitchFamily="34" charset="0"/>
              </a:rPr>
              <a:t>mmWave (mmW) ad-hoc chair confirmation</a:t>
            </a:r>
          </a:p>
          <a:p>
            <a:pPr algn="just">
              <a:buFont typeface="Times New Roman" panose="02020603050405020304" pitchFamily="18" charset="0"/>
              <a:buChar char="•"/>
            </a:pPr>
            <a:r>
              <a:rPr lang="en-US" altLang="en-US" sz="2000">
                <a:cs typeface="Arial" panose="020B0604020202020204" pitchFamily="34" charset="0"/>
              </a:rPr>
              <a:t>Response to Australia ACMA’s consultation (Motion expected)</a:t>
            </a:r>
          </a:p>
          <a:p>
            <a:pPr algn="just">
              <a:buFont typeface="Times New Roman" panose="02020603050405020304" pitchFamily="18" charset="0"/>
              <a:buChar char="•"/>
            </a:pPr>
            <a:r>
              <a:rPr lang="en-US" altLang="en-US" sz="2000">
                <a:cs typeface="Arial" panose="020B0604020202020204" pitchFamily="34" charset="0"/>
              </a:rPr>
              <a:t>Spectrum for IEEE 802.11 AMP</a:t>
            </a:r>
          </a:p>
          <a:p>
            <a:pPr algn="just">
              <a:buFont typeface="Times New Roman" panose="02020603050405020304" pitchFamily="18" charset="0"/>
              <a:buChar char="•"/>
            </a:pPr>
            <a:r>
              <a:rPr lang="en-US" altLang="en-US" sz="2000">
                <a:cs typeface="Arial" panose="020B0604020202020204" pitchFamily="34" charset="0"/>
              </a:rPr>
              <a:t>Follow-up on the IEEE SA policy statement</a:t>
            </a:r>
          </a:p>
          <a:p>
            <a:pPr algn="just"/>
            <a:r>
              <a:rPr lang="en-US" altLang="en-US" sz="2000">
                <a:cs typeface="Arial" panose="020B0604020202020204" pitchFamily="34" charset="0"/>
              </a:rPr>
              <a:t>Discussed the latest topics related to spectrum and regulation in Europe, North America, and Asia Pacific</a:t>
            </a: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2C5C0718-C2ED-41A2-837D-3FC3D768A65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CD299DC-DCD5-4BB6-A085-7D655D19EAB6}"/>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EC8B8B70-E1B2-422B-A7B1-68214F22AFB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081246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564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802.19 November 2022 Liaison Report to 802.11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a:t>
            </a:r>
            <a:r>
              <a:rPr lang="en-US" sz="2000" b="0" dirty="0"/>
              <a:t>11</a:t>
            </a:r>
            <a:r>
              <a:rPr lang="en-GB" sz="2000" b="0" dirty="0"/>
              <a:t>-</a:t>
            </a:r>
            <a:r>
              <a:rPr lang="tr-TR" sz="2000" b="0" dirty="0"/>
              <a:t>1</a:t>
            </a:r>
            <a:r>
              <a:rPr lang="en-US" sz="2000" b="0" dirty="0"/>
              <a:t>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988233053"/>
              </p:ext>
            </p:extLst>
          </p:nvPr>
        </p:nvGraphicFramePr>
        <p:xfrm>
          <a:off x="998538" y="2436813"/>
          <a:ext cx="10047287" cy="2427287"/>
        </p:xfrm>
        <a:graphic>
          <a:graphicData uri="http://schemas.openxmlformats.org/presentationml/2006/ole">
            <mc:AlternateContent xmlns:mc="http://schemas.openxmlformats.org/markup-compatibility/2006">
              <mc:Choice xmlns:v="urn:schemas-microsoft-com:vml" Requires="v">
                <p:oleObj name="Document" r:id="rId3" imgW="10465033" imgH="2543802" progId="Word.Document.8">
                  <p:embed/>
                </p:oleObj>
              </mc:Choice>
              <mc:Fallback>
                <p:oleObj name="Document" r:id="rId3" imgW="10465033" imgH="2543802" progId="Word.Document.8">
                  <p:embed/>
                  <p:pic>
                    <p:nvPicPr>
                      <p:cNvPr id="3075" name="Object 3"/>
                      <p:cNvPicPr>
                        <a:picLocks noChangeAspect="1" noChangeArrowheads="1"/>
                      </p:cNvPicPr>
                      <p:nvPr/>
                    </p:nvPicPr>
                    <p:blipFill>
                      <a:blip r:embed="rId4"/>
                      <a:srcRect/>
                      <a:stretch>
                        <a:fillRect/>
                      </a:stretch>
                    </p:blipFill>
                    <p:spPr bwMode="auto">
                      <a:xfrm>
                        <a:off x="998538" y="2436813"/>
                        <a:ext cx="10047287" cy="24272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E2A7632-0BAE-4CD9-BC4F-117DDA1A6FDD}"/>
              </a:ext>
            </a:extLst>
          </p:cNvPr>
          <p:cNvSpPr>
            <a:spLocks noGrp="1"/>
          </p:cNvSpPr>
          <p:nvPr>
            <p:ph type="ftr" idx="11"/>
          </p:nvPr>
        </p:nvSpPr>
        <p:spPr/>
        <p:txBody>
          <a:bodyPr/>
          <a:lstStyle/>
          <a:p>
            <a:r>
              <a:rPr lang="en-GB"/>
              <a:t>Tuncer Baykas, Vestel</a:t>
            </a:r>
          </a:p>
        </p:txBody>
      </p:sp>
      <p:sp>
        <p:nvSpPr>
          <p:cNvPr id="3" name="Slide Number Placeholder 2">
            <a:extLst>
              <a:ext uri="{FF2B5EF4-FFF2-40B4-BE49-F238E27FC236}">
                <a16:creationId xmlns:a16="http://schemas.microsoft.com/office/drawing/2014/main" id="{18811BD0-71FF-4548-B66B-B9A899434740}"/>
              </a:ext>
            </a:extLst>
          </p:cNvPr>
          <p:cNvSpPr>
            <a:spLocks noGrp="1"/>
          </p:cNvSpPr>
          <p:nvPr>
            <p:ph type="sldNum" idx="12"/>
          </p:nvPr>
        </p:nvSpPr>
        <p:spPr/>
        <p:txBody>
          <a:bodyPr/>
          <a:lstStyle/>
          <a:p>
            <a:r>
              <a:rPr lang="en-GB"/>
              <a:t>Slide </a:t>
            </a:r>
            <a:fld id="{DE40C9FC-4879-4F20-9ECA-A574A90476B7}" type="slidenum">
              <a:rPr lang="en-GB" smtClean="0"/>
              <a:pPr/>
              <a:t>106</a:t>
            </a:fld>
            <a:endParaRPr lang="en-GB"/>
          </a:p>
        </p:txBody>
      </p:sp>
      <p:sp>
        <p:nvSpPr>
          <p:cNvPr id="4" name="Date Placeholder 3">
            <a:extLst>
              <a:ext uri="{FF2B5EF4-FFF2-40B4-BE49-F238E27FC236}">
                <a16:creationId xmlns:a16="http://schemas.microsoft.com/office/drawing/2014/main" id="{DABF3968-58F7-4A3A-A3CC-9CA40671D894}"/>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472293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November IEEE 802 Wireless Interim Session</a:t>
            </a:r>
          </a:p>
        </p:txBody>
      </p:sp>
      <p:sp>
        <p:nvSpPr>
          <p:cNvPr id="12" name="Content Placeholder 2">
            <a:extLst>
              <a:ext uri="{FF2B5EF4-FFF2-40B4-BE49-F238E27FC236}">
                <a16:creationId xmlns:a16="http://schemas.microsoft.com/office/drawing/2014/main" id="{D1D4D7CA-F405-617C-9D66-5F649281BF99}"/>
              </a:ext>
            </a:extLst>
          </p:cNvPr>
          <p:cNvSpPr>
            <a:spLocks noGrp="1"/>
          </p:cNvSpPr>
          <p:nvPr>
            <p:ph idx="1"/>
          </p:nvPr>
        </p:nvSpPr>
        <p:spPr>
          <a:xfrm>
            <a:off x="590127" y="2057400"/>
            <a:ext cx="7334674" cy="4235027"/>
          </a:xfrm>
        </p:spPr>
        <p:txBody>
          <a:bodyPr/>
          <a:lstStyle/>
          <a:p>
            <a:pPr>
              <a:buFont typeface="Arial" panose="020B0604020202020204" pitchFamily="34" charset="0"/>
              <a:buChar char="•"/>
            </a:pPr>
            <a:r>
              <a:rPr lang="tr-TR" sz="2400" dirty="0"/>
              <a:t>802.19 has 5</a:t>
            </a:r>
            <a:r>
              <a:rPr lang="en-US" sz="2400" dirty="0"/>
              <a:t>2</a:t>
            </a:r>
            <a:r>
              <a:rPr lang="tr-TR" sz="2400" dirty="0"/>
              <a:t> </a:t>
            </a:r>
            <a:r>
              <a:rPr lang="tr-TR" dirty="0" err="1"/>
              <a:t>v</a:t>
            </a:r>
            <a:r>
              <a:rPr lang="tr-TR" sz="2400" dirty="0" err="1"/>
              <a:t>oting</a:t>
            </a:r>
            <a:r>
              <a:rPr lang="tr-TR" sz="2400" dirty="0"/>
              <a:t> </a:t>
            </a:r>
            <a:r>
              <a:rPr lang="tr-TR" sz="2400" dirty="0" err="1"/>
              <a:t>member</a:t>
            </a:r>
            <a:r>
              <a:rPr lang="en-US" sz="2400" dirty="0"/>
              <a:t>s.</a:t>
            </a:r>
          </a:p>
          <a:p>
            <a:pPr>
              <a:buFont typeface="Arial" panose="020B0604020202020204" pitchFamily="34" charset="0"/>
              <a:buChar char="•"/>
            </a:pPr>
            <a:r>
              <a:rPr lang="en-US" sz="2400" dirty="0"/>
              <a:t>The meeting is part of the November IEEE 802 Plenary session</a:t>
            </a:r>
          </a:p>
          <a:p>
            <a:pPr>
              <a:buFont typeface="Arial" panose="020B0604020202020204" pitchFamily="34" charset="0"/>
              <a:buChar char="•"/>
            </a:pPr>
            <a:r>
              <a:rPr lang="en-US" sz="2400" dirty="0"/>
              <a:t>You must pay the registration fee in order to attend</a:t>
            </a:r>
          </a:p>
          <a:p>
            <a:pPr>
              <a:buFont typeface="Arial" panose="020B0604020202020204" pitchFamily="34" charset="0"/>
              <a:buChar char="•"/>
            </a:pPr>
            <a:endParaRPr lang="tr-TR" dirty="0"/>
          </a:p>
          <a:p>
            <a:endParaRPr lang="en-US" sz="2400" dirty="0"/>
          </a:p>
        </p:txBody>
      </p:sp>
      <p:pic>
        <p:nvPicPr>
          <p:cNvPr id="7" name="Picture 6">
            <a:extLst>
              <a:ext uri="{FF2B5EF4-FFF2-40B4-BE49-F238E27FC236}">
                <a16:creationId xmlns:a16="http://schemas.microsoft.com/office/drawing/2014/main" id="{C9B54A77-F186-4465-9A5E-61B5D9CA870D}"/>
              </a:ext>
            </a:extLst>
          </p:cNvPr>
          <p:cNvPicPr>
            <a:picLocks noChangeAspect="1"/>
          </p:cNvPicPr>
          <p:nvPr/>
        </p:nvPicPr>
        <p:blipFill>
          <a:blip r:embed="rId3"/>
          <a:stretch>
            <a:fillRect/>
          </a:stretch>
        </p:blipFill>
        <p:spPr>
          <a:xfrm>
            <a:off x="7978140" y="1686137"/>
            <a:ext cx="3680460" cy="4606290"/>
          </a:xfrm>
          <a:prstGeom prst="rect">
            <a:avLst/>
          </a:prstGeom>
        </p:spPr>
      </p:pic>
      <p:sp>
        <p:nvSpPr>
          <p:cNvPr id="2" name="Footer Placeholder 1">
            <a:extLst>
              <a:ext uri="{FF2B5EF4-FFF2-40B4-BE49-F238E27FC236}">
                <a16:creationId xmlns:a16="http://schemas.microsoft.com/office/drawing/2014/main" id="{C4558EC2-51BA-4879-9578-1C497AE96F93}"/>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1D70A571-7039-4224-95B5-87E5136A0B92}"/>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8" name="Date Placeholder 7">
            <a:extLst>
              <a:ext uri="{FF2B5EF4-FFF2-40B4-BE49-F238E27FC236}">
                <a16:creationId xmlns:a16="http://schemas.microsoft.com/office/drawing/2014/main" id="{CAEA78B7-A7F3-4073-91ED-8D1662B460B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600358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60DBF5-6777-9959-88E1-AC587C272F91}"/>
              </a:ext>
            </a:extLst>
          </p:cNvPr>
          <p:cNvSpPr>
            <a:spLocks noGrp="1"/>
          </p:cNvSpPr>
          <p:nvPr>
            <p:ph type="title"/>
          </p:nvPr>
        </p:nvSpPr>
        <p:spPr>
          <a:xfrm>
            <a:off x="152400" y="731522"/>
            <a:ext cx="11582399" cy="640078"/>
          </a:xfrm>
        </p:spPr>
        <p:txBody>
          <a:bodyPr/>
          <a:lstStyle/>
          <a:p>
            <a:r>
              <a:rPr lang="en-US" sz="3000" dirty="0"/>
              <a:t>IEEE 802 Wireless Standards Table of Frequency Ranges</a:t>
            </a:r>
          </a:p>
        </p:txBody>
      </p:sp>
      <p:sp>
        <p:nvSpPr>
          <p:cNvPr id="7" name="Title 1">
            <a:extLst>
              <a:ext uri="{FF2B5EF4-FFF2-40B4-BE49-F238E27FC236}">
                <a16:creationId xmlns:a16="http://schemas.microsoft.com/office/drawing/2014/main" id="{C6D372FD-EB98-22E1-AEF3-D08EC536F1B5}"/>
              </a:ext>
            </a:extLst>
          </p:cNvPr>
          <p:cNvSpPr txBox="1">
            <a:spLocks/>
          </p:cNvSpPr>
          <p:nvPr/>
        </p:nvSpPr>
        <p:spPr bwMode="auto">
          <a:xfrm>
            <a:off x="152400" y="731522"/>
            <a:ext cx="11582399" cy="64007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000" kern="0"/>
              <a:t>IEEE 802 Wireless Standards Table of Frequency Ranges</a:t>
            </a:r>
            <a:endParaRPr lang="en-US" sz="3000" kern="0" dirty="0"/>
          </a:p>
        </p:txBody>
      </p:sp>
      <p:sp>
        <p:nvSpPr>
          <p:cNvPr id="8" name="Content Placeholder 2">
            <a:extLst>
              <a:ext uri="{FF2B5EF4-FFF2-40B4-BE49-F238E27FC236}">
                <a16:creationId xmlns:a16="http://schemas.microsoft.com/office/drawing/2014/main" id="{FB774105-5BCC-43B5-44C5-9B88810036F1}"/>
              </a:ext>
            </a:extLst>
          </p:cNvPr>
          <p:cNvSpPr>
            <a:spLocks noGrp="1"/>
          </p:cNvSpPr>
          <p:nvPr>
            <p:ph idx="1"/>
          </p:nvPr>
        </p:nvSpPr>
        <p:spPr>
          <a:xfrm>
            <a:off x="929217" y="1456268"/>
            <a:ext cx="10498802" cy="5173132"/>
          </a:xfrm>
        </p:spPr>
        <p:txBody>
          <a:bodyPr/>
          <a:lstStyle/>
          <a:p>
            <a:r>
              <a:rPr lang="en-US" sz="2200" b="1" dirty="0"/>
              <a:t>On September 27, the Wireless Frequency Table Ad Hoc approved the comment resolutions on the Wireless Standards Table of Frequency Ranges document</a:t>
            </a:r>
          </a:p>
          <a:p>
            <a:r>
              <a:rPr lang="en-US" sz="2200" b="1" dirty="0"/>
              <a:t>The comment resolutions have been applied to the spreadsheet which is available at,</a:t>
            </a:r>
          </a:p>
          <a:p>
            <a:r>
              <a:rPr lang="en-US" sz="2200" b="1" dirty="0"/>
              <a:t>https://mentor.ieee.org/802.18/dcn/22/18-22-0009-01-0000-ieee-802-wireless-standards-table-of-frequency-ranges.xlsx </a:t>
            </a:r>
          </a:p>
          <a:p>
            <a:r>
              <a:rPr lang="en-US" sz="2200" b="1" dirty="0"/>
              <a:t>The document was discussed on the October Wireless Chairs Standing Committee meeting</a:t>
            </a:r>
          </a:p>
          <a:p>
            <a:r>
              <a:rPr lang="en-US" sz="2200" b="1" dirty="0"/>
              <a:t>The plan is to place this spreadsheet on the Executive Committee section of Mentor (under the Wireless Chairs Standing Committee section) and request the wireless working groups to provide a link on their web sites to this document</a:t>
            </a:r>
          </a:p>
          <a:p>
            <a:endParaRPr lang="en-US" sz="2200" b="1" dirty="0"/>
          </a:p>
        </p:txBody>
      </p:sp>
      <p:sp>
        <p:nvSpPr>
          <p:cNvPr id="2" name="Footer Placeholder 1">
            <a:extLst>
              <a:ext uri="{FF2B5EF4-FFF2-40B4-BE49-F238E27FC236}">
                <a16:creationId xmlns:a16="http://schemas.microsoft.com/office/drawing/2014/main" id="{84F2B4C3-FEE7-4610-8CEB-9569DCE9DF47}"/>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30DE87AE-51CC-48FB-A5D5-50E98F54040D}"/>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9" name="Date Placeholder 8">
            <a:extLst>
              <a:ext uri="{FF2B5EF4-FFF2-40B4-BE49-F238E27FC236}">
                <a16:creationId xmlns:a16="http://schemas.microsoft.com/office/drawing/2014/main" id="{D75BC06E-1325-4F6D-AFAA-02FA73B190C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17134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6B6F104-3EEB-49A3-9379-1CC0098FA801}"/>
              </a:ext>
            </a:extLst>
          </p:cNvPr>
          <p:cNvSpPr>
            <a:spLocks noGrp="1"/>
          </p:cNvSpPr>
          <p:nvPr/>
        </p:nvSpPr>
        <p:spPr bwMode="auto">
          <a:xfrm>
            <a:off x="1447800" y="544407"/>
            <a:ext cx="9296400"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a:lstStyle>
          <a:p>
            <a:r>
              <a:rPr lang="en-US" sz="3200" dirty="0"/>
              <a:t>Ballot on 802.15.3mb Coexistence Assessment (CA) document</a:t>
            </a:r>
          </a:p>
        </p:txBody>
      </p:sp>
      <p:sp>
        <p:nvSpPr>
          <p:cNvPr id="12" name="Content Placeholder 2">
            <a:extLst>
              <a:ext uri="{FF2B5EF4-FFF2-40B4-BE49-F238E27FC236}">
                <a16:creationId xmlns:a16="http://schemas.microsoft.com/office/drawing/2014/main" id="{BB3C6EE0-BD1D-4620-87D7-3D58EEB211A8}"/>
              </a:ext>
            </a:extLst>
          </p:cNvPr>
          <p:cNvSpPr>
            <a:spLocks noGrp="1"/>
          </p:cNvSpPr>
          <p:nvPr/>
        </p:nvSpPr>
        <p:spPr bwMode="auto">
          <a:xfrm>
            <a:off x="1950720" y="1926167"/>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56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133">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dirty="0"/>
              <a:t>The 802.19 ballot on the approval of the 802.15.3mb Coexistence Assessment (CA) document closed on October 19. The results are:</a:t>
            </a:r>
          </a:p>
          <a:p>
            <a:pPr lvl="1"/>
            <a:r>
              <a:rPr lang="en-US" sz="2200" b="1" dirty="0"/>
              <a:t>Yes		25</a:t>
            </a:r>
          </a:p>
          <a:p>
            <a:pPr lvl="1"/>
            <a:r>
              <a:rPr lang="en-US" sz="2200" b="1" dirty="0"/>
              <a:t>No		0</a:t>
            </a:r>
          </a:p>
          <a:p>
            <a:pPr lvl="1"/>
            <a:r>
              <a:rPr lang="en-US" sz="2200" b="1" dirty="0"/>
              <a:t>Abstain	1</a:t>
            </a:r>
          </a:p>
          <a:p>
            <a:r>
              <a:rPr lang="en-US" dirty="0"/>
              <a:t>The CA document was approved.</a:t>
            </a:r>
          </a:p>
          <a:p>
            <a:r>
              <a:rPr lang="en-US" dirty="0"/>
              <a:t>Five comments were received during the ballot, which were forwarded to the 802.15 working group.</a:t>
            </a:r>
          </a:p>
          <a:p>
            <a:endParaRPr lang="en-US" dirty="0"/>
          </a:p>
        </p:txBody>
      </p:sp>
      <p:sp>
        <p:nvSpPr>
          <p:cNvPr id="2" name="Footer Placeholder 1">
            <a:extLst>
              <a:ext uri="{FF2B5EF4-FFF2-40B4-BE49-F238E27FC236}">
                <a16:creationId xmlns:a16="http://schemas.microsoft.com/office/drawing/2014/main" id="{9C971F25-B7DE-4F47-B44A-A5B77A0E404B}"/>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8DA6BC82-EFED-490E-A497-33ADEFFBB9C0}"/>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7" name="Date Placeholder 6">
            <a:extLst>
              <a:ext uri="{FF2B5EF4-FFF2-40B4-BE49-F238E27FC236}">
                <a16:creationId xmlns:a16="http://schemas.microsoft.com/office/drawing/2014/main" id="{184DF2D0-02E3-448F-8BF5-B5253B1704A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694281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8458D20-02AC-4562-ABF8-4886DB640DB1}"/>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520214F7-934B-408C-8B25-A8DC3652ACB7}"/>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24AC00EF-B3A6-4E09-9AF6-3870DB8E4E8B}"/>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627226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F104-3EEB-49A3-9379-1CC0098FA801}"/>
              </a:ext>
            </a:extLst>
          </p:cNvPr>
          <p:cNvSpPr>
            <a:spLocks noGrp="1"/>
          </p:cNvSpPr>
          <p:nvPr/>
        </p:nvSpPr>
        <p:spPr bwMode="auto">
          <a:xfrm>
            <a:off x="1447800" y="544407"/>
            <a:ext cx="9296400"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a:lstStyle>
          <a:p>
            <a:r>
              <a:rPr lang="en-US" sz="3200" dirty="0"/>
              <a:t>Ballot on 802.15.7a Coexistence Assessment (CA) document</a:t>
            </a:r>
          </a:p>
        </p:txBody>
      </p:sp>
      <p:sp>
        <p:nvSpPr>
          <p:cNvPr id="3" name="Content Placeholder 2">
            <a:extLst>
              <a:ext uri="{FF2B5EF4-FFF2-40B4-BE49-F238E27FC236}">
                <a16:creationId xmlns:a16="http://schemas.microsoft.com/office/drawing/2014/main" id="{BB3C6EE0-BD1D-4620-87D7-3D58EEB211A8}"/>
              </a:ext>
            </a:extLst>
          </p:cNvPr>
          <p:cNvSpPr>
            <a:spLocks noGrp="1"/>
          </p:cNvSpPr>
          <p:nvPr/>
        </p:nvSpPr>
        <p:spPr bwMode="auto">
          <a:xfrm>
            <a:off x="1950720" y="1926167"/>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56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133">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dirty="0"/>
              <a:t>The 802.19 ballot on the approval of the 802.15.7a Coexistence Assessment (CA) document closed on October 29. The results are:</a:t>
            </a:r>
          </a:p>
          <a:p>
            <a:pPr lvl="1"/>
            <a:r>
              <a:rPr lang="en-US" sz="2200" b="1" dirty="0"/>
              <a:t>Yes		20</a:t>
            </a:r>
          </a:p>
          <a:p>
            <a:pPr lvl="1"/>
            <a:r>
              <a:rPr lang="en-US" sz="2200" b="1" dirty="0"/>
              <a:t>No		0</a:t>
            </a:r>
          </a:p>
          <a:p>
            <a:pPr lvl="1"/>
            <a:r>
              <a:rPr lang="en-US" sz="2200" b="1" dirty="0"/>
              <a:t>Abstain	1</a:t>
            </a:r>
          </a:p>
          <a:p>
            <a:r>
              <a:rPr lang="en-US" dirty="0"/>
              <a:t>The CA document was approved.</a:t>
            </a:r>
          </a:p>
          <a:p>
            <a:r>
              <a:rPr lang="en-US" dirty="0"/>
              <a:t>Two comments were received during the ballot, which were forwarded to the 802.15 working group.</a:t>
            </a:r>
          </a:p>
          <a:p>
            <a:endParaRPr lang="en-US" dirty="0"/>
          </a:p>
          <a:p>
            <a:endParaRPr lang="en-US" dirty="0"/>
          </a:p>
        </p:txBody>
      </p:sp>
      <p:sp>
        <p:nvSpPr>
          <p:cNvPr id="7" name="Footer Placeholder 6">
            <a:extLst>
              <a:ext uri="{FF2B5EF4-FFF2-40B4-BE49-F238E27FC236}">
                <a16:creationId xmlns:a16="http://schemas.microsoft.com/office/drawing/2014/main" id="{71339932-0624-479F-AE8F-9E51B0671597}"/>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5C9951F6-AC05-4193-A804-C314FE3282C2}"/>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9" name="Date Placeholder 8">
            <a:extLst>
              <a:ext uri="{FF2B5EF4-FFF2-40B4-BE49-F238E27FC236}">
                <a16:creationId xmlns:a16="http://schemas.microsoft.com/office/drawing/2014/main" id="{05614525-79B2-4B33-8A83-E0380ACD4CC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949953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November IEEE 802 Wireless Interim Session</a:t>
            </a:r>
          </a:p>
        </p:txBody>
      </p:sp>
      <p:pic>
        <p:nvPicPr>
          <p:cNvPr id="7" name="Picture 6">
            <a:extLst>
              <a:ext uri="{FF2B5EF4-FFF2-40B4-BE49-F238E27FC236}">
                <a16:creationId xmlns:a16="http://schemas.microsoft.com/office/drawing/2014/main" id="{C9B54A77-F186-4465-9A5E-61B5D9CA870D}"/>
              </a:ext>
            </a:extLst>
          </p:cNvPr>
          <p:cNvPicPr>
            <a:picLocks noChangeAspect="1"/>
          </p:cNvPicPr>
          <p:nvPr/>
        </p:nvPicPr>
        <p:blipFill>
          <a:blip r:embed="rId3"/>
          <a:stretch>
            <a:fillRect/>
          </a:stretch>
        </p:blipFill>
        <p:spPr>
          <a:xfrm>
            <a:off x="4495800" y="1750059"/>
            <a:ext cx="3680460" cy="4606290"/>
          </a:xfrm>
          <a:prstGeom prst="rect">
            <a:avLst/>
          </a:prstGeom>
        </p:spPr>
      </p:pic>
      <p:sp>
        <p:nvSpPr>
          <p:cNvPr id="2" name="Footer Placeholder 1">
            <a:extLst>
              <a:ext uri="{FF2B5EF4-FFF2-40B4-BE49-F238E27FC236}">
                <a16:creationId xmlns:a16="http://schemas.microsoft.com/office/drawing/2014/main" id="{EA36BA05-9789-4CF2-B332-4C1000B0FBBF}"/>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5EE86899-43FA-4D8B-A153-D7A6B94920CF}"/>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8" name="Date Placeholder 7">
            <a:extLst>
              <a:ext uri="{FF2B5EF4-FFF2-40B4-BE49-F238E27FC236}">
                <a16:creationId xmlns:a16="http://schemas.microsoft.com/office/drawing/2014/main" id="{8CDB9323-F8FF-4C16-9A6A-683F22E4BFA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8869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1C7EF9-56DE-4899-AD15-A0BA3B528EA9}"/>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BFBD47D9-03D0-4FBE-8852-7F89E29437FD}"/>
              </a:ext>
            </a:extLst>
          </p:cNvPr>
          <p:cNvSpPr>
            <a:spLocks noGrp="1"/>
          </p:cNvSpPr>
          <p:nvPr>
            <p:ph type="body" idx="1"/>
          </p:nvPr>
        </p:nvSpPr>
        <p:spPr/>
        <p:txBody>
          <a:bodyPr/>
          <a:lstStyle/>
          <a:p>
            <a:r>
              <a:rPr lang="en-US" dirty="0"/>
              <a:t>Wednesday Mid-week plenary</a:t>
            </a:r>
          </a:p>
        </p:txBody>
      </p:sp>
      <p:sp>
        <p:nvSpPr>
          <p:cNvPr id="6" name="Date Placeholder 5">
            <a:extLst>
              <a:ext uri="{FF2B5EF4-FFF2-40B4-BE49-F238E27FC236}">
                <a16:creationId xmlns:a16="http://schemas.microsoft.com/office/drawing/2014/main" id="{4D36B99A-521F-42D5-82C7-E097F532EC65}"/>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9BEA34D7-98A6-4BB2-BCD2-841D727BEF3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25CFA43-0B7C-480A-A890-CE92B37C5E1F}"/>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Tree>
    <p:extLst>
      <p:ext uri="{BB962C8B-B14F-4D97-AF65-F5344CB8AC3E}">
        <p14:creationId xmlns:p14="http://schemas.microsoft.com/office/powerpoint/2010/main" val="19279162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2022-11-08</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8B9DB82D-4EDB-44E1-ADBB-05FA7FF49270}"/>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04F99626-7A94-42F4-9A41-76D2370CECFF}"/>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5" name="Date Placeholder 4">
            <a:extLst>
              <a:ext uri="{FF2B5EF4-FFF2-40B4-BE49-F238E27FC236}">
                <a16:creationId xmlns:a16="http://schemas.microsoft.com/office/drawing/2014/main" id="{ACCEBDBE-7450-4867-8C8B-00EEACE30AE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363990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600" dirty="0"/>
              <a:t>Last F2F member meeting took place Oct 18th-20th, 2022, in Lisbon, Portugal</a:t>
            </a:r>
          </a:p>
          <a:p>
            <a:r>
              <a:rPr lang="en-US" altLang="en-US" sz="1600" dirty="0"/>
              <a:t>Kevin Robinson named </a:t>
            </a:r>
            <a:r>
              <a:rPr lang="en-US" altLang="en-US" sz="1600" dirty="0">
                <a:hlinkClick r:id="rId3"/>
              </a:rPr>
              <a:t>new CEO of the Wi-Fi Alliance</a:t>
            </a:r>
            <a:endParaRPr lang="en-US" altLang="en-US" sz="1600" dirty="0"/>
          </a:p>
          <a:p>
            <a:r>
              <a:rPr lang="en-US" altLang="en-US" sz="1600" dirty="0"/>
              <a:t>Technical activity at WFA that has recently (since Q4/21) led to certification</a:t>
            </a:r>
          </a:p>
          <a:p>
            <a:pPr lvl="1"/>
            <a:r>
              <a:rPr lang="en-US" altLang="en-US" sz="1400" dirty="0"/>
              <a:t>Location</a:t>
            </a:r>
          </a:p>
          <a:p>
            <a:pPr lvl="1"/>
            <a:r>
              <a:rPr lang="en-US" altLang="en-US" sz="1400" dirty="0"/>
              <a:t>QoS Management</a:t>
            </a:r>
          </a:p>
          <a:p>
            <a:pPr lvl="1"/>
            <a:r>
              <a:rPr lang="en-US" altLang="en-US" sz="1400" dirty="0"/>
              <a:t>Data Elements</a:t>
            </a:r>
          </a:p>
          <a:p>
            <a:pPr lvl="1"/>
            <a:r>
              <a:rPr lang="en-US" altLang="en-US" sz="1400" dirty="0" err="1"/>
              <a:t>EasyMesh</a:t>
            </a:r>
            <a:endParaRPr lang="en-US" altLang="en-US" sz="1400" dirty="0"/>
          </a:p>
          <a:p>
            <a:r>
              <a:rPr lang="en-US" altLang="en-US" sz="1600" dirty="0"/>
              <a:t>Technical activity at WFA that is expected to lead to certification</a:t>
            </a:r>
          </a:p>
          <a:p>
            <a:pPr lvl="1"/>
            <a:r>
              <a:rPr lang="en-US" altLang="en-US" sz="1400" dirty="0"/>
              <a:t>Wi-Fi 7</a:t>
            </a:r>
          </a:p>
          <a:p>
            <a:pPr lvl="1"/>
            <a:r>
              <a:rPr lang="en-US" altLang="en-US" sz="1400" dirty="0"/>
              <a:t>Wi-Fi Aware</a:t>
            </a:r>
          </a:p>
          <a:p>
            <a:pPr lvl="1"/>
            <a:r>
              <a:rPr lang="en-US" altLang="en-US" sz="1400" dirty="0"/>
              <a:t>Easy Connect</a:t>
            </a:r>
          </a:p>
          <a:p>
            <a:pPr lvl="1"/>
            <a:r>
              <a:rPr lang="en-US" altLang="en-US" sz="1400" dirty="0" err="1"/>
              <a:t>EasyMesh</a:t>
            </a:r>
            <a:endParaRPr lang="en-US" altLang="en-US" sz="1400" dirty="0"/>
          </a:p>
          <a:p>
            <a:pPr lvl="1"/>
            <a:r>
              <a:rPr lang="en-US" altLang="en-US" sz="1400" dirty="0" err="1"/>
              <a:t>Passpoint</a:t>
            </a:r>
            <a:endParaRPr lang="en-US" altLang="en-US" sz="1400" dirty="0"/>
          </a:p>
        </p:txBody>
      </p:sp>
      <p:sp>
        <p:nvSpPr>
          <p:cNvPr id="3" name="Footer Placeholder 2">
            <a:extLst>
              <a:ext uri="{FF2B5EF4-FFF2-40B4-BE49-F238E27FC236}">
                <a16:creationId xmlns:a16="http://schemas.microsoft.com/office/drawing/2014/main" id="{31DF4968-13ED-463E-9A25-5ED008990CF7}"/>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1D5862C9-557D-4792-A8AC-ED5999569655}"/>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Date Placeholder 4">
            <a:extLst>
              <a:ext uri="{FF2B5EF4-FFF2-40B4-BE49-F238E27FC236}">
                <a16:creationId xmlns:a16="http://schemas.microsoft.com/office/drawing/2014/main" id="{68AC139C-A848-4DCE-A3A2-68531AAAF096}"/>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922660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Wi-Fi Direct</a:t>
            </a:r>
          </a:p>
          <a:p>
            <a:pPr lvl="1"/>
            <a:r>
              <a:rPr lang="en-US" altLang="en-US" sz="1600" dirty="0"/>
              <a:t>Security</a:t>
            </a:r>
          </a:p>
          <a:p>
            <a:pPr lvl="1"/>
            <a:r>
              <a:rPr lang="en-US" altLang="en-US" sz="1600" dirty="0"/>
              <a:t>Automated Frequency Coordination</a:t>
            </a:r>
          </a:p>
          <a:p>
            <a:pPr lvl="2"/>
            <a:r>
              <a:rPr lang="en-US" altLang="en-US" sz="1400" dirty="0"/>
              <a:t>Preliminary AFC specifications submitted to the FCC (see </a:t>
            </a:r>
            <a:r>
              <a:rPr lang="en-US" altLang="en-US" sz="1400" dirty="0">
                <a:hlinkClick r:id="rId3"/>
              </a:rPr>
              <a:t>here</a:t>
            </a:r>
            <a:r>
              <a:rPr lang="en-US" altLang="en-US" sz="1400" dirty="0"/>
              <a:t>)</a:t>
            </a:r>
          </a:p>
          <a:p>
            <a:pPr lvl="2"/>
            <a:r>
              <a:rPr lang="en-US" altLang="en-US" sz="1400" dirty="0"/>
              <a:t>FCC conditionally approves AFC systems for 6 GHz standard power operation (see </a:t>
            </a:r>
            <a:r>
              <a:rPr lang="en-US" altLang="en-US" sz="1400" dirty="0">
                <a:hlinkClick r:id="rId4"/>
              </a:rPr>
              <a:t>here</a:t>
            </a:r>
            <a:r>
              <a:rPr lang="en-US" altLang="en-US" sz="1400" dirty="0"/>
              <a:t>)</a:t>
            </a:r>
          </a:p>
          <a:p>
            <a:pPr lvl="1"/>
            <a:r>
              <a:rPr lang="en-US" altLang="en-US" sz="1600" dirty="0"/>
              <a:t>Customer Experience</a:t>
            </a:r>
          </a:p>
          <a:p>
            <a:pPr lvl="2"/>
            <a:r>
              <a:rPr lang="en-US" altLang="en-US" sz="1400" dirty="0"/>
              <a:t>Published </a:t>
            </a:r>
            <a:r>
              <a:rPr lang="en-US" altLang="en-US" sz="1400" dirty="0">
                <a:hlinkClick r:id="rId5"/>
              </a:rPr>
              <a:t>Wi-Fi Device Metrics document</a:t>
            </a:r>
            <a:r>
              <a:rPr lang="en-US" altLang="en-US" sz="1400" dirty="0"/>
              <a:t> containing guidelines to help customers characterize devices to determine if they meet use case requirements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A66979A5-165A-4660-A5D5-DF6A815F5137}"/>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9E39DAC5-83B9-42D8-B975-98E4BBADAA67}"/>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6" name="Date Placeholder 5">
            <a:extLst>
              <a:ext uri="{FF2B5EF4-FFF2-40B4-BE49-F238E27FC236}">
                <a16:creationId xmlns:a16="http://schemas.microsoft.com/office/drawing/2014/main" id="{4B901608-8072-46C6-85FD-32C54F857A5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292731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6A875A34-6AD3-41CD-B417-72D2A259A6BC}"/>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A15BE0BB-8433-4E0B-9DA7-F22C47CA8D1D}"/>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19139567-0B6D-42D9-8373-FA59E38E9E0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7931079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2022-11-15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258870458"/>
              </p:ext>
            </p:extLst>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name="Document" r:id="rId3" imgW="8267030" imgH="1266528" progId="Word.Document.8">
                  <p:embed/>
                </p:oleObj>
              </mc:Choice>
              <mc:Fallback>
                <p:oleObj name="Document" r:id="rId3" imgW="8267030" imgH="1266528" progId="Word.Document.8">
                  <p:embed/>
                  <p:pic>
                    <p:nvPicPr>
                      <p:cNvPr id="2055" name="Object 11"/>
                      <p:cNvPicPr>
                        <a:picLocks noChangeAspect="1" noChangeArrowheads="1"/>
                      </p:cNvPicPr>
                      <p:nvPr/>
                    </p:nvPicPr>
                    <p:blipFill>
                      <a:blip r:embed="rId4"/>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F7D245A3-FC26-46D8-B128-F3174D6B9AF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0B63077-EA26-4DC4-A40F-035F8E9A63D5}"/>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B45D50D0-84F0-45D8-AAA0-BEFCFA6F157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99846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November 2022.</a:t>
            </a:r>
          </a:p>
        </p:txBody>
      </p:sp>
      <p:sp>
        <p:nvSpPr>
          <p:cNvPr id="2" name="Footer Placeholder 1">
            <a:extLst>
              <a:ext uri="{FF2B5EF4-FFF2-40B4-BE49-F238E27FC236}">
                <a16:creationId xmlns:a16="http://schemas.microsoft.com/office/drawing/2014/main" id="{0F1A5C3E-F4DB-442D-94FA-832B47277F0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D102063-B91E-4DE8-946F-7807879DBA56}"/>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D0C5D349-AAF8-45A4-AAE9-43F6D47D085C}"/>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732571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25-31, 2023 – Yokohama, JP</a:t>
            </a:r>
          </a:p>
          <a:p>
            <a:pPr lvl="1"/>
            <a:r>
              <a:rPr lang="en-US" dirty="0"/>
              <a:t>July 22-28, 2023 – San Francisco, CA</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ED501D7C-C1C7-45A0-84BA-A262690B43A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A7ABE90-CB2F-46D8-AB32-18B71B093BE0}"/>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D9D4629A-6C99-4EA0-B6B5-669BDA1A57A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17249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9EE5EF9E-82F0-4E00-9114-3DE015355584}"/>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FB664725-6396-479B-99BB-CCB91A337E8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832B30E7-A173-40D3-BFDC-9D12E2D07D6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866243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19,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 IETF IP Wireless Access in Vehicular Environments  </a:t>
            </a:r>
            <a:r>
              <a:rPr lang="en-GB" sz="1600" dirty="0">
                <a:hlinkClick r:id="rId4"/>
              </a:rPr>
              <a:t>ipwave</a:t>
            </a:r>
            <a:endParaRPr lang="en-GB" sz="1600" dirty="0"/>
          </a:p>
        </p:txBody>
      </p:sp>
      <p:sp>
        <p:nvSpPr>
          <p:cNvPr id="2" name="Footer Placeholder 1">
            <a:extLst>
              <a:ext uri="{FF2B5EF4-FFF2-40B4-BE49-F238E27FC236}">
                <a16:creationId xmlns:a16="http://schemas.microsoft.com/office/drawing/2014/main" id="{E18F4BE4-3993-4516-BB36-D5F219B4632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4BEF063-F3E1-43CD-83BF-07BB50E79A98}"/>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6D039743-FB08-42DC-A429-C16745EB53A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7273985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RFC 9317 – </a:t>
            </a:r>
            <a:r>
              <a:rPr lang="en-US" b="0" dirty="0"/>
              <a:t>Operational Considerations for Streaming Media </a:t>
            </a:r>
          </a:p>
          <a:p>
            <a:pPr>
              <a:lnSpc>
                <a:spcPct val="80000"/>
              </a:lnSpc>
              <a:defRPr/>
            </a:pPr>
            <a:r>
              <a:rPr lang="en-US" b="0" dirty="0">
                <a:solidFill>
                  <a:srgbClr val="000000"/>
                </a:solidFill>
                <a:ea typeface="Arial Unicode MS" pitchFamily="34" charset="-128"/>
                <a:cs typeface="Arial Unicode MS" pitchFamily="34" charset="-128"/>
              </a:rPr>
              <a:t>RFC 9318 – IAB Workshop Report: Measuring Network Quality for End-Users</a:t>
            </a:r>
          </a:p>
          <a:p>
            <a:pPr>
              <a:lnSpc>
                <a:spcPct val="80000"/>
              </a:lnSpc>
              <a:defRPr/>
            </a:pPr>
            <a:endParaRPr lang="en-US" b="0" dirty="0">
              <a:solidFill>
                <a:srgbClr val="000000"/>
              </a:solidFill>
              <a:ea typeface="Arial Unicode MS" pitchFamily="34" charset="-128"/>
              <a:cs typeface="Arial Unicode MS" pitchFamily="34" charset="-128"/>
            </a:endParaRPr>
          </a:p>
          <a:p>
            <a:pPr marL="0" indent="0">
              <a:lnSpc>
                <a:spcPct val="80000"/>
              </a:lnSpc>
              <a:defRPr/>
            </a:pPr>
            <a:r>
              <a:rPr lang="en-US" b="0" dirty="0">
                <a:solidFill>
                  <a:srgbClr val="000000"/>
                </a:solidFill>
                <a:ea typeface="Arial Unicode MS" pitchFamily="34" charset="-128"/>
                <a:cs typeface="Arial Unicode MS" pitchFamily="34" charset="-128"/>
              </a:rPr>
              <a:t>(Both RFCs are Informational and their IEEE 802.11 references are inconsequential.)</a:t>
            </a:r>
          </a:p>
        </p:txBody>
      </p:sp>
      <p:sp>
        <p:nvSpPr>
          <p:cNvPr id="2" name="Footer Placeholder 1">
            <a:extLst>
              <a:ext uri="{FF2B5EF4-FFF2-40B4-BE49-F238E27FC236}">
                <a16:creationId xmlns:a16="http://schemas.microsoft.com/office/drawing/2014/main" id="{D98D3B06-573A-4FE1-8F44-B301B561FDC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709E3BA-533C-4439-BFF1-9A2DB86512EB}"/>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DEB4CD3E-B5E2-4C3D-BCC6-6106C2C59C5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3151117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115 November 5-11, 2022</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300668317"/>
              </p:ext>
            </p:extLst>
          </p:nvPr>
        </p:nvGraphicFramePr>
        <p:xfrm>
          <a:off x="2607221" y="2574504"/>
          <a:ext cx="6977557" cy="314049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can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Computing-Aware Networking</a:t>
                      </a:r>
                    </a:p>
                  </a:txBody>
                  <a:tcPr marL="70945" marR="70945" marT="35472" marB="35472" anchor="ctr"/>
                </a:tc>
                <a:extLst>
                  <a:ext uri="{0D108BD9-81ED-4DB2-BD59-A6C34878D82A}">
                    <a16:rowId xmlns:a16="http://schemas.microsoft.com/office/drawing/2014/main" val="1030121715"/>
                  </a:ext>
                </a:extLst>
              </a:tr>
              <a:tr h="523416">
                <a:tc>
                  <a:txBody>
                    <a:bodyPr/>
                    <a:lstStyle/>
                    <a:p>
                      <a:pPr>
                        <a:lnSpc>
                          <a:spcPct val="100000"/>
                        </a:lnSpc>
                      </a:pPr>
                      <a:r>
                        <a:rPr lang="en-US" dirty="0">
                          <a:hlinkClick r:id="rId5"/>
                        </a:rPr>
                        <a:t>mimi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Instant Messaging Interoperability</a:t>
                      </a:r>
                      <a:endParaRPr lang="en-US" b="0" dirty="0"/>
                    </a:p>
                  </a:txBody>
                  <a:tcPr marL="70945" marR="70945" marT="35472" marB="35472" anchor="ctr"/>
                </a:tc>
                <a:extLst>
                  <a:ext uri="{0D108BD9-81ED-4DB2-BD59-A6C34878D82A}">
                    <a16:rowId xmlns:a16="http://schemas.microsoft.com/office/drawing/2014/main" val="3791249963"/>
                  </a:ext>
                </a:extLst>
              </a:tr>
              <a:tr h="523416">
                <a:tc>
                  <a:txBody>
                    <a:bodyPr/>
                    <a:lstStyle/>
                    <a:p>
                      <a:pPr>
                        <a:lnSpc>
                          <a:spcPct val="100000"/>
                        </a:lnSpc>
                      </a:pPr>
                      <a:r>
                        <a:rPr lang="en-US" dirty="0">
                          <a:hlinkClick r:id="rId6"/>
                        </a:rPr>
                        <a:t>satp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Asset Transfer Protocol</a:t>
                      </a: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r>
                        <a:rPr lang="en-US" dirty="0">
                          <a:hlinkClick r:id="rId7"/>
                        </a:rPr>
                        <a:t>jwp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JSON Web Proofs</a:t>
                      </a: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r>
                        <a:rPr lang="en-US" dirty="0" err="1">
                          <a:hlinkClick r:id="rId8"/>
                        </a:rPr>
                        <a:t>tvr</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Time Variant Routing</a:t>
                      </a:r>
                    </a:p>
                  </a:txBody>
                  <a:tcPr marL="70945" marR="70945" marT="35472" marB="35472" anchor="ctr"/>
                </a:tc>
                <a:extLst>
                  <a:ext uri="{0D108BD9-81ED-4DB2-BD59-A6C34878D82A}">
                    <a16:rowId xmlns:a16="http://schemas.microsoft.com/office/drawing/2014/main" val="2550796925"/>
                  </a:ext>
                </a:extLst>
              </a:tr>
              <a:tr h="523416">
                <a:tc>
                  <a:txBody>
                    <a:bodyPr/>
                    <a:lstStyle/>
                    <a:p>
                      <a:pPr>
                        <a:lnSpc>
                          <a:spcPct val="100000"/>
                        </a:lnSpc>
                      </a:pPr>
                      <a:r>
                        <a:rPr lang="en-US" dirty="0">
                          <a:hlinkClick r:id="rId9"/>
                        </a:rPr>
                        <a:t>radextra</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RADIUS Extensions Reanimated</a:t>
                      </a:r>
                      <a:endParaRPr lang="en-US" b="0" dirty="0"/>
                    </a:p>
                  </a:txBody>
                  <a:tcPr marL="70945" marR="70945" marT="35472" marB="35472" anchor="ctr"/>
                </a:tc>
                <a:extLst>
                  <a:ext uri="{0D108BD9-81ED-4DB2-BD59-A6C34878D82A}">
                    <a16:rowId xmlns:a16="http://schemas.microsoft.com/office/drawing/2014/main" val="1542920257"/>
                  </a:ext>
                </a:extLst>
              </a:tr>
            </a:tbl>
          </a:graphicData>
        </a:graphic>
      </p:graphicFrame>
      <p:sp>
        <p:nvSpPr>
          <p:cNvPr id="3" name="Footer Placeholder 2">
            <a:extLst>
              <a:ext uri="{FF2B5EF4-FFF2-40B4-BE49-F238E27FC236}">
                <a16:creationId xmlns:a16="http://schemas.microsoft.com/office/drawing/2014/main" id="{CC7F84FE-D4E1-4EB7-9352-C3DDE3452C24}"/>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7ED308B5-1816-43C3-AFCA-E2649A71AC1D}"/>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5" name="Date Placeholder 4">
            <a:extLst>
              <a:ext uri="{FF2B5EF4-FFF2-40B4-BE49-F238E27FC236}">
                <a16:creationId xmlns:a16="http://schemas.microsoft.com/office/drawing/2014/main" id="{3F5A80FB-71B3-40A7-AF86-D05C4AAF19C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3060493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874119215"/>
              </p:ext>
            </p:extLst>
          </p:nvPr>
        </p:nvGraphicFramePr>
        <p:xfrm>
          <a:off x="2590800" y="2875632"/>
          <a:ext cx="6977558" cy="2483070"/>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dirty="0" err="1">
                          <a:hlinkClick r:id="rId4"/>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Application-aware Networking</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sz="1800" b="0"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10"/>
                        </a:rPr>
                        <a:t>jose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Javascript Object Signing and Encryption</a:t>
                      </a:r>
                      <a:endParaRPr lang="en-US" b="0" dirty="0"/>
                    </a:p>
                  </a:txBody>
                  <a:tcPr marL="70945" marR="70945" marT="35472" marB="35472" anchor="ctr"/>
                </a:tc>
                <a:extLst>
                  <a:ext uri="{0D108BD9-81ED-4DB2-BD59-A6C34878D82A}">
                    <a16:rowId xmlns:a16="http://schemas.microsoft.com/office/drawing/2014/main" val="2090769944"/>
                  </a:ext>
                </a:extLst>
              </a:tr>
              <a:tr h="496614">
                <a:tc>
                  <a:txBody>
                    <a:bodyPr/>
                    <a:lstStyle/>
                    <a:p>
                      <a:pPr>
                        <a:lnSpc>
                          <a:spcPct val="100000"/>
                        </a:lnSpc>
                      </a:pPr>
                      <a:r>
                        <a:rPr lang="en-US" dirty="0">
                          <a:hlinkClick r:id="rId12"/>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Operations and Management Area Working Group</a:t>
                      </a:r>
                      <a:endParaRPr lang="en-US" b="0" dirty="0"/>
                    </a:p>
                  </a:txBody>
                  <a:tcPr marL="70945" marR="70945" marT="35472" marB="35472" anchor="ctr"/>
                </a:tc>
                <a:extLst>
                  <a:ext uri="{0D108BD9-81ED-4DB2-BD59-A6C34878D82A}">
                    <a16:rowId xmlns:a16="http://schemas.microsoft.com/office/drawing/2014/main" val="927453625"/>
                  </a:ext>
                </a:extLst>
              </a:tr>
            </a:tbl>
          </a:graphicData>
        </a:graphic>
      </p:graphicFrame>
      <p:sp>
        <p:nvSpPr>
          <p:cNvPr id="3" name="Footer Placeholder 2">
            <a:extLst>
              <a:ext uri="{FF2B5EF4-FFF2-40B4-BE49-F238E27FC236}">
                <a16:creationId xmlns:a16="http://schemas.microsoft.com/office/drawing/2014/main" id="{0FA14673-96BB-4276-A9C2-CCD7868DB0AE}"/>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29286C9B-0E68-4D51-8E1B-1CAE7FD823EF}"/>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Date Placeholder 4">
            <a:extLst>
              <a:ext uri="{FF2B5EF4-FFF2-40B4-BE49-F238E27FC236}">
                <a16:creationId xmlns:a16="http://schemas.microsoft.com/office/drawing/2014/main" id="{32B2713A-DA4D-43F5-A368-D5AE41ECF84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651675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F7CAA68-9DC0-4A04-86EB-45C95D80BBC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0D82A1A-5F88-4D0B-B52A-0B76DFEDDFC0}"/>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9F0E5FD7-164B-4FEA-8359-CA8DB8CA718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0074794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Updated: IPv6 Neighbor Discovery Multicast Address Listener Registration: </a:t>
            </a:r>
            <a:r>
              <a:rPr lang="en-US" sz="1400" dirty="0">
                <a:hlinkClick r:id="rId4"/>
              </a:rPr>
              <a:t>https://datatracker.ietf.org/doc/draft-ietf-6lo-multicast-registration/</a:t>
            </a:r>
            <a:r>
              <a:rPr lang="en-US" sz="1400" dirty="0"/>
              <a:t> (October 2022)</a:t>
            </a:r>
          </a:p>
          <a:p>
            <a:pPr lvl="1">
              <a:lnSpc>
                <a:spcPct val="80000"/>
              </a:lnSpc>
              <a:spcAft>
                <a:spcPts val="600"/>
              </a:spcAft>
            </a:pPr>
            <a:r>
              <a:rPr lang="en-US" sz="1400" dirty="0"/>
              <a:t>Submitted for publication: IPv6 over Constrained Node Networks (6lo) Applicability &amp; Use cases: </a:t>
            </a:r>
            <a:r>
              <a:rPr lang="en-US" sz="1400" dirty="0">
                <a:hlinkClick r:id="rId5"/>
              </a:rPr>
              <a:t>https://datatracker.ietf.org/doc/draft-ietf-6lo-use-cases/</a:t>
            </a:r>
            <a:r>
              <a:rPr lang="en-US" sz="1400" dirty="0"/>
              <a:t> (October 2022)</a:t>
            </a:r>
          </a:p>
          <a:p>
            <a:pPr lvl="1">
              <a:lnSpc>
                <a:spcPct val="80000"/>
              </a:lnSpc>
              <a:spcAft>
                <a:spcPts val="600"/>
              </a:spcAft>
            </a:pPr>
            <a:r>
              <a:rPr lang="en-US" sz="1400" dirty="0"/>
              <a:t>Submitted for Publication: Transmission of IPv6 Packets over Near Field Communication: </a:t>
            </a:r>
            <a:r>
              <a:rPr lang="en-US" sz="1400" dirty="0">
                <a:hlinkClick r:id="rId6"/>
              </a:rPr>
              <a:t>https://datatracker.ietf.org/doc/draft-ietf-6lo-nfc/</a:t>
            </a:r>
            <a:r>
              <a:rPr lang="en-US" sz="1400" dirty="0"/>
              <a:t> (October 2022)</a:t>
            </a:r>
          </a:p>
        </p:txBody>
      </p:sp>
      <p:sp>
        <p:nvSpPr>
          <p:cNvPr id="2" name="Footer Placeholder 1">
            <a:extLst>
              <a:ext uri="{FF2B5EF4-FFF2-40B4-BE49-F238E27FC236}">
                <a16:creationId xmlns:a16="http://schemas.microsoft.com/office/drawing/2014/main" id="{C21C6346-1138-4AD7-9250-F3B1D5FDA7E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0D203C63-7C8C-4521-B048-62EEA74D1543}"/>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C1EA3300-FEBB-4CEB-95AB-C77687A5A36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8359570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8EC68600-1739-40CA-A013-BE806BAA208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411BD19-8C4B-46C7-8C30-6A30594ABD01}"/>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DD165335-A39E-481B-8C33-DD635C69D01C}"/>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2597206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(October 2022)</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(October 2022)</a:t>
            </a:r>
          </a:p>
        </p:txBody>
      </p:sp>
      <p:sp>
        <p:nvSpPr>
          <p:cNvPr id="2" name="Footer Placeholder 1">
            <a:extLst>
              <a:ext uri="{FF2B5EF4-FFF2-40B4-BE49-F238E27FC236}">
                <a16:creationId xmlns:a16="http://schemas.microsoft.com/office/drawing/2014/main" id="{F4005F74-01B5-4531-8CF3-BAB4C16EA2F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2EDF0E3-9845-400E-BFD9-2A6AA36626CA}"/>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D7860750-AEF3-4659-8BDE-4A102A9D8BB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271677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Adopted and updated: Bootstrapped TLS Authentication, see </a:t>
            </a:r>
            <a:r>
              <a:rPr lang="en-US" sz="1400" dirty="0">
                <a:hlinkClick r:id="rId4"/>
              </a:rPr>
              <a:t>https://datatracker.ietf.org/doc/draft-ietf-emu-bootstrapped-tls/</a:t>
            </a:r>
            <a:r>
              <a:rPr lang="en-US" sz="1400" dirty="0"/>
              <a:t> (October 2022)</a:t>
            </a:r>
          </a:p>
          <a:p>
            <a:pPr lvl="1">
              <a:lnSpc>
                <a:spcPct val="80000"/>
              </a:lnSpc>
              <a:spcAft>
                <a:spcPts val="600"/>
              </a:spcAft>
            </a:pPr>
            <a:r>
              <a:rPr lang="en-US" sz="1400" dirty="0"/>
              <a:t>Submitted for publication: TLS-based EAP types and TLS 1.3: </a:t>
            </a:r>
            <a:r>
              <a:rPr lang="en-US" sz="1400" dirty="0">
                <a:hlinkClick r:id="rId5"/>
              </a:rPr>
              <a:t>https://datatracker.ietf.org/doc/draft-ietf-emu-tls-eap-types/</a:t>
            </a:r>
            <a:r>
              <a:rPr lang="en-US" sz="1400" dirty="0"/>
              <a:t> (October 2022)</a:t>
            </a:r>
          </a:p>
          <a:p>
            <a:pPr lvl="1">
              <a:lnSpc>
                <a:spcPct val="80000"/>
              </a:lnSpc>
              <a:spcAft>
                <a:spcPts val="600"/>
              </a:spcAft>
            </a:pPr>
            <a:r>
              <a:rPr lang="en-US" sz="1400" dirty="0"/>
              <a:t>In WGLC: Forward Secrecy for the Extensible Authentication Protocol Method for Authentication and Key Agreement (EAP-AKA' FS), see </a:t>
            </a:r>
            <a:r>
              <a:rPr lang="en-US" sz="1400" dirty="0">
                <a:hlinkClick r:id="rId6"/>
              </a:rPr>
              <a:t>https://datatracker.ietf.org/doc/draft-ietf-emu-aka-pfs/</a:t>
            </a:r>
            <a:r>
              <a:rPr lang="en-US" sz="1400" dirty="0"/>
              <a:t> (October 2022)</a:t>
            </a:r>
          </a:p>
        </p:txBody>
      </p:sp>
      <p:sp>
        <p:nvSpPr>
          <p:cNvPr id="2" name="Footer Placeholder 1">
            <a:extLst>
              <a:ext uri="{FF2B5EF4-FFF2-40B4-BE49-F238E27FC236}">
                <a16:creationId xmlns:a16="http://schemas.microsoft.com/office/drawing/2014/main" id="{3CC3D74D-35E2-4FF2-B221-8FF5C8D56B55}"/>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FC66CAF-ADB9-43D6-9F17-1BD75C13ADC2}"/>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24556369-730A-492F-8CE4-CC706C990E6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8935491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Published: A Layer 2 VPN Network YANG Model, see </a:t>
            </a:r>
            <a:r>
              <a:rPr lang="en-US" sz="1400" dirty="0">
                <a:hlinkClick r:id="rId4"/>
              </a:rPr>
              <a:t>https://datatracker.ietf.org/doc/rfc9291/</a:t>
            </a:r>
            <a:r>
              <a:rPr lang="en-US" sz="1400" dirty="0"/>
              <a:t> (September 2022)</a:t>
            </a:r>
          </a:p>
          <a:p>
            <a:pPr lvl="1">
              <a:lnSpc>
                <a:spcPct val="80000"/>
              </a:lnSpc>
              <a:defRPr/>
            </a:pPr>
            <a:r>
              <a:rPr lang="en-US" sz="1400" dirty="0"/>
              <a:t>Submitted for publication: Discovering and Retrieving Software Transparency and Vulnerability Information, see </a:t>
            </a:r>
            <a:r>
              <a:rPr lang="en-US" sz="1400" dirty="0">
                <a:hlinkClick r:id="rId5"/>
              </a:rPr>
              <a:t>https://datatracker.ietf.org/doc/draft-ietf-opsawg-sbom-access/</a:t>
            </a:r>
            <a:r>
              <a:rPr lang="en-US" sz="1400" dirty="0"/>
              <a:t> (October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89D1FFF-D950-4F0D-A0E6-76085821E4B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3C61D82-131E-43AF-BA64-3005091DB885}"/>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04259DE1-3F92-42FB-8D88-F3146079311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14926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November 15</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3</a:t>
            </a:r>
            <a:r>
              <a:rPr lang="en-GB" sz="1600" baseline="30000" dirty="0"/>
              <a:t>rd</a:t>
            </a:r>
            <a:r>
              <a:rPr lang="en-GB" sz="1600" dirty="0"/>
              <a:t> SA ballot returned with 100% approval. 2 minor editorial comments.</a:t>
            </a:r>
            <a:endParaRPr lang="en-GB" sz="1600" b="0" dirty="0"/>
          </a:p>
          <a:p>
            <a:r>
              <a:rPr lang="en-GB" sz="1600" dirty="0"/>
              <a:t>11bc – </a:t>
            </a:r>
            <a:r>
              <a:rPr lang="en-GB" sz="1600" b="0" dirty="0"/>
              <a:t> </a:t>
            </a:r>
            <a:r>
              <a:rPr lang="en-GB" sz="1600" dirty="0"/>
              <a:t>Just completed initial SA ballot. A fair number of comments received.</a:t>
            </a:r>
            <a:r>
              <a:rPr lang="en-GB" sz="1600" b="0" dirty="0"/>
              <a:t> </a:t>
            </a:r>
          </a:p>
          <a:p>
            <a:r>
              <a:rPr lang="en-GB" sz="1600" dirty="0"/>
              <a:t>11bd – </a:t>
            </a:r>
            <a:r>
              <a:rPr lang="en-US" sz="1600" dirty="0"/>
              <a:t>The 5th SA ballot has passed with 96% approval with no comments. P802.11bd/D8.0 is on the December 2022 </a:t>
            </a:r>
            <a:r>
              <a:rPr lang="en-US" sz="1600" dirty="0" err="1"/>
              <a:t>RevCom</a:t>
            </a:r>
            <a:r>
              <a:rPr lang="en-US" sz="1600" dirty="0"/>
              <a:t>/SASB agenda</a:t>
            </a:r>
            <a:r>
              <a:rPr lang="en-GB" sz="1600" dirty="0"/>
              <a:t>.</a:t>
            </a:r>
          </a:p>
          <a:p>
            <a:r>
              <a:rPr lang="en-GB" sz="1600" dirty="0"/>
              <a:t>11bb – Completed initial SA ballot with 91% approval. 41 comments received. Should release D5.0 around January.</a:t>
            </a:r>
            <a:endParaRPr lang="en-GB" sz="1600" b="0" dirty="0"/>
          </a:p>
          <a:p>
            <a:r>
              <a:rPr lang="en-GB" sz="1600" dirty="0"/>
              <a:t>11be – As of end of MAC ad-hoc still have about 1250 comments pending resolution. Without some magic will not go to ballot this session.</a:t>
            </a:r>
            <a:endParaRPr lang="en-US" sz="1600" b="0" dirty="0"/>
          </a:p>
          <a:p>
            <a:r>
              <a:rPr lang="en-US" sz="1600" dirty="0"/>
              <a:t>11bf </a:t>
            </a:r>
            <a:r>
              <a:rPr lang="en-GB" sz="1600" dirty="0"/>
              <a:t>– Continuing comment resolution. Resolved around 75% of 900 comments. Still not completed some technical topics. Expect D1.0 in January. Have a whole lot of telecons planned.</a:t>
            </a:r>
            <a:endParaRPr lang="en-US" sz="1600" dirty="0"/>
          </a:p>
          <a:p>
            <a:r>
              <a:rPr lang="en-GB" sz="1600" dirty="0"/>
              <a:t>11bh – Still trying to reach consensus on some issues. D1.0 out of November possible but unlikely.</a:t>
            </a:r>
            <a:endParaRPr lang="en-GB" sz="1600" b="0" dirty="0"/>
          </a:p>
          <a:p>
            <a:r>
              <a:rPr lang="en-GB" sz="1600" dirty="0"/>
              <a:t>11bi – Requirements largely complete. Working on draft text.</a:t>
            </a:r>
          </a:p>
          <a:p>
            <a:r>
              <a:rPr lang="en-GB" sz="1600" dirty="0" err="1"/>
              <a:t>REVme</a:t>
            </a:r>
            <a:r>
              <a:rPr lang="en-GB" sz="1600" dirty="0"/>
              <a:t> – Just completed WG recirc. 822 comment received. 204 editorial, rest technical. Another recirc around March 2023. Should be able to role in 11az, 11bd before next recirc.</a:t>
            </a:r>
            <a:endParaRPr lang="en-GB" sz="1600" b="0" dirty="0"/>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52AD268E-464B-46A2-A334-A42885678E85}"/>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8644B19-DD73-4D00-914F-82420B886A5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505EF574-0938-47B4-90C3-D21D33469B7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012414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The Transport Layer Security (TLS) Protocol Version 1.3, </a:t>
            </a:r>
            <a:r>
              <a:rPr lang="en-US" sz="1400" dirty="0" err="1"/>
              <a:t>seec</a:t>
            </a:r>
            <a:r>
              <a:rPr lang="en-US" sz="1400" dirty="0"/>
              <a:t> </a:t>
            </a:r>
            <a:r>
              <a:rPr lang="en-US" sz="1400" dirty="0">
                <a:hlinkClick r:id="rId4"/>
              </a:rPr>
              <a:t>https://datatracker.ietf.org/doc/draft-ietf-tls-rfc8446bis/</a:t>
            </a:r>
            <a:r>
              <a:rPr lang="en-US" sz="1400" dirty="0"/>
              <a:t> (October 2022)</a:t>
            </a:r>
          </a:p>
        </p:txBody>
      </p:sp>
      <p:sp>
        <p:nvSpPr>
          <p:cNvPr id="2" name="Footer Placeholder 1">
            <a:extLst>
              <a:ext uri="{FF2B5EF4-FFF2-40B4-BE49-F238E27FC236}">
                <a16:creationId xmlns:a16="http://schemas.microsoft.com/office/drawing/2014/main" id="{3E4F134F-0426-499D-B53B-B034D4F3CCD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D15CE40D-2131-4EDE-887B-7937ACA59281}"/>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3218E11C-E6D3-403F-8D41-67E668559A7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0505406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Submitted for publication: Framework of Operations, Administration and Maintenance (OAM) for Deterministic Networking (</a:t>
            </a:r>
            <a:r>
              <a:rPr lang="en-US" sz="1400" dirty="0" err="1"/>
              <a:t>DetNet</a:t>
            </a:r>
            <a:r>
              <a:rPr lang="en-US" sz="1400" dirty="0"/>
              <a:t>), see </a:t>
            </a:r>
            <a:r>
              <a:rPr lang="en-US" sz="1400" dirty="0">
                <a:hlinkClick r:id="rId4"/>
              </a:rPr>
              <a:t>https://datatracker.ietf.org/doc/draft-ietf-detnet-oam-framework/</a:t>
            </a:r>
            <a:r>
              <a:rPr lang="en-US" sz="1400" dirty="0"/>
              <a:t> (October 2022)</a:t>
            </a:r>
          </a:p>
          <a:p>
            <a:pPr lvl="1">
              <a:spcAft>
                <a:spcPts val="600"/>
              </a:spcAft>
            </a:pPr>
            <a:r>
              <a:rPr lang="en-US" sz="1400" dirty="0"/>
              <a:t>Updated: Deterministic Networking (</a:t>
            </a:r>
            <a:r>
              <a:rPr lang="en-US" sz="1400" dirty="0" err="1"/>
              <a:t>DetNet</a:t>
            </a:r>
            <a:r>
              <a:rPr lang="en-US" sz="1400" dirty="0"/>
              <a:t>): Packet Ordering Function, see </a:t>
            </a:r>
            <a:r>
              <a:rPr lang="en-US" sz="1400" dirty="0">
                <a:hlinkClick r:id="rId5"/>
              </a:rPr>
              <a:t>https://datatracker.ietf.org/doc/draft-ietf-detnet-pof/</a:t>
            </a:r>
            <a:r>
              <a:rPr lang="en-US" sz="1400" dirty="0"/>
              <a:t> (November 2022)</a:t>
            </a:r>
            <a:endParaRPr lang="en-US" sz="1400" dirty="0">
              <a:sym typeface="Wingdings" pitchFamily="2" charset="2"/>
            </a:endParaRPr>
          </a:p>
        </p:txBody>
      </p:sp>
      <p:sp>
        <p:nvSpPr>
          <p:cNvPr id="2" name="Footer Placeholder 1">
            <a:extLst>
              <a:ext uri="{FF2B5EF4-FFF2-40B4-BE49-F238E27FC236}">
                <a16:creationId xmlns:a16="http://schemas.microsoft.com/office/drawing/2014/main" id="{7F338317-EE66-4A9D-AAC1-916A96BE812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DC441023-242A-403A-B807-68A8E958478F}"/>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6ED20D45-6EAF-4C68-88FE-241863E4B17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7400075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(November 2022)</a:t>
            </a:r>
          </a:p>
          <a:p>
            <a:pPr lvl="1">
              <a:lnSpc>
                <a:spcPct val="80000"/>
              </a:lnSpc>
              <a:spcAft>
                <a:spcPts val="600"/>
              </a:spcAft>
            </a:pPr>
            <a:r>
              <a:rPr lang="en-US" sz="1400" dirty="0">
                <a:sym typeface="Wingdings" pitchFamily="2" charset="2"/>
              </a:rPr>
              <a:t>Submitted for publication: RAW Use-Cases, see </a:t>
            </a:r>
            <a:r>
              <a:rPr lang="en-US" sz="1400" dirty="0">
                <a:sym typeface="Wingdings" pitchFamily="2" charset="2"/>
                <a:hlinkClick r:id="rId7"/>
              </a:rPr>
              <a:t>https://datatracker.ietf.org/doc/draft-ietf-raw-use-cases/</a:t>
            </a:r>
            <a:r>
              <a:rPr lang="en-US" sz="1400" dirty="0">
                <a:sym typeface="Wingdings" pitchFamily="2" charset="2"/>
              </a:rPr>
              <a:t> (October 2022)</a:t>
            </a:r>
          </a:p>
        </p:txBody>
      </p:sp>
      <p:sp>
        <p:nvSpPr>
          <p:cNvPr id="7" name="Footer Placeholder 6">
            <a:extLst>
              <a:ext uri="{FF2B5EF4-FFF2-40B4-BE49-F238E27FC236}">
                <a16:creationId xmlns:a16="http://schemas.microsoft.com/office/drawing/2014/main" id="{B319ED1B-FD33-428D-9EEA-831C4D9E2C4F}"/>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70C02211-6FEC-4CB5-8AF3-8799801EC760}"/>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9" name="Date Placeholder 8">
            <a:extLst>
              <a:ext uri="{FF2B5EF4-FFF2-40B4-BE49-F238E27FC236}">
                <a16:creationId xmlns:a16="http://schemas.microsoft.com/office/drawing/2014/main" id="{09655136-30D5-4148-9BC7-9E0989C1555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8138475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pPr>
              <a:lnSpc>
                <a:spcPct val="80000"/>
              </a:lnSpc>
            </a:pPr>
            <a:r>
              <a:rPr lang="en-US" sz="2000" dirty="0"/>
              <a:t>This work group has declared victory and will be disbanded</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(October 2022) [In RFC Editor’s queue]</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F784745-10CB-429A-834B-3665B7CEB3C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3FC0F60-37D5-4ABF-9E25-AE7AE278AE1E}"/>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D1B7A70D-5846-4CB0-B840-9A7EF4D0DA8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097984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Join Proxy for Bootstrapping Protocols, see </a:t>
            </a:r>
            <a:r>
              <a:rPr lang="en-US" sz="1400" dirty="0">
                <a:hlinkClick r:id="rId4"/>
              </a:rPr>
              <a:t>https://datatracker.ietf.org/doc/draft-ietf-anima-constrained-join-proxy/</a:t>
            </a:r>
            <a:r>
              <a:rPr lang="en-US" sz="1400" dirty="0"/>
              <a:t> (October 2022)</a:t>
            </a:r>
          </a:p>
          <a:p>
            <a:pPr lvl="1">
              <a:lnSpc>
                <a:spcPct val="80000"/>
              </a:lnSpc>
              <a:spcAft>
                <a:spcPts val="600"/>
              </a:spcAft>
              <a:defRPr/>
            </a:pPr>
            <a:r>
              <a:rPr lang="en-US" sz="1400" dirty="0"/>
              <a:t>BRSKI-AE: Alternative Enrollment Protocols in BRSKI, see </a:t>
            </a:r>
            <a:r>
              <a:rPr lang="en-US" sz="1400" dirty="0">
                <a:hlinkClick r:id="rId5"/>
              </a:rPr>
              <a:t>https://datatracker.ietf.org/doc/draft-ietf-anima-brski-ae/</a:t>
            </a:r>
            <a:r>
              <a:rPr lang="en-US" sz="1400" dirty="0"/>
              <a:t> (October 2022)</a:t>
            </a:r>
          </a:p>
          <a:p>
            <a:pPr lvl="1">
              <a:lnSpc>
                <a:spcPct val="80000"/>
              </a:lnSpc>
              <a:spcAft>
                <a:spcPts val="600"/>
              </a:spcAft>
              <a:defRPr/>
            </a:pPr>
            <a:r>
              <a:rPr lang="en-US" sz="1400" dirty="0"/>
              <a:t>BRSKI Cloud Registrar, see </a:t>
            </a:r>
            <a:r>
              <a:rPr lang="en-US" sz="1400" dirty="0">
                <a:hlinkClick r:id="rId6"/>
              </a:rPr>
              <a:t>https://datatracker.ietf.org/doc/draft-ietf-anima-brski-cloud/</a:t>
            </a:r>
            <a:r>
              <a:rPr lang="en-US" sz="1400" dirty="0"/>
              <a:t> (November 2022)</a:t>
            </a:r>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D4FE6EB-D71A-4FA0-936C-59E6F575927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338C065-22D4-4388-B564-18E569326734}"/>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ECF8633B-B45A-4FEA-BAD4-9675BE88C51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458269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88DC17DB-22CE-49F7-9E2D-84BB1B76D42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FA83BE1-8AD6-443C-92B3-9D9CF3A7F211}"/>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C6CD2D19-9E28-4F2E-9B95-7AB10AA5579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390921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includes operation over LTE-V2X and DSRC (802.11p/802.11bd)</a:t>
            </a:r>
            <a:endParaRPr lang="en-US" altLang="en-US" sz="160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8029344" cy="4673947"/>
            <a:chOff x="852488" y="1900799"/>
            <a:chExt cx="8029344" cy="4673947"/>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
        <p:nvSpPr>
          <p:cNvPr id="20" name="Footer Placeholder 19">
            <a:extLst>
              <a:ext uri="{FF2B5EF4-FFF2-40B4-BE49-F238E27FC236}">
                <a16:creationId xmlns:a16="http://schemas.microsoft.com/office/drawing/2014/main" id="{F600B322-938B-4170-9186-9F56463E5E8B}"/>
              </a:ext>
            </a:extLst>
          </p:cNvPr>
          <p:cNvSpPr>
            <a:spLocks noGrp="1"/>
          </p:cNvSpPr>
          <p:nvPr>
            <p:ph type="ftr" idx="14"/>
          </p:nvPr>
        </p:nvSpPr>
        <p:spPr/>
        <p:txBody>
          <a:bodyPr/>
          <a:lstStyle/>
          <a:p>
            <a:r>
              <a:rPr lang="en-GB"/>
              <a:t>John Kenney, Toyota</a:t>
            </a:r>
            <a:endParaRPr lang="en-GB" dirty="0"/>
          </a:p>
        </p:txBody>
      </p:sp>
      <p:sp>
        <p:nvSpPr>
          <p:cNvPr id="24" name="Slide Number Placeholder 23">
            <a:extLst>
              <a:ext uri="{FF2B5EF4-FFF2-40B4-BE49-F238E27FC236}">
                <a16:creationId xmlns:a16="http://schemas.microsoft.com/office/drawing/2014/main" id="{BBA28850-4BD0-4026-A22E-4C073220FA48}"/>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27" name="Date Placeholder 26">
            <a:extLst>
              <a:ext uri="{FF2B5EF4-FFF2-40B4-BE49-F238E27FC236}">
                <a16:creationId xmlns:a16="http://schemas.microsoft.com/office/drawing/2014/main" id="{B426B2C5-9510-4BF4-BADC-1EBC134288E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9294853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has tracked IEEE 802.11bd progress</a:t>
            </a:r>
          </a:p>
          <a:p>
            <a:pPr>
              <a:defRPr/>
            </a:pPr>
            <a:r>
              <a:rPr lang="en-US" altLang="en-US" sz="2000" b="0" dirty="0"/>
              <a:t>Good alignment achieved between 802.11 and 1609 WGs</a:t>
            </a:r>
          </a:p>
          <a:p>
            <a:pPr>
              <a:defRPr/>
            </a:pPr>
            <a:r>
              <a:rPr lang="en-US" altLang="en-US" sz="2000" b="0" dirty="0"/>
              <a:t>Area of highest interest for IEEE 1609 WG:</a:t>
            </a:r>
          </a:p>
          <a:p>
            <a:pPr lvl="1">
              <a:defRPr/>
            </a:pPr>
            <a:r>
              <a:rPr lang="en-US" altLang="en-US" sz="1800" dirty="0"/>
              <a:t>Interface and primitives between MAC/MLME and IEEE 1609 middle layers</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r>
              <a:rPr lang="en-US" altLang="en-US" sz="2000" b="0" dirty="0"/>
              <a:t>In December the 1609 WG will also discuss starting a revision to the 1609.3 standard for Networking &amp; Transport </a:t>
            </a:r>
            <a:r>
              <a:rPr lang="en-US" altLang="en-US" sz="2000" b="0"/>
              <a:t>layer services</a:t>
            </a:r>
            <a:endParaRPr lang="en-US" altLang="en-US" sz="2000" b="0" dirty="0"/>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December 6, 2022 (noon-5 pm ET)</a:t>
            </a:r>
          </a:p>
          <a:p>
            <a:pPr lvl="1">
              <a:defRPr/>
            </a:pPr>
            <a:r>
              <a:rPr lang="en-US" altLang="en-US" sz="1800" dirty="0"/>
              <a:t>February 7, 2022 (noon-5 pm ET)</a:t>
            </a:r>
          </a:p>
          <a:p>
            <a:pPr lvl="1">
              <a:defRPr/>
            </a:pPr>
            <a:endParaRPr lang="en-US" altLang="en-US" sz="1800" dirty="0"/>
          </a:p>
        </p:txBody>
      </p:sp>
      <p:sp>
        <p:nvSpPr>
          <p:cNvPr id="3" name="Footer Placeholder 2">
            <a:extLst>
              <a:ext uri="{FF2B5EF4-FFF2-40B4-BE49-F238E27FC236}">
                <a16:creationId xmlns:a16="http://schemas.microsoft.com/office/drawing/2014/main" id="{AB56FBFF-DF73-40A2-96DD-71796F36E2A5}"/>
              </a:ext>
            </a:extLst>
          </p:cNvPr>
          <p:cNvSpPr>
            <a:spLocks noGrp="1"/>
          </p:cNvSpPr>
          <p:nvPr>
            <p:ph type="ftr" idx="14"/>
          </p:nvPr>
        </p:nvSpPr>
        <p:spPr/>
        <p:txBody>
          <a:bodyPr/>
          <a:lstStyle/>
          <a:p>
            <a:r>
              <a:rPr lang="en-GB"/>
              <a:t>John Kenney, Toyota</a:t>
            </a:r>
            <a:endParaRPr lang="en-GB" dirty="0"/>
          </a:p>
        </p:txBody>
      </p:sp>
      <p:sp>
        <p:nvSpPr>
          <p:cNvPr id="5" name="Slide Number Placeholder 4">
            <a:extLst>
              <a:ext uri="{FF2B5EF4-FFF2-40B4-BE49-F238E27FC236}">
                <a16:creationId xmlns:a16="http://schemas.microsoft.com/office/drawing/2014/main" id="{06FF64FE-1CB7-445D-A29D-25F59569C87F}"/>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6" name="Date Placeholder 5">
            <a:extLst>
              <a:ext uri="{FF2B5EF4-FFF2-40B4-BE49-F238E27FC236}">
                <a16:creationId xmlns:a16="http://schemas.microsoft.com/office/drawing/2014/main" id="{F6A36475-5D9A-4E15-837A-33D1C3524CE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95019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7931D0FD-045A-49F7-A17E-17AB74785DC7}"/>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r-TR"/>
              <a:t>802 Technical Plenary and PARs</a:t>
            </a:r>
            <a:endParaRPr lang="en-GB" altLang="tr-TR"/>
          </a:p>
        </p:txBody>
      </p:sp>
      <p:sp>
        <p:nvSpPr>
          <p:cNvPr id="4099" name="Rectangle 2">
            <a:extLst>
              <a:ext uri="{FF2B5EF4-FFF2-40B4-BE49-F238E27FC236}">
                <a16:creationId xmlns:a16="http://schemas.microsoft.com/office/drawing/2014/main" id="{8BAD981A-BAA2-4DD7-A6C3-543CC0C4726D}"/>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2022-11</a:t>
            </a:r>
            <a:r>
              <a:rPr lang="tr-TR" altLang="tr-TR" sz="2000" b="0"/>
              <a:t>-</a:t>
            </a:r>
            <a:r>
              <a:rPr lang="en-US" altLang="tr-TR" sz="2000" b="0"/>
              <a:t>16</a:t>
            </a:r>
            <a:endParaRPr lang="en-GB" altLang="tr-TR" sz="2000" b="0"/>
          </a:p>
        </p:txBody>
      </p:sp>
      <p:graphicFrame>
        <p:nvGraphicFramePr>
          <p:cNvPr id="4103" name="Object 3">
            <a:extLst>
              <a:ext uri="{FF2B5EF4-FFF2-40B4-BE49-F238E27FC236}">
                <a16:creationId xmlns:a16="http://schemas.microsoft.com/office/drawing/2014/main" id="{068562FF-2B26-4223-A3A7-225A3D0363F8}"/>
              </a:ext>
            </a:extLst>
          </p:cNvPr>
          <p:cNvGraphicFramePr>
            <a:graphicFrameLocks noChangeAspect="1"/>
          </p:cNvGraphicFramePr>
          <p:nvPr/>
        </p:nvGraphicFramePr>
        <p:xfrm>
          <a:off x="1100138" y="2767013"/>
          <a:ext cx="10225087" cy="2690812"/>
        </p:xfrm>
        <a:graphic>
          <a:graphicData uri="http://schemas.openxmlformats.org/presentationml/2006/ole">
            <mc:AlternateContent xmlns:mc="http://schemas.openxmlformats.org/markup-compatibility/2006">
              <mc:Choice xmlns:v="urn:schemas-microsoft-com:vml" Requires="v">
                <p:oleObj name="Document" r:id="rId3" imgW="10438783" imgH="2743861" progId="Word.Document.8">
                  <p:embed/>
                </p:oleObj>
              </mc:Choice>
              <mc:Fallback>
                <p:oleObj name="Document" r:id="rId3" imgW="10438783" imgH="2743861" progId="Word.Document.8">
                  <p:embed/>
                  <p:pic>
                    <p:nvPicPr>
                      <p:cNvPr id="4103" name="Object 3">
                        <a:extLst>
                          <a:ext uri="{FF2B5EF4-FFF2-40B4-BE49-F238E27FC236}">
                            <a16:creationId xmlns:a16="http://schemas.microsoft.com/office/drawing/2014/main" id="{068562FF-2B26-4223-A3A7-225A3D036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2767013"/>
                        <a:ext cx="102250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4">
            <a:extLst>
              <a:ext uri="{FF2B5EF4-FFF2-40B4-BE49-F238E27FC236}">
                <a16:creationId xmlns:a16="http://schemas.microsoft.com/office/drawing/2014/main" id="{6EB1BACE-A5C4-4619-A6F6-91D075D4BE06}"/>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
        <p:nvSpPr>
          <p:cNvPr id="2" name="Footer Placeholder 1">
            <a:extLst>
              <a:ext uri="{FF2B5EF4-FFF2-40B4-BE49-F238E27FC236}">
                <a16:creationId xmlns:a16="http://schemas.microsoft.com/office/drawing/2014/main" id="{51E370A9-2311-4726-9EED-DB0ABB33D037}"/>
              </a:ext>
            </a:extLst>
          </p:cNvPr>
          <p:cNvSpPr>
            <a:spLocks noGrp="1"/>
          </p:cNvSpPr>
          <p:nvPr>
            <p:ph type="ftr" idx="11"/>
          </p:nvPr>
        </p:nvSpPr>
        <p:spPr/>
        <p:txBody>
          <a:bodyPr/>
          <a:lstStyle/>
          <a:p>
            <a:r>
              <a:rPr lang="en-GB"/>
              <a:t>Jon Rosdahl, Qualcomm</a:t>
            </a:r>
          </a:p>
        </p:txBody>
      </p:sp>
      <p:sp>
        <p:nvSpPr>
          <p:cNvPr id="3" name="Slide Number Placeholder 2">
            <a:extLst>
              <a:ext uri="{FF2B5EF4-FFF2-40B4-BE49-F238E27FC236}">
                <a16:creationId xmlns:a16="http://schemas.microsoft.com/office/drawing/2014/main" id="{DDFA6944-105B-4B85-8EEA-B389D2C98020}"/>
              </a:ext>
            </a:extLst>
          </p:cNvPr>
          <p:cNvSpPr>
            <a:spLocks noGrp="1"/>
          </p:cNvSpPr>
          <p:nvPr>
            <p:ph type="sldNum" idx="12"/>
          </p:nvPr>
        </p:nvSpPr>
        <p:spPr/>
        <p:txBody>
          <a:bodyPr/>
          <a:lstStyle/>
          <a:p>
            <a:r>
              <a:rPr lang="en-GB"/>
              <a:t>Slide </a:t>
            </a:r>
            <a:fld id="{DE40C9FC-4879-4F20-9ECA-A574A90476B7}" type="slidenum">
              <a:rPr lang="en-GB" smtClean="0"/>
              <a:pPr/>
              <a:t>138</a:t>
            </a:fld>
            <a:endParaRPr lang="en-GB"/>
          </a:p>
        </p:txBody>
      </p:sp>
      <p:sp>
        <p:nvSpPr>
          <p:cNvPr id="4" name="Date Placeholder 3">
            <a:extLst>
              <a:ext uri="{FF2B5EF4-FFF2-40B4-BE49-F238E27FC236}">
                <a16:creationId xmlns:a16="http://schemas.microsoft.com/office/drawing/2014/main" id="{8AAE5B02-0986-4F66-BE30-48F5FC3A5AE3}"/>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853361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AFEEA6F-E2E3-477C-8DE2-AAA5BCCFB139}"/>
              </a:ext>
            </a:extLst>
          </p:cNvPr>
          <p:cNvSpPr>
            <a:spLocks noGrp="1" noChangeArrowheads="1"/>
          </p:cNvSpPr>
          <p:nvPr>
            <p:ph type="title"/>
          </p:nvPr>
        </p:nvSpPr>
        <p:spPr/>
        <p:txBody>
          <a:bodyPr/>
          <a:lstStyle/>
          <a:p>
            <a:r>
              <a:rPr lang="en-US" altLang="en-US"/>
              <a:t>IEEE Std 802 - Overview</a:t>
            </a:r>
          </a:p>
        </p:txBody>
      </p:sp>
      <p:sp>
        <p:nvSpPr>
          <p:cNvPr id="3" name="Content Placeholder 2">
            <a:extLst>
              <a:ext uri="{FF2B5EF4-FFF2-40B4-BE49-F238E27FC236}">
                <a16:creationId xmlns:a16="http://schemas.microsoft.com/office/drawing/2014/main" id="{1BB23C29-2011-4512-9CC9-A03E06B44DD6}"/>
              </a:ext>
            </a:extLst>
          </p:cNvPr>
          <p:cNvSpPr>
            <a:spLocks noGrp="1"/>
          </p:cNvSpPr>
          <p:nvPr>
            <p:ph idx="1"/>
          </p:nvPr>
        </p:nvSpPr>
        <p:spPr>
          <a:xfrm>
            <a:off x="725488" y="1830388"/>
            <a:ext cx="10739437" cy="4645025"/>
          </a:xfrm>
        </p:spPr>
        <p:txBody>
          <a:bodyPr/>
          <a:lstStyle/>
          <a:p>
            <a:pPr>
              <a:defRPr/>
            </a:pPr>
            <a:r>
              <a:rPr lang="en-US" dirty="0"/>
              <a:t>IEEE Std 802 “Standard for Local and Metropolitan Area Networks: Overview and Architecture”</a:t>
            </a:r>
          </a:p>
          <a:p>
            <a:pPr>
              <a:defRPr/>
            </a:pPr>
            <a:endParaRPr lang="en-US" dirty="0"/>
          </a:p>
          <a:p>
            <a:pPr>
              <a:defRPr/>
            </a:pPr>
            <a:r>
              <a:rPr lang="en-US" dirty="0"/>
              <a:t>There are three areas of activity regarding IEEE Std 802:</a:t>
            </a:r>
          </a:p>
          <a:p>
            <a:pPr>
              <a:defRPr/>
            </a:pPr>
            <a:endParaRPr lang="en-US" dirty="0"/>
          </a:p>
          <a:p>
            <a:pPr marL="457200" indent="-457200">
              <a:buFont typeface="+mj-lt"/>
              <a:buAutoNum type="arabicPeriod"/>
              <a:defRPr/>
            </a:pPr>
            <a:r>
              <a:rPr lang="en-US" dirty="0"/>
              <a:t>IEEE Std 802-REVc: an active </a:t>
            </a:r>
            <a:r>
              <a:rPr lang="en-US" b="0" dirty="0">
                <a:solidFill>
                  <a:srgbClr val="2487D7"/>
                </a:solidFill>
                <a:latin typeface="+mj-lt"/>
                <a:hlinkClick r:id="rId2"/>
              </a:rPr>
              <a:t>PAR</a:t>
            </a:r>
            <a:r>
              <a:rPr lang="en-US" b="0" dirty="0">
                <a:solidFill>
                  <a:srgbClr val="2487D7"/>
                </a:solidFill>
                <a:latin typeface="+mj-lt"/>
              </a:rPr>
              <a:t> </a:t>
            </a:r>
            <a:r>
              <a:rPr lang="en-US" dirty="0"/>
              <a:t>“Revision to IEEE Standard 802-2014”</a:t>
            </a:r>
          </a:p>
          <a:p>
            <a:pPr marL="457200" indent="-457200">
              <a:buFont typeface="+mj-lt"/>
              <a:buAutoNum type="arabicPeriod"/>
              <a:defRPr/>
            </a:pPr>
            <a:endParaRPr lang="en-US" sz="1100" dirty="0"/>
          </a:p>
          <a:p>
            <a:pPr marL="457200" indent="-457200">
              <a:buFont typeface="+mj-lt"/>
              <a:buAutoNum type="arabicPeriod"/>
              <a:defRPr/>
            </a:pPr>
            <a:r>
              <a:rPr lang="en-US" dirty="0"/>
              <a:t>802 Technical Plenaries – 802 level meetings discussing 802 Technical Items</a:t>
            </a:r>
          </a:p>
          <a:p>
            <a:pPr marL="457200" indent="-457200">
              <a:buFont typeface="+mj-lt"/>
              <a:buAutoNum type="arabicPeriod"/>
              <a:defRPr/>
            </a:pPr>
            <a:endParaRPr lang="en-US" sz="1400" dirty="0"/>
          </a:p>
          <a:p>
            <a:pPr marL="457200" indent="-457200">
              <a:buFont typeface="+mj-lt"/>
              <a:buAutoNum type="arabicPeriod"/>
              <a:defRPr/>
            </a:pPr>
            <a:r>
              <a:rPr lang="en-US" dirty="0"/>
              <a:t>Development of a Std 802 amendment PAR – to add technical content</a:t>
            </a:r>
            <a:br>
              <a:rPr lang="en-US" dirty="0"/>
            </a:br>
            <a:endParaRPr lang="en-US" dirty="0"/>
          </a:p>
        </p:txBody>
      </p:sp>
      <p:sp>
        <p:nvSpPr>
          <p:cNvPr id="2" name="Footer Placeholder 1">
            <a:extLst>
              <a:ext uri="{FF2B5EF4-FFF2-40B4-BE49-F238E27FC236}">
                <a16:creationId xmlns:a16="http://schemas.microsoft.com/office/drawing/2014/main" id="{22ABC6CF-6E03-456A-B7A1-43EB0477533E}"/>
              </a:ext>
            </a:extLst>
          </p:cNvPr>
          <p:cNvSpPr>
            <a:spLocks noGrp="1"/>
          </p:cNvSpPr>
          <p:nvPr>
            <p:ph type="ftr" idx="14"/>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E220EDD9-1808-430E-821A-F6F0E16A0479}"/>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5" name="Date Placeholder 4">
            <a:extLst>
              <a:ext uri="{FF2B5EF4-FFF2-40B4-BE49-F238E27FC236}">
                <a16:creationId xmlns:a16="http://schemas.microsoft.com/office/drawing/2014/main" id="{F919343E-EF41-4F4B-9F5B-9BBA04EBBB6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84147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changes September to November</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1133320" y="1581152"/>
            <a:ext cx="446628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etc. since the July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hlinkClick r:id="rId2"/>
            <a:extLst>
              <a:ext uri="{FF2B5EF4-FFF2-40B4-BE49-F238E27FC236}">
                <a16:creationId xmlns:a16="http://schemas.microsoft.com/office/drawing/2014/main" id="{A874877D-75BE-CDCC-F3F3-2D8B7475DA70}"/>
              </a:ext>
            </a:extLst>
          </p:cNvPr>
          <p:cNvSpPr>
            <a:spLocks noChangeArrowheads="1"/>
          </p:cNvSpPr>
          <p:nvPr/>
        </p:nvSpPr>
        <p:spPr bwMode="auto">
          <a:xfrm>
            <a:off x="914400"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4600CFA3-FF5D-4526-8FF5-E10ECA63DA43}"/>
              </a:ext>
            </a:extLst>
          </p:cNvPr>
          <p:cNvGraphicFramePr>
            <a:graphicFrameLocks noGrp="1"/>
          </p:cNvGraphicFramePr>
          <p:nvPr/>
        </p:nvGraphicFramePr>
        <p:xfrm>
          <a:off x="915988" y="3225800"/>
          <a:ext cx="10361613" cy="409500"/>
        </p:xfrm>
        <a:graphic>
          <a:graphicData uri="http://schemas.openxmlformats.org/drawingml/2006/table">
            <a:tbl>
              <a:tblPr>
                <a:tableStyleId>{5C22544A-7EE6-4342-B048-85BDC9FD1C3A}</a:tableStyleId>
              </a:tblPr>
              <a:tblGrid>
                <a:gridCol w="659234">
                  <a:extLst>
                    <a:ext uri="{9D8B030D-6E8A-4147-A177-3AD203B41FA5}">
                      <a16:colId xmlns:a16="http://schemas.microsoft.com/office/drawing/2014/main" val="2949147135"/>
                    </a:ext>
                  </a:extLst>
                </a:gridCol>
                <a:gridCol w="449831">
                  <a:extLst>
                    <a:ext uri="{9D8B030D-6E8A-4147-A177-3AD203B41FA5}">
                      <a16:colId xmlns:a16="http://schemas.microsoft.com/office/drawing/2014/main" val="2820150065"/>
                    </a:ext>
                  </a:extLst>
                </a:gridCol>
                <a:gridCol w="449831">
                  <a:extLst>
                    <a:ext uri="{9D8B030D-6E8A-4147-A177-3AD203B41FA5}">
                      <a16:colId xmlns:a16="http://schemas.microsoft.com/office/drawing/2014/main" val="3713903408"/>
                    </a:ext>
                  </a:extLst>
                </a:gridCol>
                <a:gridCol w="659234">
                  <a:extLst>
                    <a:ext uri="{9D8B030D-6E8A-4147-A177-3AD203B41FA5}">
                      <a16:colId xmlns:a16="http://schemas.microsoft.com/office/drawing/2014/main" val="598918557"/>
                    </a:ext>
                  </a:extLst>
                </a:gridCol>
                <a:gridCol w="535143">
                  <a:extLst>
                    <a:ext uri="{9D8B030D-6E8A-4147-A177-3AD203B41FA5}">
                      <a16:colId xmlns:a16="http://schemas.microsoft.com/office/drawing/2014/main" val="2382766914"/>
                    </a:ext>
                  </a:extLst>
                </a:gridCol>
                <a:gridCol w="1287446">
                  <a:extLst>
                    <a:ext uri="{9D8B030D-6E8A-4147-A177-3AD203B41FA5}">
                      <a16:colId xmlns:a16="http://schemas.microsoft.com/office/drawing/2014/main" val="1500361639"/>
                    </a:ext>
                  </a:extLst>
                </a:gridCol>
                <a:gridCol w="868638">
                  <a:extLst>
                    <a:ext uri="{9D8B030D-6E8A-4147-A177-3AD203B41FA5}">
                      <a16:colId xmlns:a16="http://schemas.microsoft.com/office/drawing/2014/main" val="46615232"/>
                    </a:ext>
                  </a:extLst>
                </a:gridCol>
                <a:gridCol w="659234">
                  <a:extLst>
                    <a:ext uri="{9D8B030D-6E8A-4147-A177-3AD203B41FA5}">
                      <a16:colId xmlns:a16="http://schemas.microsoft.com/office/drawing/2014/main" val="3432538024"/>
                    </a:ext>
                  </a:extLst>
                </a:gridCol>
                <a:gridCol w="659234">
                  <a:extLst>
                    <a:ext uri="{9D8B030D-6E8A-4147-A177-3AD203B41FA5}">
                      <a16:colId xmlns:a16="http://schemas.microsoft.com/office/drawing/2014/main" val="2294631724"/>
                    </a:ext>
                  </a:extLst>
                </a:gridCol>
                <a:gridCol w="1287446">
                  <a:extLst>
                    <a:ext uri="{9D8B030D-6E8A-4147-A177-3AD203B41FA5}">
                      <a16:colId xmlns:a16="http://schemas.microsoft.com/office/drawing/2014/main" val="1856102713"/>
                    </a:ext>
                  </a:extLst>
                </a:gridCol>
                <a:gridCol w="449831">
                  <a:extLst>
                    <a:ext uri="{9D8B030D-6E8A-4147-A177-3AD203B41FA5}">
                      <a16:colId xmlns:a16="http://schemas.microsoft.com/office/drawing/2014/main" val="1482863442"/>
                    </a:ext>
                  </a:extLst>
                </a:gridCol>
                <a:gridCol w="1287446">
                  <a:extLst>
                    <a:ext uri="{9D8B030D-6E8A-4147-A177-3AD203B41FA5}">
                      <a16:colId xmlns:a16="http://schemas.microsoft.com/office/drawing/2014/main" val="1751608385"/>
                    </a:ext>
                  </a:extLst>
                </a:gridCol>
                <a:gridCol w="449831">
                  <a:extLst>
                    <a:ext uri="{9D8B030D-6E8A-4147-A177-3AD203B41FA5}">
                      <a16:colId xmlns:a16="http://schemas.microsoft.com/office/drawing/2014/main" val="3745260793"/>
                    </a:ext>
                  </a:extLst>
                </a:gridCol>
                <a:gridCol w="659234">
                  <a:extLst>
                    <a:ext uri="{9D8B030D-6E8A-4147-A177-3AD203B41FA5}">
                      <a16:colId xmlns:a16="http://schemas.microsoft.com/office/drawing/2014/main" val="1360457023"/>
                    </a:ext>
                  </a:extLst>
                </a:gridCol>
              </a:tblGrid>
              <a:tr h="204750">
                <a:tc>
                  <a:txBody>
                    <a:bodyPr/>
                    <a:lstStyle/>
                    <a:p>
                      <a:pPr algn="l" fontAlgn="t"/>
                      <a:r>
                        <a:rPr lang="en-US" sz="600" u="none" strike="noStrike">
                          <a:effectLst/>
                        </a:rPr>
                        <a:t>TransactionID</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Type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Status</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User</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Group</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Resource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Doc</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Subclause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Location</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Name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Req Value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Description</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Allocated Value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Requested</a:t>
                      </a:r>
                      <a:endParaRPr lang="en-US" sz="600" b="1"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4255302343"/>
                  </a:ext>
                </a:extLst>
              </a:tr>
              <a:tr h="102375">
                <a:tc>
                  <a:txBody>
                    <a:bodyPr/>
                    <a:lstStyle/>
                    <a:p>
                      <a:pPr algn="r" fontAlgn="t"/>
                      <a:r>
                        <a:rPr lang="en-US" sz="600" u="none" strike="noStrike">
                          <a:effectLst/>
                        </a:rPr>
                        <a:t>1354</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Emily Qi</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3"/>
                        </a:rPr>
                        <a:t>TGme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rPr>
                        <a:t>Element ID Extension 1</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Std 802.11-2020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9-92</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Originator Preferred MCS</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rPr>
                        <a:t>116</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2022-10-12</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1865371162"/>
                  </a:ext>
                </a:extLst>
              </a:tr>
              <a:tr h="102375">
                <a:tc>
                  <a:txBody>
                    <a:bodyPr/>
                    <a:lstStyle/>
                    <a:p>
                      <a:pPr algn="r" fontAlgn="t"/>
                      <a:r>
                        <a:rPr lang="en-US" sz="600" u="none" strike="noStrike">
                          <a:effectLst/>
                        </a:rPr>
                        <a:t>1355</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Emily Qi</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3"/>
                        </a:rPr>
                        <a:t>TGme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5"/>
                        </a:rPr>
                        <a:t>dot11Groups</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Std 802.11-2020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C.3</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dot11TDLSComplianceGroup1</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5"/>
                        </a:rPr>
                        <a:t>129</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dirty="0">
                          <a:effectLst/>
                        </a:rPr>
                        <a:t>2022-10-12</a:t>
                      </a:r>
                      <a:endParaRPr lang="en-US" sz="600" b="0" i="0" u="none" strike="noStrike" dirty="0">
                        <a:effectLst/>
                        <a:latin typeface="Arial" panose="020B0604020202020204" pitchFamily="34" charset="0"/>
                      </a:endParaRPr>
                    </a:p>
                  </a:txBody>
                  <a:tcPr marL="4653" marR="4653" marT="4653" marB="0"/>
                </a:tc>
                <a:extLst>
                  <a:ext uri="{0D108BD9-81ED-4DB2-BD59-A6C34878D82A}">
                    <a16:rowId xmlns:a16="http://schemas.microsoft.com/office/drawing/2014/main" val="2698014328"/>
                  </a:ext>
                </a:extLst>
              </a:tr>
            </a:tbl>
          </a:graphicData>
        </a:graphic>
      </p:graphicFrame>
      <p:sp>
        <p:nvSpPr>
          <p:cNvPr id="6" name="Footer Placeholder 5">
            <a:extLst>
              <a:ext uri="{FF2B5EF4-FFF2-40B4-BE49-F238E27FC236}">
                <a16:creationId xmlns:a16="http://schemas.microsoft.com/office/drawing/2014/main" id="{55A2B654-AC82-491E-BAF1-37BD6187A94F}"/>
              </a:ext>
            </a:extLst>
          </p:cNvPr>
          <p:cNvSpPr>
            <a:spLocks noGrp="1"/>
          </p:cNvSpPr>
          <p:nvPr>
            <p:ph type="ftr" idx="11"/>
          </p:nvPr>
        </p:nvSpPr>
        <p:spPr/>
        <p:txBody>
          <a:bodyPr/>
          <a:lstStyle/>
          <a:p>
            <a:r>
              <a:rPr lang="en-GB"/>
              <a:t>Peter Eccelsine, Cisco</a:t>
            </a:r>
          </a:p>
        </p:txBody>
      </p:sp>
      <p:sp>
        <p:nvSpPr>
          <p:cNvPr id="10" name="Slide Number Placeholder 9">
            <a:extLst>
              <a:ext uri="{FF2B5EF4-FFF2-40B4-BE49-F238E27FC236}">
                <a16:creationId xmlns:a16="http://schemas.microsoft.com/office/drawing/2014/main" id="{EC038179-8195-4EDD-827F-AED97BE714F6}"/>
              </a:ext>
            </a:extLst>
          </p:cNvPr>
          <p:cNvSpPr>
            <a:spLocks noGrp="1"/>
          </p:cNvSpPr>
          <p:nvPr>
            <p:ph type="sldNum" idx="12"/>
          </p:nvPr>
        </p:nvSpPr>
        <p:spPr/>
        <p:txBody>
          <a:bodyPr/>
          <a:lstStyle/>
          <a:p>
            <a:r>
              <a:rPr lang="en-GB"/>
              <a:t>Slide </a:t>
            </a:r>
            <a:fld id="{06B781AF-4CCF-49B0-A572-DE54FBE5D942}" type="slidenum">
              <a:rPr lang="en-GB" smtClean="0"/>
              <a:pPr/>
              <a:t>14</a:t>
            </a:fld>
            <a:endParaRPr lang="en-GB"/>
          </a:p>
        </p:txBody>
      </p:sp>
      <p:sp>
        <p:nvSpPr>
          <p:cNvPr id="11" name="Date Placeholder 10">
            <a:extLst>
              <a:ext uri="{FF2B5EF4-FFF2-40B4-BE49-F238E27FC236}">
                <a16:creationId xmlns:a16="http://schemas.microsoft.com/office/drawing/2014/main" id="{BA3ECFAA-33CE-4613-9514-192D58099503}"/>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1681363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7D149AC-0AA6-4117-9F76-7F67113218F6}"/>
              </a:ext>
            </a:extLst>
          </p:cNvPr>
          <p:cNvSpPr>
            <a:spLocks noGrp="1" noChangeArrowheads="1"/>
          </p:cNvSpPr>
          <p:nvPr>
            <p:ph type="title"/>
          </p:nvPr>
        </p:nvSpPr>
        <p:spPr>
          <a:xfrm>
            <a:off x="914400" y="685800"/>
            <a:ext cx="10361613" cy="439738"/>
          </a:xfrm>
        </p:spPr>
        <p:txBody>
          <a:bodyPr/>
          <a:lstStyle/>
          <a:p>
            <a:r>
              <a:rPr lang="en-US" altLang="en-US"/>
              <a:t>IEEE Std 802-REVc</a:t>
            </a:r>
          </a:p>
        </p:txBody>
      </p:sp>
      <p:sp>
        <p:nvSpPr>
          <p:cNvPr id="3" name="Content Placeholder 2">
            <a:extLst>
              <a:ext uri="{FF2B5EF4-FFF2-40B4-BE49-F238E27FC236}">
                <a16:creationId xmlns:a16="http://schemas.microsoft.com/office/drawing/2014/main" id="{DC57F53E-6CF0-4D94-BC5A-6D417F540010}"/>
              </a:ext>
            </a:extLst>
          </p:cNvPr>
          <p:cNvSpPr>
            <a:spLocks noGrp="1"/>
          </p:cNvSpPr>
          <p:nvPr>
            <p:ph idx="1"/>
          </p:nvPr>
        </p:nvSpPr>
        <p:spPr>
          <a:xfrm>
            <a:off x="551384" y="1204120"/>
            <a:ext cx="11158264" cy="527129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b="0" dirty="0">
                <a:latin typeface="+mj-lt"/>
              </a:rPr>
              <a:t>On 24 March 2022, a </a:t>
            </a: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to create 802-REVc - “Standard for Local and Metropolitan Area Networks: Overview and Architecture”</a:t>
            </a:r>
            <a:br>
              <a:rPr lang="en-US" sz="2000" b="0" dirty="0">
                <a:solidFill>
                  <a:srgbClr val="333333"/>
                </a:solidFill>
                <a:latin typeface="+mj-lt"/>
              </a:rPr>
            </a:br>
            <a:r>
              <a:rPr lang="en-US" sz="2000" b="0" dirty="0">
                <a:solidFill>
                  <a:srgbClr val="333333"/>
                </a:solidFill>
                <a:latin typeface="+mj-lt"/>
              </a:rPr>
              <a:t>A maintenance roll up of the outstanding amendments of IEEE std 802-2014 – 802.c, 802d, 802f </a:t>
            </a:r>
            <a:br>
              <a:rPr lang="en-US" sz="2000" b="0" dirty="0">
                <a:solidFill>
                  <a:srgbClr val="333333"/>
                </a:solidFill>
                <a:latin typeface="+mj-lt"/>
              </a:rPr>
            </a:br>
            <a:r>
              <a:rPr lang="en-GB" altLang="tr-TR" dirty="0"/>
              <a:t>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Work assigned to 802.1 Maintenance – </a:t>
            </a:r>
            <a:r>
              <a:rPr lang="en-US" sz="1600" dirty="0">
                <a:solidFill>
                  <a:srgbClr val="23527C"/>
                </a:solidFill>
                <a:hlinkClick r:id="rId3"/>
              </a:rPr>
              <a:t>Paul Congdon</a:t>
            </a:r>
            <a:r>
              <a:rPr lang="en-US" sz="1600" dirty="0">
                <a:solidFill>
                  <a:srgbClr val="23527C"/>
                </a:solidFill>
              </a:rPr>
              <a:t> </a:t>
            </a:r>
            <a:r>
              <a:rPr lang="en-GB" altLang="tr-TR" sz="1600" dirty="0"/>
              <a:t>is the Maintenance TG Chair, </a:t>
            </a:r>
            <a:r>
              <a:rPr lang="en-US" sz="1600" dirty="0">
                <a:solidFill>
                  <a:srgbClr val="23527C"/>
                </a:solidFill>
                <a:hlinkClick r:id="rId4"/>
              </a:rPr>
              <a:t>Glenn Parsons</a:t>
            </a:r>
            <a:r>
              <a:rPr lang="en-US" sz="1600" dirty="0">
                <a:solidFill>
                  <a:srgbClr val="23527C"/>
                </a:solidFill>
              </a:rPr>
              <a:t> 802.1 </a:t>
            </a:r>
            <a:r>
              <a:rPr lang="en-US" sz="1800" dirty="0">
                <a:solidFill>
                  <a:srgbClr val="23527C"/>
                </a:solidFill>
              </a:rPr>
              <a:t>Chair</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 is available on the 802.1 web site: </a:t>
            </a:r>
            <a:r>
              <a:rPr lang="en-GB" altLang="tr-TR" sz="1800" dirty="0">
                <a:hlinkClick r:id="rId5"/>
              </a:rPr>
              <a:t>https://1.ieee802.org/maintenance/802-revc/</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1800" dirty="0">
                <a:solidFill>
                  <a:srgbClr val="23527C"/>
                </a:solidFill>
                <a:hlinkClick r:id="rId6"/>
              </a:rPr>
              <a:t>James Gilb</a:t>
            </a:r>
            <a:r>
              <a:rPr lang="en-GB" sz="1800" dirty="0">
                <a:solidFill>
                  <a:srgbClr val="23527C"/>
                </a:solidFill>
              </a:rPr>
              <a:t> </a:t>
            </a:r>
            <a:r>
              <a:rPr lang="en-GB" sz="1800" dirty="0">
                <a:solidFill>
                  <a:srgbClr val="333333"/>
                </a:solidFill>
                <a:latin typeface="+mj-lt"/>
              </a:rPr>
              <a:t>is the editor, multiple drafts have been developed </a:t>
            </a:r>
            <a:r>
              <a:rPr lang="en-GB" altLang="tr-TR" sz="1800" dirty="0">
                <a:solidFill>
                  <a:srgbClr val="333333"/>
                </a:solidFill>
                <a:latin typeface="+mj-lt"/>
              </a:rPr>
              <a:t>(0.1 and 0.2)</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solidFill>
                  <a:srgbClr val="333333"/>
                </a:solidFill>
                <a:latin typeface="+mj-lt"/>
              </a:rPr>
              <a:t>There have been no Presentations to date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solidFill>
                  <a:srgbClr val="333333"/>
                </a:solidFill>
                <a:highlight>
                  <a:srgbClr val="FFFF00"/>
                </a:highlight>
                <a:latin typeface="+mj-lt"/>
              </a:rPr>
              <a:t>Task Group ballot for D0.2 completed 14 Oct 2022 - ~40 comments received – resolution in progress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Proposed Timeline:</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Initial TG ballot – Jul 2022 - (</a:t>
            </a:r>
            <a:r>
              <a:rPr lang="en-GB" altLang="tr-TR" i="1" dirty="0"/>
              <a:t>802f to </a:t>
            </a:r>
            <a:r>
              <a:rPr lang="en-GB" altLang="tr-TR" i="1" dirty="0" err="1"/>
              <a:t>RevCom</a:t>
            </a:r>
            <a:r>
              <a:rPr lang="en-GB" altLang="tr-TR" i="1" dirty="0"/>
              <a:t> – Nov 2022</a:t>
            </a:r>
            <a:r>
              <a:rPr lang="en-GB" altLang="tr-TR" dirty="0"/>
              <a:t>)</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Initial WG ballot – Nov 2022</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Initial SA ballot – </a:t>
            </a:r>
            <a:r>
              <a:rPr lang="en-GB" altLang="tr-TR" dirty="0">
                <a:highlight>
                  <a:srgbClr val="FFFF00"/>
                </a:highlight>
              </a:rPr>
              <a:t>Nov 2023 (was Jul 2023)</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To </a:t>
            </a:r>
            <a:r>
              <a:rPr lang="en-GB" altLang="tr-TR" dirty="0" err="1"/>
              <a:t>RevCom</a:t>
            </a:r>
            <a:r>
              <a:rPr lang="en-GB" altLang="tr-TR" dirty="0"/>
              <a:t> – Jul 2024 – Publish Dec 2024.</a:t>
            </a:r>
            <a:endParaRPr lang="en-GB" altLang="tr-TR"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EB34068A-1937-4F09-9AA1-5B26B3BDC14A}"/>
              </a:ext>
            </a:extLst>
          </p:cNvPr>
          <p:cNvSpPr>
            <a:spLocks noGrp="1"/>
          </p:cNvSpPr>
          <p:nvPr>
            <p:ph type="ftr" idx="14"/>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4EA8A192-12DC-485A-A20D-2E00D4763D89}"/>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5" name="Date Placeholder 4">
            <a:extLst>
              <a:ext uri="{FF2B5EF4-FFF2-40B4-BE49-F238E27FC236}">
                <a16:creationId xmlns:a16="http://schemas.microsoft.com/office/drawing/2014/main" id="{626FF3AC-3E96-4D68-BF77-452E3991243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00482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197A76C-4706-4FE8-BF01-74C60AC73D38}"/>
              </a:ext>
            </a:extLst>
          </p:cNvPr>
          <p:cNvSpPr>
            <a:spLocks noGrp="1" noChangeArrowheads="1"/>
          </p:cNvSpPr>
          <p:nvPr>
            <p:ph type="title"/>
          </p:nvPr>
        </p:nvSpPr>
        <p:spPr/>
        <p:txBody>
          <a:bodyPr/>
          <a:lstStyle/>
          <a:p>
            <a:r>
              <a:rPr lang="en-US" altLang="en-US"/>
              <a:t>802 Technical Plenaries</a:t>
            </a:r>
          </a:p>
        </p:txBody>
      </p:sp>
      <p:sp>
        <p:nvSpPr>
          <p:cNvPr id="8195" name="Content Placeholder 2">
            <a:extLst>
              <a:ext uri="{FF2B5EF4-FFF2-40B4-BE49-F238E27FC236}">
                <a16:creationId xmlns:a16="http://schemas.microsoft.com/office/drawing/2014/main" id="{B876D11F-9017-4E58-9B52-CE15E7633278}"/>
              </a:ext>
            </a:extLst>
          </p:cNvPr>
          <p:cNvSpPr>
            <a:spLocks noGrp="1" noChangeArrowheads="1"/>
          </p:cNvSpPr>
          <p:nvPr>
            <p:ph idx="1"/>
          </p:nvPr>
        </p:nvSpPr>
        <p:spPr/>
        <p:txBody>
          <a:bodyPr/>
          <a:lstStyle/>
          <a:p>
            <a:r>
              <a:rPr lang="en-US" altLang="en-US"/>
              <a:t>Meetings held to discuss “specific technical problems across all 802”</a:t>
            </a:r>
          </a:p>
          <a:p>
            <a:endParaRPr lang="en-US" altLang="en-US"/>
          </a:p>
          <a:p>
            <a:r>
              <a:rPr lang="en-US" altLang="en-US"/>
              <a:t>Lat 802 Technical Plenary was held Monday, July 11, 2022</a:t>
            </a:r>
          </a:p>
          <a:p>
            <a:r>
              <a:rPr lang="en-US" altLang="en-US">
                <a:hlinkClick r:id="rId2"/>
              </a:rPr>
              <a:t>https://1.ieee802.org/technical-plenary/</a:t>
            </a:r>
            <a:endParaRPr lang="en-US" altLang="en-US"/>
          </a:p>
          <a:p>
            <a:endParaRPr lang="en-US" altLang="en-US"/>
          </a:p>
          <a:p>
            <a:r>
              <a:rPr lang="en-US" altLang="en-US"/>
              <a:t>No additional activity since July (see July report </a:t>
            </a:r>
            <a:r>
              <a:rPr lang="en-US" altLang="en-US">
                <a:hlinkClick r:id="rId3"/>
              </a:rPr>
              <a:t>11-22/1144r0</a:t>
            </a:r>
            <a:r>
              <a:rPr lang="en-US" altLang="en-US"/>
              <a:t>) </a:t>
            </a:r>
          </a:p>
        </p:txBody>
      </p:sp>
      <p:sp>
        <p:nvSpPr>
          <p:cNvPr id="2" name="Footer Placeholder 1">
            <a:extLst>
              <a:ext uri="{FF2B5EF4-FFF2-40B4-BE49-F238E27FC236}">
                <a16:creationId xmlns:a16="http://schemas.microsoft.com/office/drawing/2014/main" id="{D9968A24-B3AA-4536-A5FC-8BCB882515EF}"/>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5F7FF073-F2D5-4CA0-A4C9-0771FBEF1AF3}"/>
              </a:ext>
            </a:extLst>
          </p:cNvPr>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4" name="Date Placeholder 3">
            <a:extLst>
              <a:ext uri="{FF2B5EF4-FFF2-40B4-BE49-F238E27FC236}">
                <a16:creationId xmlns:a16="http://schemas.microsoft.com/office/drawing/2014/main" id="{D95E2751-DFDB-47ED-8367-2C968C5D35C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3200633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C53EB89-4AB0-473D-AE3C-4308CB66CAC7}"/>
              </a:ext>
            </a:extLst>
          </p:cNvPr>
          <p:cNvSpPr>
            <a:spLocks noGrp="1" noChangeArrowheads="1"/>
          </p:cNvSpPr>
          <p:nvPr>
            <p:ph type="title"/>
          </p:nvPr>
        </p:nvSpPr>
        <p:spPr/>
        <p:txBody>
          <a:bodyPr/>
          <a:lstStyle/>
          <a:p>
            <a:r>
              <a:rPr lang="en-US" altLang="en-US"/>
              <a:t>Development of a Std 802 amendment PAR </a:t>
            </a:r>
          </a:p>
        </p:txBody>
      </p:sp>
      <p:sp>
        <p:nvSpPr>
          <p:cNvPr id="3" name="Content Placeholder 2">
            <a:extLst>
              <a:ext uri="{FF2B5EF4-FFF2-40B4-BE49-F238E27FC236}">
                <a16:creationId xmlns:a16="http://schemas.microsoft.com/office/drawing/2014/main" id="{404F979C-C4ED-459C-998F-EE6F1B08F3CE}"/>
              </a:ext>
            </a:extLst>
          </p:cNvPr>
          <p:cNvSpPr>
            <a:spLocks noGrp="1"/>
          </p:cNvSpPr>
          <p:nvPr>
            <p:ph idx="1"/>
          </p:nvPr>
        </p:nvSpPr>
        <p:spPr>
          <a:xfrm>
            <a:off x="914400" y="1628775"/>
            <a:ext cx="10361613" cy="4465638"/>
          </a:xfrm>
        </p:spPr>
        <p:txBody>
          <a:bodyPr/>
          <a:lstStyle/>
          <a:p>
            <a:pPr>
              <a:defRPr/>
            </a:pPr>
            <a:r>
              <a:rPr lang="en-US" dirty="0"/>
              <a:t>The 802.1 Nendica group has an ELLA </a:t>
            </a:r>
            <a:r>
              <a:rPr lang="en-GB" altLang="tr-TR" dirty="0"/>
              <a:t>(Evolved Link Layer Architecture) activity: </a:t>
            </a:r>
            <a:r>
              <a:rPr lang="en-GB" altLang="tr-TR" dirty="0">
                <a:hlinkClick r:id="rId2"/>
              </a:rPr>
              <a:t>https://1.ieee802.org/nendica-ella/</a:t>
            </a:r>
            <a:endParaRPr lang="en-GB" altLang="tr-TR" dirty="0"/>
          </a:p>
          <a:p>
            <a:pPr>
              <a:defRPr/>
            </a:pPr>
            <a:r>
              <a:rPr lang="en-GB" dirty="0"/>
              <a:t>No new activity in Nendica since July</a:t>
            </a:r>
          </a:p>
          <a:p>
            <a:pPr>
              <a:defRPr/>
            </a:pPr>
            <a:r>
              <a:rPr lang="en-GB" dirty="0"/>
              <a:t>802.11 ARC SC – has had some discussion on the need for adding technical content to IEE Std 802, but there seems to be little support to do so.</a:t>
            </a:r>
          </a:p>
          <a:p>
            <a:pPr lvl="1">
              <a:defRPr/>
            </a:pPr>
            <a:r>
              <a:rPr lang="en-US" altLang="en-US" dirty="0"/>
              <a:t>During the September meeting </a:t>
            </a:r>
            <a:r>
              <a:rPr lang="en-US" altLang="en-US" dirty="0">
                <a:hlinkClick r:id="rId3"/>
              </a:rPr>
              <a:t>11-22/1600r0</a:t>
            </a:r>
            <a:r>
              <a:rPr lang="en-US" altLang="en-US" dirty="0"/>
              <a:t> was discussed and a request was made to start an 802.11 WG reflector discussion.</a:t>
            </a:r>
          </a:p>
          <a:p>
            <a:pPr lvl="1">
              <a:buFont typeface="Arial" panose="020B0604020202020204" pitchFamily="34" charset="0"/>
              <a:buChar char="•"/>
              <a:defRPr/>
            </a:pPr>
            <a:r>
              <a:rPr lang="en-US" altLang="en-US" dirty="0"/>
              <a:t>The reflector discussion was started 2022-11-03 requesting: opinions, thoughts, comments, or questions on the possible way forwards. - </a:t>
            </a:r>
            <a:r>
              <a:rPr lang="en-US" altLang="en-US" b="1" dirty="0"/>
              <a:t>There was no reflector discussion.  </a:t>
            </a:r>
          </a:p>
          <a:p>
            <a:pPr marL="457200" lvl="1" indent="0">
              <a:defRPr/>
            </a:pPr>
            <a:r>
              <a:rPr lang="en-US" altLang="en-US" dirty="0"/>
              <a:t>During this meeting (November) </a:t>
            </a:r>
            <a:r>
              <a:rPr lang="en-US" altLang="en-US" dirty="0">
                <a:hlinkClick r:id="rId4"/>
              </a:rPr>
              <a:t>11-22/1600r1</a:t>
            </a:r>
            <a:r>
              <a:rPr lang="en-US" altLang="en-US" dirty="0"/>
              <a:t> was discussed – seems to be no interest</a:t>
            </a:r>
          </a:p>
          <a:p>
            <a:pPr marL="57150" indent="0">
              <a:defRPr/>
            </a:pPr>
            <a:r>
              <a:rPr lang="en-US" altLang="en-US" dirty="0"/>
              <a:t>No planned additional 802.11 work has been agreed or is expected</a:t>
            </a:r>
          </a:p>
          <a:p>
            <a:pPr>
              <a:defRPr/>
            </a:pPr>
            <a:endParaRPr lang="en-US" dirty="0"/>
          </a:p>
        </p:txBody>
      </p:sp>
      <p:sp>
        <p:nvSpPr>
          <p:cNvPr id="2" name="Footer Placeholder 1">
            <a:extLst>
              <a:ext uri="{FF2B5EF4-FFF2-40B4-BE49-F238E27FC236}">
                <a16:creationId xmlns:a16="http://schemas.microsoft.com/office/drawing/2014/main" id="{38D59754-6035-46FD-8083-CF1141F24FE9}"/>
              </a:ext>
            </a:extLst>
          </p:cNvPr>
          <p:cNvSpPr>
            <a:spLocks noGrp="1"/>
          </p:cNvSpPr>
          <p:nvPr>
            <p:ph type="ftr" idx="14"/>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15C346D8-CC04-4FDC-B103-4D8573CDA51E}"/>
              </a:ext>
            </a:extLst>
          </p:cNvPr>
          <p:cNvSpPr>
            <a:spLocks noGrp="1"/>
          </p:cNvSpPr>
          <p:nvPr>
            <p:ph type="sldNum" idx="12"/>
          </p:nvPr>
        </p:nvSpPr>
        <p:spPr/>
        <p:txBody>
          <a:bodyPr/>
          <a:lstStyle/>
          <a:p>
            <a:r>
              <a:rPr lang="en-GB"/>
              <a:t>Slide </a:t>
            </a:r>
            <a:fld id="{440F5867-744E-4AA6-B0ED-4C44D2DFBB7B}" type="slidenum">
              <a:rPr lang="en-GB" smtClean="0"/>
              <a:pPr/>
              <a:t>142</a:t>
            </a:fld>
            <a:endParaRPr lang="en-GB" dirty="0"/>
          </a:p>
        </p:txBody>
      </p:sp>
      <p:sp>
        <p:nvSpPr>
          <p:cNvPr id="5" name="Date Placeholder 4">
            <a:extLst>
              <a:ext uri="{FF2B5EF4-FFF2-40B4-BE49-F238E27FC236}">
                <a16:creationId xmlns:a16="http://schemas.microsoft.com/office/drawing/2014/main" id="{99D2633C-968A-46B8-B409-F814B2CE422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248515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37488FF-205D-477B-9887-301E0D48714A}"/>
              </a:ext>
            </a:extLst>
          </p:cNvPr>
          <p:cNvSpPr>
            <a:spLocks noGrp="1" noChangeArrowheads="1"/>
          </p:cNvSpPr>
          <p:nvPr>
            <p:ph type="title"/>
          </p:nvPr>
        </p:nvSpPr>
        <p:spPr/>
        <p:txBody>
          <a:bodyPr/>
          <a:lstStyle/>
          <a:p>
            <a:r>
              <a:rPr lang="en-US" altLang="en-US"/>
              <a:t>Way Forward</a:t>
            </a:r>
          </a:p>
        </p:txBody>
      </p:sp>
      <p:sp>
        <p:nvSpPr>
          <p:cNvPr id="3" name="Content Placeholder 2">
            <a:extLst>
              <a:ext uri="{FF2B5EF4-FFF2-40B4-BE49-F238E27FC236}">
                <a16:creationId xmlns:a16="http://schemas.microsoft.com/office/drawing/2014/main" id="{1BDE4B7F-7877-43C6-A254-C5D8E74BEC4E}"/>
              </a:ext>
            </a:extLst>
          </p:cNvPr>
          <p:cNvSpPr>
            <a:spLocks noGrp="1"/>
          </p:cNvSpPr>
          <p:nvPr>
            <p:ph idx="1"/>
          </p:nvPr>
        </p:nvSpPr>
        <p:spPr>
          <a:xfrm>
            <a:off x="914400" y="1751013"/>
            <a:ext cx="10361613" cy="4343400"/>
          </a:xfrm>
        </p:spPr>
        <p:txBody>
          <a:bodyPr/>
          <a:lstStyle/>
          <a:p>
            <a:pPr marL="457200" indent="-457200">
              <a:buFont typeface="Arial" panose="020B0604020202020204" pitchFamily="34" charset="0"/>
              <a:buChar char="•"/>
              <a:defRPr/>
            </a:pPr>
            <a:r>
              <a:rPr lang="en-US" dirty="0"/>
              <a:t>Continue to Monitor activity regarding IEEE Std 802 and 802 level technical issues.</a:t>
            </a:r>
          </a:p>
          <a:p>
            <a:pPr marL="457200" indent="-457200">
              <a:buFont typeface="Arial" panose="020B0604020202020204" pitchFamily="34" charset="0"/>
              <a:buChar char="•"/>
              <a:defRPr/>
            </a:pPr>
            <a:r>
              <a:rPr lang="en-US" dirty="0"/>
              <a:t>Report progress and any activity during the 802.11 Midweek Plenary meeting</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r>
              <a:rPr lang="en-US" dirty="0"/>
              <a:t>Questions / Comments ?</a:t>
            </a:r>
          </a:p>
        </p:txBody>
      </p:sp>
      <p:sp>
        <p:nvSpPr>
          <p:cNvPr id="2" name="Footer Placeholder 1">
            <a:extLst>
              <a:ext uri="{FF2B5EF4-FFF2-40B4-BE49-F238E27FC236}">
                <a16:creationId xmlns:a16="http://schemas.microsoft.com/office/drawing/2014/main" id="{FEDD8424-10B1-4784-8A34-F09CDE38E655}"/>
              </a:ext>
            </a:extLst>
          </p:cNvPr>
          <p:cNvSpPr>
            <a:spLocks noGrp="1"/>
          </p:cNvSpPr>
          <p:nvPr>
            <p:ph type="ftr" idx="14"/>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E6C1AFF3-AAFF-43B9-A38B-8E03F2330029}"/>
              </a:ext>
            </a:extLst>
          </p:cNvPr>
          <p:cNvSpPr>
            <a:spLocks noGrp="1"/>
          </p:cNvSpPr>
          <p:nvPr>
            <p:ph type="sldNum" idx="12"/>
          </p:nvPr>
        </p:nvSpPr>
        <p:spPr/>
        <p:txBody>
          <a:bodyPr/>
          <a:lstStyle/>
          <a:p>
            <a:r>
              <a:rPr lang="en-GB"/>
              <a:t>Slide </a:t>
            </a:r>
            <a:fld id="{440F5867-744E-4AA6-B0ED-4C44D2DFBB7B}" type="slidenum">
              <a:rPr lang="en-GB" smtClean="0"/>
              <a:pPr/>
              <a:t>143</a:t>
            </a:fld>
            <a:endParaRPr lang="en-GB" dirty="0"/>
          </a:p>
        </p:txBody>
      </p:sp>
      <p:sp>
        <p:nvSpPr>
          <p:cNvPr id="5" name="Date Placeholder 4">
            <a:extLst>
              <a:ext uri="{FF2B5EF4-FFF2-40B4-BE49-F238E27FC236}">
                <a16:creationId xmlns:a16="http://schemas.microsoft.com/office/drawing/2014/main" id="{50F9255F-FF1E-4580-9DD0-DF1CEB9C96D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9268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Clause 6 Re-Write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Changes have been included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D2.0.</a:t>
            </a: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Discussion:</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11bc and 11bd have 802.11-2020 as their baseline and are not affected.</a:t>
            </a:r>
          </a:p>
          <a:p>
            <a:pPr marL="0" marR="0">
              <a:spcBef>
                <a:spcPts val="0"/>
              </a:spcBef>
              <a:spcAft>
                <a:spcPts val="0"/>
              </a:spcAft>
            </a:pP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will need to update these to conform to the new Clause 6 style when these are rolled in</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Emily</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/Edward will setup a tiger team to do this.</a:t>
            </a: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11be has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as baseline and will need to conform when it bumps up to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/D2.0 as baseline.</a:t>
            </a: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Similarly for 11bf, but should probably wait until 11be has done its update.</a:t>
            </a: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11bf/D1.0 will keep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/D1.3 as baseline and postpone updates until after initial WG ballot.</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7" name="Footer Placeholder 6">
            <a:extLst>
              <a:ext uri="{FF2B5EF4-FFF2-40B4-BE49-F238E27FC236}">
                <a16:creationId xmlns:a16="http://schemas.microsoft.com/office/drawing/2014/main" id="{03467722-27CC-4F14-B96F-A46547CFA423}"/>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31DBD8D5-5C89-44A4-AD1B-5850A3019599}"/>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49EC2D10-C72E-4F88-AE7E-41D7A3B61F6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3367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0574-B2D5-447E-9895-E858A6BF899C}"/>
              </a:ext>
            </a:extLst>
          </p:cNvPr>
          <p:cNvSpPr>
            <a:spLocks noGrp="1"/>
          </p:cNvSpPr>
          <p:nvPr>
            <p:ph type="title"/>
          </p:nvPr>
        </p:nvSpPr>
        <p:spPr/>
        <p:txBody>
          <a:bodyPr/>
          <a:lstStyle/>
          <a:p>
            <a:r>
              <a:rPr lang="en-US" dirty="0"/>
              <a:t>Searchable definitions</a:t>
            </a:r>
          </a:p>
        </p:txBody>
      </p:sp>
      <p:sp>
        <p:nvSpPr>
          <p:cNvPr id="3" name="Content Placeholder 2">
            <a:extLst>
              <a:ext uri="{FF2B5EF4-FFF2-40B4-BE49-F238E27FC236}">
                <a16:creationId xmlns:a16="http://schemas.microsoft.com/office/drawing/2014/main" id="{8CACBB3F-CDC2-45D7-9ECD-8E1AFA715091}"/>
              </a:ext>
            </a:extLst>
          </p:cNvPr>
          <p:cNvSpPr>
            <a:spLocks noGrp="1"/>
          </p:cNvSpPr>
          <p:nvPr>
            <p:ph idx="1"/>
          </p:nvPr>
        </p:nvSpPr>
        <p:spPr/>
        <p:txBody>
          <a:bodyPr/>
          <a:lstStyle/>
          <a:p>
            <a:r>
              <a:rPr lang="en-US" dirty="0"/>
              <a:t>Youhan Kim presented a proposal to make the Clause 3 definitions searchable.</a:t>
            </a:r>
          </a:p>
          <a:p>
            <a:r>
              <a:rPr lang="en-US" dirty="0"/>
              <a:t>General opinion is supportive.</a:t>
            </a:r>
          </a:p>
          <a:p>
            <a:r>
              <a:rPr lang="en-US" dirty="0"/>
              <a:t>There was some discussion around exactly how this should be implemented.</a:t>
            </a:r>
          </a:p>
          <a:p>
            <a:r>
              <a:rPr lang="en-US" dirty="0"/>
              <a:t>The proposal with updates from the editors is here:</a:t>
            </a:r>
          </a:p>
          <a:p>
            <a:r>
              <a:rPr lang="en-US" sz="1800" u="sng" dirty="0">
                <a:solidFill>
                  <a:srgbClr val="0563C1"/>
                </a:solidFill>
                <a:effectLst/>
                <a:latin typeface="Calibri" panose="020F0502020204030204" pitchFamily="34" charset="0"/>
                <a:ea typeface="Calibri" panose="020F0502020204030204" pitchFamily="34" charset="0"/>
                <a:hlinkClick r:id="rId2"/>
              </a:rPr>
              <a:t>https://mentor.ieee.org/802.11/dcn/22/11-22-1993-02-000m-definition-acronym.docx</a:t>
            </a:r>
            <a:r>
              <a:rPr lang="en-US" sz="1800" u="sng" dirty="0">
                <a:solidFill>
                  <a:srgbClr val="0563C1"/>
                </a:solidFill>
                <a:effectLst/>
                <a:latin typeface="Calibri" panose="020F0502020204030204" pitchFamily="34" charset="0"/>
                <a:ea typeface="Calibri" panose="020F0502020204030204" pitchFamily="34" charset="0"/>
              </a:rPr>
              <a:t> </a:t>
            </a:r>
          </a:p>
          <a:p>
            <a:endParaRPr lang="en-US" dirty="0"/>
          </a:p>
          <a:p>
            <a:r>
              <a:rPr lang="en-US" dirty="0"/>
              <a:t>Action: Robert to check the suggestion with publication editors.</a:t>
            </a:r>
          </a:p>
        </p:txBody>
      </p:sp>
      <p:sp>
        <p:nvSpPr>
          <p:cNvPr id="7" name="Footer Placeholder 6">
            <a:extLst>
              <a:ext uri="{FF2B5EF4-FFF2-40B4-BE49-F238E27FC236}">
                <a16:creationId xmlns:a16="http://schemas.microsoft.com/office/drawing/2014/main" id="{5B8B669D-3161-401F-89C6-E5A9BE33764E}"/>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5E7C43E5-E643-43FE-871D-16C1F53FA666}"/>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7F2ABFDE-80B5-4742-9F30-2C4F08737A8C}"/>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4716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8FF7-54FB-491C-8A6C-FA1BF033C55F}"/>
              </a:ext>
            </a:extLst>
          </p:cNvPr>
          <p:cNvSpPr>
            <a:spLocks noGrp="1"/>
          </p:cNvSpPr>
          <p:nvPr>
            <p:ph type="title"/>
          </p:nvPr>
        </p:nvSpPr>
        <p:spPr/>
        <p:txBody>
          <a:bodyPr/>
          <a:lstStyle/>
          <a:p>
            <a:r>
              <a:rPr lang="en-US" dirty="0"/>
              <a:t>That/which in style guide</a:t>
            </a:r>
          </a:p>
        </p:txBody>
      </p:sp>
      <p:sp>
        <p:nvSpPr>
          <p:cNvPr id="3" name="Content Placeholder 2">
            <a:extLst>
              <a:ext uri="{FF2B5EF4-FFF2-40B4-BE49-F238E27FC236}">
                <a16:creationId xmlns:a16="http://schemas.microsoft.com/office/drawing/2014/main" id="{99F88D55-B5BC-4C12-8989-B68FA4A945A6}"/>
              </a:ext>
            </a:extLst>
          </p:cNvPr>
          <p:cNvSpPr>
            <a:spLocks noGrp="1"/>
          </p:cNvSpPr>
          <p:nvPr>
            <p:ph idx="1"/>
          </p:nvPr>
        </p:nvSpPr>
        <p:spPr/>
        <p:txBody>
          <a:bodyPr/>
          <a:lstStyle/>
          <a:p>
            <a:r>
              <a:rPr lang="en-US" dirty="0"/>
              <a:t>Joseph Levy brought up an issue with clause 2.8.1 (Which/that) in the style guide. Feels that this section should be expanded.</a:t>
            </a:r>
          </a:p>
          <a:p>
            <a:r>
              <a:rPr lang="en-US" dirty="0"/>
              <a:t>Will bring a proposal to the next editors meeting.</a:t>
            </a:r>
          </a:p>
        </p:txBody>
      </p:sp>
      <p:sp>
        <p:nvSpPr>
          <p:cNvPr id="7" name="Footer Placeholder 6">
            <a:extLst>
              <a:ext uri="{FF2B5EF4-FFF2-40B4-BE49-F238E27FC236}">
                <a16:creationId xmlns:a16="http://schemas.microsoft.com/office/drawing/2014/main" id="{9A3AAF31-52A0-4C94-948C-058BC36F8181}"/>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AF170724-C4E6-4E7B-A8B5-5EE27CB24483}"/>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2AC9BDE5-58D4-483A-A054-04E31AD406A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09612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November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Jan,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4158774927"/>
              </p:ext>
            </p:extLst>
          </p:nvPr>
        </p:nvGraphicFramePr>
        <p:xfrm>
          <a:off x="838200" y="2057400"/>
          <a:ext cx="10546268" cy="5551601"/>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292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148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115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July</a:t>
                      </a:r>
                      <a:r>
                        <a:rPr kumimoji="0" lang="en-US" sz="1600" b="0" i="0" u="none" strike="noStrike" cap="none" normalizeH="0" baseline="0" dirty="0">
                          <a:ln>
                            <a:noFill/>
                          </a:ln>
                          <a:solidFill>
                            <a:schemeClr val="tx1"/>
                          </a:solidFill>
                          <a:effectLst/>
                          <a:latin typeface="Times New Roman" pitchFamily="18" charset="0"/>
                        </a:rPr>
                        <a:t>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28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802.11-2024 Amendment 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802.11-2024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5797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923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TGbf</a:t>
                      </a:r>
                      <a:r>
                        <a:rPr kumimoji="0" lang="en-US" sz="1600" b="0" i="0" u="none" strike="noStrike" cap="none" normalizeH="0" baseline="0" dirty="0">
                          <a:ln>
                            <a:noFill/>
                          </a:ln>
                          <a:solidFill>
                            <a:srgbClr val="FF0000"/>
                          </a:solidFill>
                          <a:effectLst/>
                          <a:latin typeface="Times New Roman" pitchFamily="18" charset="0"/>
                        </a:rPr>
                        <a:t> – 105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TGbh</a:t>
                      </a:r>
                      <a:r>
                        <a:rPr kumimoji="0" lang="en-US" sz="1600" b="0" i="0" u="none" strike="noStrike" cap="none" normalizeH="0" baseline="0" dirty="0">
                          <a:ln>
                            <a:noFill/>
                          </a:ln>
                          <a:solidFill>
                            <a:srgbClr val="FF0000"/>
                          </a:solidFill>
                          <a:effectLst/>
                          <a:latin typeface="Times New Roman" pitchFamily="18" charset="0"/>
                        </a:rPr>
                        <a:t> - 34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Nov 2023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776C749F-7F3C-4EBF-B52E-5234AE55A649}"/>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541C4BBE-97EE-4D34-9B39-2B0259DB60CB}"/>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EA16376E-F826-4983-BB13-0AFE210CFCB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58703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54417247"/>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az</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bc</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bb</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me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bf </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FF0000"/>
                          </a:solidFill>
                          <a:effectLst/>
                        </a:rPr>
                        <a:t>bh</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a:t>
                      </a:r>
                    </a:p>
                    <a:p>
                      <a:pPr algn="ctr"/>
                      <a:r>
                        <a:rPr lang="en-US" sz="1200" kern="1200" dirty="0">
                          <a:solidFill>
                            <a:schemeClr val="tx1"/>
                          </a:solidFill>
                          <a:effectLst/>
                          <a:latin typeface="+mn-lt"/>
                          <a:ea typeface="+mn-ea"/>
                          <a:cs typeface="+mn-cs"/>
                        </a:rPr>
                        <a:t>2020 release</a:t>
                      </a:r>
                      <a:endParaRPr lang="en-US" sz="1200" dirty="0">
                        <a:solidFill>
                          <a:schemeClr val="tx1"/>
                        </a:solidFill>
                      </a:endParaRPr>
                    </a:p>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Y</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r>
                        <a:rPr lang="en-US" sz="1200" dirty="0">
                          <a:solidFill>
                            <a:schemeClr val="tx1"/>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u="none" dirty="0" err="1">
                          <a:solidFill>
                            <a:srgbClr val="FF0000"/>
                          </a:solidFill>
                        </a:rPr>
                        <a:t>bh</a:t>
                      </a:r>
                      <a:endParaRPr lang="en-US" sz="1600" u="non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FF000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Carol Ansley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13-Sep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Nov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8B935941-3947-4F0D-8A91-953C6205A89A}"/>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95D31DB2-44DD-408F-92B6-8121B383CC0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12" name="Date Placeholder 11">
            <a:extLst>
              <a:ext uri="{FF2B5EF4-FFF2-40B4-BE49-F238E27FC236}">
                <a16:creationId xmlns:a16="http://schemas.microsoft.com/office/drawing/2014/main" id="{A5EDFEF1-7FEC-49F7-84BA-E3E5B5CFEE5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21082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November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September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2022-11-17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F212E8B0-C33F-42A9-95D2-462B3D82A84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F1F5D7E-F558-437E-BDFF-03A8DA5ABA5F}"/>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03332EF0-054A-4FAA-8075-85ED169EC85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52283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2022 Plenary Session</a:t>
            </a:r>
          </a:p>
        </p:txBody>
      </p:sp>
      <p:sp>
        <p:nvSpPr>
          <p:cNvPr id="2" name="Footer Placeholder 1">
            <a:extLst>
              <a:ext uri="{FF2B5EF4-FFF2-40B4-BE49-F238E27FC236}">
                <a16:creationId xmlns:a16="http://schemas.microsoft.com/office/drawing/2014/main" id="{7FD7404D-F534-4236-A3A9-2C35656B777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9A15CFF-3827-459A-9C79-71A8172A0588}"/>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F71CF2B6-4131-42A5-BABA-2BDD670EEC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10067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dirty="0"/>
              <a:t>Agenda is here: </a:t>
            </a:r>
            <a:r>
              <a:rPr lang="en-US" dirty="0">
                <a:hlinkClick r:id="rId3"/>
              </a:rPr>
              <a:t>11-22/1702r2</a:t>
            </a:r>
            <a:r>
              <a:rPr lang="en-US" dirty="0"/>
              <a:t> </a:t>
            </a:r>
          </a:p>
          <a:p>
            <a:pPr>
              <a:spcBef>
                <a:spcPts val="0"/>
              </a:spcBef>
            </a:pPr>
            <a:r>
              <a:rPr lang="en-US" dirty="0"/>
              <a:t>IEEE Std 802 revision: </a:t>
            </a:r>
          </a:p>
          <a:p>
            <a:pPr lvl="1">
              <a:lnSpc>
                <a:spcPct val="90000"/>
              </a:lnSpc>
              <a:spcBef>
                <a:spcPts val="300"/>
              </a:spcBef>
              <a:defRPr/>
            </a:pPr>
            <a:r>
              <a:rPr lang="en-US" dirty="0">
                <a:solidFill>
                  <a:srgbClr val="000000"/>
                </a:solidFill>
                <a:hlinkClick r:id="rId4"/>
              </a:rPr>
              <a:t>11-22/1600r1</a:t>
            </a:r>
            <a:r>
              <a:rPr lang="en-US" dirty="0">
                <a:solidFill>
                  <a:srgbClr val="000000"/>
                </a:solidFill>
              </a:rPr>
              <a:t> </a:t>
            </a:r>
          </a:p>
          <a:p>
            <a:pPr lvl="1">
              <a:lnSpc>
                <a:spcPct val="90000"/>
              </a:lnSpc>
              <a:spcBef>
                <a:spcPts val="300"/>
              </a:spcBef>
              <a:defRPr/>
            </a:pPr>
            <a:r>
              <a:rPr lang="en-US" dirty="0">
                <a:solidFill>
                  <a:srgbClr val="000000"/>
                </a:solidFill>
              </a:rPr>
              <a:t>Updated P802REVc status and results of “Task Group” ballot, and related 802 and 802.1 activities</a:t>
            </a:r>
          </a:p>
          <a:p>
            <a:pPr lvl="1">
              <a:lnSpc>
                <a:spcPct val="90000"/>
              </a:lnSpc>
              <a:spcBef>
                <a:spcPts val="300"/>
              </a:spcBef>
              <a:defRPr/>
            </a:pPr>
            <a:r>
              <a:rPr lang="en-US" dirty="0">
                <a:ea typeface="Calibri" panose="020F0502020204030204" pitchFamily="34" charset="0"/>
              </a:rPr>
              <a:t>Noted that 802.11 reflector discussion on this topic has gotten no response/traffic</a:t>
            </a:r>
            <a:endParaRPr lang="en-US" dirty="0">
              <a:solidFill>
                <a:srgbClr val="000000"/>
              </a:solidFill>
              <a:ea typeface="Calibri" panose="020F0502020204030204" pitchFamily="34" charset="0"/>
            </a:endParaRPr>
          </a:p>
          <a:p>
            <a:pPr>
              <a:lnSpc>
                <a:spcPct val="90000"/>
              </a:lnSpc>
              <a:spcBef>
                <a:spcPts val="300"/>
              </a:spcBef>
              <a:defRPr/>
            </a:pPr>
            <a:r>
              <a:rPr lang="en-US" dirty="0">
                <a:solidFill>
                  <a:srgbClr val="000000"/>
                </a:solidFill>
                <a:effectLst/>
                <a:ea typeface="Calibri" panose="020F0502020204030204" pitchFamily="34" charset="0"/>
              </a:rPr>
              <a:t>Annex G:</a:t>
            </a:r>
          </a:p>
          <a:p>
            <a:pPr lvl="1">
              <a:lnSpc>
                <a:spcPct val="90000"/>
              </a:lnSpc>
              <a:spcBef>
                <a:spcPts val="300"/>
              </a:spcBef>
              <a:defRPr/>
            </a:pPr>
            <a:r>
              <a:rPr lang="en-US" dirty="0">
                <a:solidFill>
                  <a:srgbClr val="000000"/>
                </a:solidFill>
                <a:ea typeface="Calibri" panose="020F0502020204030204" pitchFamily="34" charset="0"/>
              </a:rPr>
              <a:t>Considered recommendation that Annex G remain (as-is) with an explanation that it is historical and not maintained</a:t>
            </a:r>
          </a:p>
          <a:p>
            <a:pPr lvl="1">
              <a:lnSpc>
                <a:spcPct val="90000"/>
              </a:lnSpc>
              <a:spcBef>
                <a:spcPts val="300"/>
              </a:spcBef>
              <a:defRPr/>
            </a:pPr>
            <a:r>
              <a:rPr lang="en-US" dirty="0">
                <a:ea typeface="Calibri" panose="020F0502020204030204" pitchFamily="34" charset="0"/>
              </a:rPr>
              <a:t>Considered simply removing Annex G – would it a</a:t>
            </a:r>
            <a:r>
              <a:rPr lang="en-US" dirty="0">
                <a:solidFill>
                  <a:srgbClr val="000000"/>
                </a:solidFill>
                <a:ea typeface="Calibri" panose="020F0502020204030204" pitchFamily="34" charset="0"/>
              </a:rPr>
              <a:t>ffect any implementation/the industry?</a:t>
            </a:r>
          </a:p>
          <a:p>
            <a:pPr lvl="1">
              <a:lnSpc>
                <a:spcPct val="90000"/>
              </a:lnSpc>
              <a:spcBef>
                <a:spcPts val="300"/>
              </a:spcBef>
              <a:defRPr/>
            </a:pPr>
            <a:r>
              <a:rPr lang="en-US" dirty="0">
                <a:solidFill>
                  <a:srgbClr val="000000"/>
                </a:solidFill>
                <a:ea typeface="Calibri" panose="020F0502020204030204" pitchFamily="34" charset="0"/>
              </a:rPr>
              <a:t>Proposed replacing Annex G with something new/different that would helpful to readers.</a:t>
            </a:r>
          </a:p>
          <a:p>
            <a:pPr lvl="1">
              <a:lnSpc>
                <a:spcPct val="90000"/>
              </a:lnSpc>
              <a:spcBef>
                <a:spcPts val="300"/>
              </a:spcBef>
              <a:defRPr/>
            </a:pPr>
            <a:r>
              <a:rPr lang="en-US" dirty="0">
                <a:ea typeface="Calibri" panose="020F0502020204030204" pitchFamily="34" charset="0"/>
              </a:rPr>
              <a:t>Straw Poll was split, but leaned strongly toward replacing it.  Will look for a contribution</a:t>
            </a:r>
          </a:p>
        </p:txBody>
      </p:sp>
      <p:sp>
        <p:nvSpPr>
          <p:cNvPr id="2" name="Footer Placeholder 1">
            <a:extLst>
              <a:ext uri="{FF2B5EF4-FFF2-40B4-BE49-F238E27FC236}">
                <a16:creationId xmlns:a16="http://schemas.microsoft.com/office/drawing/2014/main" id="{0CFE1558-1499-4722-AC6F-55CB6572ED6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2DE048B-8813-4981-A5A0-135C0D3082D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B97F3D4D-CD19-4E84-90E1-189BD96F021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69712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3B22B92-687C-470C-9FBD-F02191451E0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0BBE5B3-E73D-4126-9C4E-7CCD203C2162}"/>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343C0085-12B1-4AC6-A112-07585C0E5EC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85137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Std 802 revision</a:t>
            </a:r>
          </a:p>
          <a:p>
            <a:pPr marL="684213">
              <a:lnSpc>
                <a:spcPct val="90000"/>
              </a:lnSpc>
            </a:pPr>
            <a:r>
              <a:rPr lang="en-US" dirty="0"/>
              <a:t>Annex G replacement phase 2 (?)</a:t>
            </a:r>
          </a:p>
          <a:p>
            <a:pPr marL="684213">
              <a:lnSpc>
                <a:spcPct val="90000"/>
              </a:lnSpc>
            </a:pPr>
            <a:r>
              <a:rPr lang="en-US" dirty="0"/>
              <a:t>Monitoring/future activities, or other relevant topics, if any contributions</a:t>
            </a:r>
          </a:p>
          <a:p>
            <a:pPr marL="684213">
              <a:lnSpc>
                <a:spcPct val="90000"/>
              </a:lnSpc>
            </a:pPr>
            <a:endParaRPr lang="en-US" dirty="0"/>
          </a:p>
          <a:p>
            <a:pPr>
              <a:lnSpc>
                <a:spcPct val="90000"/>
              </a:lnSpc>
            </a:pPr>
            <a:r>
              <a:rPr lang="en-US" sz="3200" dirty="0"/>
              <a:t>No Teleconferences</a:t>
            </a:r>
          </a:p>
          <a:p>
            <a:pPr>
              <a:lnSpc>
                <a:spcPct val="90000"/>
              </a:lnSpc>
            </a:pPr>
            <a:endParaRPr lang="en-US" sz="3200" dirty="0"/>
          </a:p>
          <a:p>
            <a:pPr>
              <a:lnSpc>
                <a:spcPct val="90000"/>
              </a:lnSpc>
            </a:pPr>
            <a:r>
              <a:rPr lang="en-US" sz="3200" dirty="0"/>
              <a:t>One meeting slot requested in January</a:t>
            </a:r>
          </a:p>
          <a:p>
            <a:pPr marL="684213">
              <a:lnSpc>
                <a:spcPct val="90000"/>
              </a:lnSpc>
            </a:pPr>
            <a:endParaRPr lang="en-US" dirty="0"/>
          </a:p>
        </p:txBody>
      </p:sp>
      <p:sp>
        <p:nvSpPr>
          <p:cNvPr id="2" name="Footer Placeholder 1">
            <a:extLst>
              <a:ext uri="{FF2B5EF4-FFF2-40B4-BE49-F238E27FC236}">
                <a16:creationId xmlns:a16="http://schemas.microsoft.com/office/drawing/2014/main" id="{777C1F2B-7958-4504-B4B6-6123E2A9FDC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6771F84-401A-460A-A5A8-625A4121422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31F6F92F-64C0-4678-8B68-119390730CD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174222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Nov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name="Document" r:id="rId3" imgW="10439485" imgH="2553175" progId="Word.Document.8">
                  <p:embed/>
                </p:oleObj>
              </mc:Choice>
              <mc:Fallback>
                <p:oleObj name="Document" r:id="rId3" imgW="10439485" imgH="2553175" progId="Word.Document.8">
                  <p:embed/>
                  <p:pic>
                    <p:nvPicPr>
                      <p:cNvPr id="3075" name="Object 3"/>
                      <p:cNvPicPr>
                        <a:picLocks noChangeAspect="1" noChangeArrowheads="1"/>
                      </p:cNvPicPr>
                      <p:nvPr/>
                    </p:nvPicPr>
                    <p:blipFill>
                      <a:blip r:embed="rId4"/>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F8B9F17-6794-48C8-8FFB-18E7D55A6A7C}"/>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AC6B0EC2-291F-4ADC-BDCF-30D3F2C68566}"/>
              </a:ext>
            </a:extLst>
          </p:cNvPr>
          <p:cNvSpPr>
            <a:spLocks noGrp="1"/>
          </p:cNvSpPr>
          <p:nvPr>
            <p:ph type="sldNum" idx="12"/>
          </p:nvPr>
        </p:nvSpPr>
        <p:spPr/>
        <p:txBody>
          <a:bodyPr/>
          <a:lstStyle/>
          <a:p>
            <a:r>
              <a:rPr lang="en-GB"/>
              <a:t>Slide </a:t>
            </a:r>
            <a:fld id="{DE40C9FC-4879-4F20-9ECA-A574A90476B7}" type="slidenum">
              <a:rPr lang="en-GB" smtClean="0"/>
              <a:pPr/>
              <a:t>25</a:t>
            </a:fld>
            <a:endParaRPr lang="en-GB"/>
          </a:p>
        </p:txBody>
      </p:sp>
      <p:sp>
        <p:nvSpPr>
          <p:cNvPr id="4" name="Date Placeholder 3">
            <a:extLst>
              <a:ext uri="{FF2B5EF4-FFF2-40B4-BE49-F238E27FC236}">
                <a16:creationId xmlns:a16="http://schemas.microsoft.com/office/drawing/2014/main" id="{267E5634-E8A3-461D-A040-5A1BBB263EA5}"/>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506273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Nov 2022 (</a:t>
            </a:r>
            <a:r>
              <a:rPr lang="en-AU" dirty="0">
                <a:hlinkClick r:id="rId2"/>
              </a:rPr>
              <a:t>11-22-1714</a:t>
            </a:r>
            <a:r>
              <a:rPr lang="en-AU" dirty="0"/>
              <a:t>)</a:t>
            </a:r>
          </a:p>
          <a:p>
            <a:pPr lvl="1"/>
            <a:r>
              <a:rPr lang="en-AU" dirty="0"/>
              <a:t>ETSI BRAN update</a:t>
            </a:r>
          </a:p>
          <a:p>
            <a:pPr lvl="2"/>
            <a:r>
              <a:rPr lang="en-AU" dirty="0">
                <a:solidFill>
                  <a:schemeClr val="tx1"/>
                </a:solidFill>
              </a:rPr>
              <a:t>EN 303 687 (6 GHz) HS is progressing quickly towards completion</a:t>
            </a:r>
          </a:p>
          <a:p>
            <a:pPr lvl="3"/>
            <a:r>
              <a:rPr lang="en-AU" dirty="0">
                <a:solidFill>
                  <a:schemeClr val="tx1"/>
                </a:solidFill>
              </a:rPr>
              <a:t>802.11 WG may need to refine 802.11ax/be in response</a:t>
            </a:r>
          </a:p>
          <a:p>
            <a:pPr lvl="3"/>
            <a:r>
              <a:rPr lang="en-AU" dirty="0">
                <a:solidFill>
                  <a:schemeClr val="tx1"/>
                </a:solidFill>
              </a:rPr>
              <a:t>NB FH &amp; C2C issues will be dealt with in next revision</a:t>
            </a:r>
          </a:p>
          <a:p>
            <a:pPr lvl="2"/>
            <a:r>
              <a:rPr lang="en-AU" dirty="0">
                <a:solidFill>
                  <a:schemeClr val="tx1"/>
                </a:solidFill>
              </a:rPr>
              <a:t>EN 301 893 (5 GHz) HS is progressing more slowly</a:t>
            </a:r>
          </a:p>
          <a:p>
            <a:pPr lvl="3"/>
            <a:r>
              <a:rPr lang="en-AU" dirty="0">
                <a:solidFill>
                  <a:schemeClr val="tx1"/>
                </a:solidFill>
              </a:rPr>
              <a:t>A bunch of technical/editorial issues still under discussion</a:t>
            </a:r>
          </a:p>
          <a:p>
            <a:pPr lvl="3"/>
            <a:r>
              <a:rPr lang="en-AU" dirty="0">
                <a:solidFill>
                  <a:schemeClr val="tx1"/>
                </a:solidFill>
              </a:rPr>
              <a:t>A key decision about the EDT rules in Europe possible at BRAN#117 in Dec 2022</a:t>
            </a:r>
          </a:p>
          <a:p>
            <a:pPr lvl="1"/>
            <a:r>
              <a:rPr lang="en-AU" dirty="0"/>
              <a:t>3GPP update </a:t>
            </a:r>
          </a:p>
          <a:p>
            <a:pPr lvl="2"/>
            <a:r>
              <a:rPr lang="en-AU" dirty="0"/>
              <a:t>A concern was expressed about coexistence properties of SL-U</a:t>
            </a:r>
          </a:p>
          <a:p>
            <a:pPr lvl="1"/>
            <a:r>
              <a:rPr lang="en-AU" dirty="0"/>
              <a:t>NB (FH) update</a:t>
            </a:r>
          </a:p>
          <a:p>
            <a:pPr lvl="2"/>
            <a:r>
              <a:rPr lang="en-AU" dirty="0"/>
              <a:t>BT SIG has announced intention to use 6 GHz &amp; a desire optimise </a:t>
            </a:r>
            <a:r>
              <a:rPr lang="en-AU" dirty="0" err="1"/>
              <a:t>coex</a:t>
            </a:r>
            <a:r>
              <a:rPr lang="en-AU" dirty="0"/>
              <a:t> with 802.11</a:t>
            </a:r>
          </a:p>
          <a:p>
            <a:pPr lvl="2"/>
            <a:r>
              <a:rPr lang="en-AU" dirty="0"/>
              <a:t>Had a joint meeting with 802.15.4ab (UWB) with a goal to optimise </a:t>
            </a:r>
            <a:r>
              <a:rPr lang="en-AU" dirty="0" err="1"/>
              <a:t>coex</a:t>
            </a:r>
            <a:r>
              <a:rPr lang="en-AU" dirty="0"/>
              <a:t> with 802.11</a:t>
            </a:r>
          </a:p>
        </p:txBody>
      </p:sp>
      <p:sp>
        <p:nvSpPr>
          <p:cNvPr id="7" name="Footer Placeholder 6">
            <a:extLst>
              <a:ext uri="{FF2B5EF4-FFF2-40B4-BE49-F238E27FC236}">
                <a16:creationId xmlns:a16="http://schemas.microsoft.com/office/drawing/2014/main" id="{181AB841-5EB4-4EF8-906C-37E15BCBBDA0}"/>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60716333-8695-4EB2-9951-7B38FA12EFE6}"/>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BC74B129-8313-40AF-9B8D-8FCE721CC50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7559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with IEEE 802.11 in Jan 2023</a:t>
            </a:r>
          </a:p>
        </p:txBody>
      </p:sp>
      <p:sp>
        <p:nvSpPr>
          <p:cNvPr id="3" name="Content Placeholder 2"/>
          <p:cNvSpPr>
            <a:spLocks noGrp="1"/>
          </p:cNvSpPr>
          <p:nvPr>
            <p:ph idx="1"/>
          </p:nvPr>
        </p:nvSpPr>
        <p:spPr/>
        <p:txBody>
          <a:bodyPr/>
          <a:lstStyle/>
          <a:p>
            <a:r>
              <a:rPr lang="en-AU" dirty="0"/>
              <a:t>IEEE 802.11 Coex SC will meet in hybrid mode in Jan 2023…</a:t>
            </a:r>
          </a:p>
          <a:p>
            <a:pPr lvl="1"/>
            <a:r>
              <a:rPr lang="en-AU" dirty="0"/>
              <a:t>Review ETSI BRAN </a:t>
            </a:r>
            <a:r>
              <a:rPr lang="en-AU" dirty="0" err="1"/>
              <a:t>coex</a:t>
            </a:r>
            <a:r>
              <a:rPr lang="en-AU" dirty="0"/>
              <a:t> related activities from BRAN#117</a:t>
            </a:r>
          </a:p>
          <a:p>
            <a:pPr lvl="2"/>
            <a:r>
              <a:rPr lang="en-AU" dirty="0"/>
              <a:t>EN 303 687 (6 GHz)</a:t>
            </a:r>
          </a:p>
          <a:p>
            <a:pPr lvl="2"/>
            <a:r>
              <a:rPr lang="en-AU" dirty="0"/>
              <a:t>EN 301 893 (5 GHz)</a:t>
            </a:r>
          </a:p>
          <a:p>
            <a:pPr lvl="1"/>
            <a:r>
              <a:rPr lang="en-AU" dirty="0"/>
              <a:t>Hear updates</a:t>
            </a:r>
          </a:p>
          <a:p>
            <a:pPr lvl="2"/>
            <a:r>
              <a:rPr lang="en-AU" dirty="0"/>
              <a:t>SL-U deeper dive (Dorin Viorel - CableLabs)</a:t>
            </a:r>
          </a:p>
          <a:p>
            <a:pPr lvl="2"/>
            <a:r>
              <a:rPr lang="en-AU" dirty="0"/>
              <a:t>BT in 6 GHz next steps (Rich Kennedy – BT SIG)</a:t>
            </a:r>
          </a:p>
          <a:p>
            <a:pPr lvl="2"/>
            <a:r>
              <a:rPr lang="en-AU" dirty="0"/>
              <a:t>802.15.4ab UWB next steps</a:t>
            </a:r>
          </a:p>
          <a:p>
            <a:pPr lvl="1"/>
            <a:r>
              <a:rPr lang="en-AU" dirty="0"/>
              <a:t>Possible other submissions</a:t>
            </a:r>
          </a:p>
          <a:p>
            <a:pPr lvl="2"/>
            <a:r>
              <a:rPr lang="en-AU" dirty="0"/>
              <a:t>ML based coexistence (AIML TIG participants?)</a:t>
            </a:r>
          </a:p>
          <a:p>
            <a:pPr lvl="2"/>
            <a:r>
              <a:rPr lang="en-AU" dirty="0"/>
              <a:t>6 GHz coexistence results/measurements (Sumit Roy – </a:t>
            </a:r>
            <a:r>
              <a:rPr lang="en-AU" dirty="0" err="1"/>
              <a:t>UoW</a:t>
            </a:r>
            <a:r>
              <a:rPr lang="en-AU" dirty="0"/>
              <a:t>)</a:t>
            </a:r>
          </a:p>
          <a:p>
            <a:pPr lvl="2"/>
            <a:endParaRPr lang="en-AU" dirty="0"/>
          </a:p>
          <a:p>
            <a:pPr lvl="1"/>
            <a:endParaRPr lang="en-AU" dirty="0"/>
          </a:p>
          <a:p>
            <a:pPr lvl="2"/>
            <a:endParaRPr lang="en-AU" dirty="0"/>
          </a:p>
          <a:p>
            <a:pPr lvl="1"/>
            <a:endParaRPr lang="en-AU" dirty="0"/>
          </a:p>
          <a:p>
            <a:pPr lvl="1"/>
            <a:endParaRPr lang="en-AU" dirty="0"/>
          </a:p>
          <a:p>
            <a:pPr lvl="1"/>
            <a:r>
              <a:rPr lang="en-AU" dirty="0"/>
              <a:t>…</a:t>
            </a:r>
          </a:p>
        </p:txBody>
      </p:sp>
      <p:sp>
        <p:nvSpPr>
          <p:cNvPr id="7" name="Rectangle 6">
            <a:extLst>
              <a:ext uri="{FF2B5EF4-FFF2-40B4-BE49-F238E27FC236}">
                <a16:creationId xmlns:a16="http://schemas.microsoft.com/office/drawing/2014/main" id="{85676C78-AFC2-4D4A-9EAD-4C9C57C5E859}"/>
              </a:ext>
            </a:extLst>
          </p:cNvPr>
          <p:cNvSpPr/>
          <p:nvPr/>
        </p:nvSpPr>
        <p:spPr bwMode="auto">
          <a:xfrm>
            <a:off x="7896200" y="5517232"/>
            <a:ext cx="3564396"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AU" b="1" dirty="0">
                <a:solidFill>
                  <a:srgbClr val="FF0000"/>
                </a:solidFill>
              </a:rPr>
              <a:t>Other c</a:t>
            </a:r>
            <a:r>
              <a:rPr kumimoji="0" lang="en-AU" sz="2400" b="1" i="0" u="none" strike="noStrike" cap="none" normalizeH="0" baseline="0" dirty="0">
                <a:ln>
                  <a:noFill/>
                </a:ln>
                <a:solidFill>
                  <a:srgbClr val="FF0000"/>
                </a:solidFill>
                <a:effectLst/>
                <a:latin typeface="Times New Roman" pitchFamily="16" charset="0"/>
                <a:ea typeface="MS Gothic" charset="-128"/>
              </a:rPr>
              <a:t>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
        <p:nvSpPr>
          <p:cNvPr id="8" name="Footer Placeholder 7">
            <a:extLst>
              <a:ext uri="{FF2B5EF4-FFF2-40B4-BE49-F238E27FC236}">
                <a16:creationId xmlns:a16="http://schemas.microsoft.com/office/drawing/2014/main" id="{ED541D6A-6C34-41DE-A056-2989739AD91F}"/>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C7013D45-F221-4075-A23E-8F8E3635045C}"/>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10" name="Date Placeholder 9">
            <a:extLst>
              <a:ext uri="{FF2B5EF4-FFF2-40B4-BE49-F238E27FC236}">
                <a16:creationId xmlns:a16="http://schemas.microsoft.com/office/drawing/2014/main" id="{87AED2FD-4193-453E-ABAB-D96B0C2973C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96241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7E2F-0860-1C18-A648-EF8DA2ECB992}"/>
              </a:ext>
            </a:extLst>
          </p:cNvPr>
          <p:cNvSpPr>
            <a:spLocks noGrp="1"/>
          </p:cNvSpPr>
          <p:nvPr>
            <p:ph type="title"/>
          </p:nvPr>
        </p:nvSpPr>
        <p:spPr/>
        <p:txBody>
          <a:bodyPr/>
          <a:lstStyle/>
          <a:p>
            <a:r>
              <a:rPr lang="en-AU" dirty="0"/>
              <a:t>Vice Chair volunteers are sought</a:t>
            </a:r>
          </a:p>
        </p:txBody>
      </p:sp>
      <p:sp>
        <p:nvSpPr>
          <p:cNvPr id="3" name="Content Placeholder 2">
            <a:extLst>
              <a:ext uri="{FF2B5EF4-FFF2-40B4-BE49-F238E27FC236}">
                <a16:creationId xmlns:a16="http://schemas.microsoft.com/office/drawing/2014/main" id="{95FC13B5-678D-BE24-78F4-415DA5B264EF}"/>
              </a:ext>
            </a:extLst>
          </p:cNvPr>
          <p:cNvSpPr>
            <a:spLocks noGrp="1"/>
          </p:cNvSpPr>
          <p:nvPr>
            <p:ph idx="1"/>
          </p:nvPr>
        </p:nvSpPr>
        <p:spPr/>
        <p:txBody>
          <a:bodyPr/>
          <a:lstStyle/>
          <a:p>
            <a:r>
              <a:rPr lang="en-AU" dirty="0"/>
              <a:t>The 802.11 WG Chair has suggested that Coex SC appoint a Vice Chair</a:t>
            </a:r>
          </a:p>
          <a:p>
            <a:r>
              <a:rPr lang="en-AU" dirty="0"/>
              <a:t>If you are interested please make your interest known ASAP</a:t>
            </a:r>
          </a:p>
          <a:p>
            <a:pPr lvl="1"/>
            <a:r>
              <a:rPr lang="en-AU" dirty="0"/>
              <a:t>… to Coex Chair</a:t>
            </a:r>
          </a:p>
          <a:p>
            <a:r>
              <a:rPr lang="en-AU" dirty="0"/>
              <a:t>An election will be held in the Coex SC in Jan 2023</a:t>
            </a:r>
          </a:p>
          <a:p>
            <a:pPr lvl="1"/>
            <a:r>
              <a:rPr lang="en-AU" dirty="0"/>
              <a:t>… with subsequent confirmation required by 802.11 WG</a:t>
            </a:r>
          </a:p>
        </p:txBody>
      </p:sp>
      <p:sp>
        <p:nvSpPr>
          <p:cNvPr id="7" name="Footer Placeholder 6">
            <a:extLst>
              <a:ext uri="{FF2B5EF4-FFF2-40B4-BE49-F238E27FC236}">
                <a16:creationId xmlns:a16="http://schemas.microsoft.com/office/drawing/2014/main" id="{2E63405E-85BC-418C-82EB-08667FF187E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DE0D8423-EEF4-4A6B-9A62-63E603C50287}"/>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C031F79A-7209-4360-8919-A79A04FDB19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906622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PAR SC -- Final 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3 PARs/CSD that were available for the 2022 November 802 Mixed-mode Plenary, 802.11 made comments on 2 of the PARs/CSDs.</a:t>
            </a:r>
          </a:p>
          <a:p>
            <a:r>
              <a:rPr lang="en-US" sz="2000" dirty="0"/>
              <a:t>The feedback on our Comments was generally positive and our changes were acceptable and implemented by the respective WG.</a:t>
            </a:r>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4" name="Date Placeholder 3">
            <a:extLst>
              <a:ext uri="{FF2B5EF4-FFF2-40B4-BE49-F238E27FC236}">
                <a16:creationId xmlns:a16="http://schemas.microsoft.com/office/drawing/2014/main" id="{9A6C56FC-AB46-46EA-A9DA-5D096D6D2EA6}"/>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November 2022</a:t>
            </a:r>
            <a:endParaRPr lang="en-US" dirty="0">
              <a:solidFill>
                <a:srgbClr val="000000"/>
              </a:solidFill>
            </a:endParaRPr>
          </a:p>
        </p:txBody>
      </p:sp>
      <p:sp>
        <p:nvSpPr>
          <p:cNvPr id="5" name="Footer Placeholder 4">
            <a:extLst>
              <a:ext uri="{FF2B5EF4-FFF2-40B4-BE49-F238E27FC236}">
                <a16:creationId xmlns:a16="http://schemas.microsoft.com/office/drawing/2014/main" id="{62F5476E-E58B-459B-BDC7-9ACAD2818916}"/>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D8064680-6662-479C-8AA0-F319FEF3F78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29</a:t>
            </a:fld>
            <a:endParaRPr lang="en-US" altLang="en-US">
              <a:solidFill>
                <a:srgbClr val="000000"/>
              </a:solidFill>
            </a:endParaRPr>
          </a:p>
        </p:txBody>
      </p:sp>
    </p:spTree>
    <p:extLst>
      <p:ext uri="{BB962C8B-B14F-4D97-AF65-F5344CB8AC3E}">
        <p14:creationId xmlns:p14="http://schemas.microsoft.com/office/powerpoint/2010/main" val="178421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CBE478-03BF-4772-AEAD-56BF98BF617D}"/>
              </a:ext>
            </a:extLst>
          </p:cNvPr>
          <p:cNvSpPr>
            <a:spLocks noGrp="1"/>
          </p:cNvSpPr>
          <p:nvPr>
            <p:ph type="title"/>
          </p:nvPr>
        </p:nvSpPr>
        <p:spPr/>
        <p:txBody>
          <a:bodyPr/>
          <a:lstStyle/>
          <a:p>
            <a:r>
              <a:rPr lang="en-US" dirty="0"/>
              <a:t>Attendance</a:t>
            </a:r>
          </a:p>
        </p:txBody>
      </p:sp>
      <p:sp>
        <p:nvSpPr>
          <p:cNvPr id="8" name="Text Placeholder 7">
            <a:extLst>
              <a:ext uri="{FF2B5EF4-FFF2-40B4-BE49-F238E27FC236}">
                <a16:creationId xmlns:a16="http://schemas.microsoft.com/office/drawing/2014/main" id="{BF0BEFF9-9D0C-4403-A40E-547EF14935DE}"/>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FEC8E65C-2346-4049-BF5D-7F0C2DEB1B92}"/>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37F29A73-ACE3-44BA-A9B5-DCC30A9A4A0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B83245A-F0ED-40F8-9F0B-4616A90A64C5}"/>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481628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2022-11-18</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name="Document" r:id="rId3" imgW="9056359" imgH="2312431" progId="Word.Document.8">
                  <p:embed/>
                </p:oleObj>
              </mc:Choice>
              <mc:Fallback>
                <p:oleObj name="Document" r:id="rId3" imgW="9056359" imgH="2312431" progId="Word.Document.8">
                  <p:embed/>
                  <p:pic>
                    <p:nvPicPr>
                      <p:cNvPr id="13319" name="Object 5"/>
                      <p:cNvPicPr>
                        <a:picLocks noChangeAspect="1" noChangeArrowheads="1"/>
                      </p:cNvPicPr>
                      <p:nvPr/>
                    </p:nvPicPr>
                    <p:blipFill>
                      <a:blip r:embed="rId4"/>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29C10DC-EB27-437B-8181-91BB9DC5826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02C1C3B-56AB-462D-84B7-81121D2082DC}"/>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6FD8848C-C320-48E3-AB10-CD21D036D2A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679147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847528" y="1752600"/>
            <a:ext cx="7453808" cy="4114800"/>
          </a:xfrm>
          <a:noFill/>
        </p:spPr>
        <p:txBody>
          <a:bodyPr/>
          <a:lstStyle/>
          <a:p>
            <a:pPr algn="ctr">
              <a:buFontTx/>
              <a:buNone/>
            </a:pPr>
            <a:r>
              <a:rPr lang="en-GB" altLang="en-US" sz="3200" dirty="0"/>
              <a:t> Closing report for WNG SC for November 2022 hybrid plenary meeting</a:t>
            </a:r>
          </a:p>
        </p:txBody>
      </p:sp>
      <p:sp>
        <p:nvSpPr>
          <p:cNvPr id="2" name="Footer Placeholder 1">
            <a:extLst>
              <a:ext uri="{FF2B5EF4-FFF2-40B4-BE49-F238E27FC236}">
                <a16:creationId xmlns:a16="http://schemas.microsoft.com/office/drawing/2014/main" id="{70E36C8E-6E0B-4DDF-B7EC-EACBFF90F7A8}"/>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8C9611B8-225C-4BA4-9B30-3C3D4E9D8DB7}"/>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486E0F47-D0A0-42FA-9C2F-8C6AEE37649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47168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1200150" lvl="2"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https://mentor.ieee.org/802.11/dcn/22/11-22-1734-01-0wng-agenda-for-wng-sc-2022-november.pptx</a:t>
            </a:r>
            <a:r>
              <a:rPr lang="en-US" altLang="en-US" dirty="0">
                <a:solidFill>
                  <a:schemeClr val="accent2"/>
                </a:solidFill>
              </a:rPr>
              <a:t> </a:t>
            </a:r>
          </a:p>
          <a:p>
            <a:pPr eaLnBrk="1" hangingPunct="1">
              <a:spcBef>
                <a:spcPts val="0"/>
              </a:spcBef>
            </a:pPr>
            <a:r>
              <a:rPr lang="en-US" altLang="en-US" dirty="0"/>
              <a:t>Presentations at November 2022 meeting</a:t>
            </a:r>
            <a:endParaRPr lang="en-GB" altLang="en-US" dirty="0"/>
          </a:p>
          <a:p>
            <a:pPr marL="857250" lvl="1" indent="-457200">
              <a:spcBef>
                <a:spcPts val="0"/>
              </a:spcBef>
              <a:defRPr/>
            </a:pPr>
            <a:r>
              <a:rPr lang="en-US" sz="1800" dirty="0"/>
              <a:t>“S1G+,” Dave </a:t>
            </a:r>
            <a:r>
              <a:rPr lang="en-US" sz="1800" dirty="0" err="1"/>
              <a:t>Halasz</a:t>
            </a:r>
            <a:r>
              <a:rPr lang="en-US" sz="1800" dirty="0"/>
              <a:t> (Morse Micro) </a:t>
            </a:r>
            <a:r>
              <a:rPr lang="en-US" sz="1800" b="1" dirty="0"/>
              <a:t>11-22/1831r0</a:t>
            </a:r>
          </a:p>
          <a:p>
            <a:pPr marL="857250" lvl="1" indent="-457200">
              <a:spcBef>
                <a:spcPts val="0"/>
              </a:spcBef>
              <a:defRPr/>
            </a:pPr>
            <a:r>
              <a:rPr lang="en-US" sz="1800" dirty="0"/>
              <a:t>“Roaming handoff time reduction to improve user experience,” </a:t>
            </a:r>
            <a:r>
              <a:rPr lang="nl-NL" sz="1800" dirty="0"/>
              <a:t>Xiaokun Hu (Ruijie Networks Inc) </a:t>
            </a:r>
            <a:r>
              <a:rPr lang="nl-NL" sz="1800" b="1" dirty="0"/>
              <a:t>11-22/1874r2</a:t>
            </a:r>
            <a:endParaRPr lang="en-US" sz="1800" b="1" dirty="0"/>
          </a:p>
          <a:p>
            <a:pPr marL="857250" lvl="1" indent="-457200">
              <a:spcBef>
                <a:spcPts val="0"/>
              </a:spcBef>
              <a:defRPr/>
            </a:pPr>
            <a:r>
              <a:rPr lang="en-US" sz="1800" dirty="0"/>
              <a:t>“Support for high-bandwidth and multi-Tx CFR capture,” </a:t>
            </a:r>
            <a:r>
              <a:rPr lang="en-US" sz="1800" dirty="0" err="1"/>
              <a:t>Lihua</a:t>
            </a:r>
            <a:r>
              <a:rPr lang="en-US" sz="1800" dirty="0"/>
              <a:t> Zhu (</a:t>
            </a:r>
            <a:r>
              <a:rPr lang="en-US" sz="1800" dirty="0" err="1"/>
              <a:t>Ruijie</a:t>
            </a:r>
            <a:r>
              <a:rPr lang="en-US" sz="1800" dirty="0"/>
              <a:t> Networks Inc) </a:t>
            </a:r>
            <a:r>
              <a:rPr lang="en-US" sz="1800" b="1" dirty="0"/>
              <a:t>11-22/1852r2</a:t>
            </a:r>
          </a:p>
          <a:p>
            <a:pPr marL="857250" lvl="1" indent="-457200">
              <a:spcBef>
                <a:spcPts val="0"/>
              </a:spcBef>
              <a:defRPr/>
            </a:pPr>
            <a:r>
              <a:rPr lang="en-US" sz="1800" dirty="0"/>
              <a:t>“User offloading problem between multiple APs,” Gang </a:t>
            </a:r>
            <a:r>
              <a:rPr lang="en-US" sz="1800" dirty="0" err="1"/>
              <a:t>Xie</a:t>
            </a:r>
            <a:r>
              <a:rPr lang="en-US" sz="1800" dirty="0"/>
              <a:t> (BUPT) </a:t>
            </a:r>
            <a:r>
              <a:rPr lang="en-US" sz="1800" b="1" dirty="0"/>
              <a:t>11-22/1905r1</a:t>
            </a:r>
          </a:p>
          <a:p>
            <a:pPr marL="457200" indent="-457200">
              <a:spcBef>
                <a:spcPts val="0"/>
              </a:spcBef>
            </a:pPr>
            <a:r>
              <a:rPr lang="en-GB" altLang="en-US" dirty="0"/>
              <a:t>Minutes</a:t>
            </a:r>
          </a:p>
          <a:p>
            <a:pPr lvl="1">
              <a:spcBef>
                <a:spcPts val="0"/>
              </a:spcBef>
            </a:pPr>
            <a:r>
              <a:rPr lang="en-GB" altLang="en-US" dirty="0">
                <a:solidFill>
                  <a:schemeClr val="accent2"/>
                </a:solidFill>
              </a:rPr>
              <a:t> 11-22/2002r0</a:t>
            </a:r>
          </a:p>
          <a:p>
            <a:pPr>
              <a:spcBef>
                <a:spcPts val="0"/>
              </a:spcBef>
            </a:pPr>
            <a:r>
              <a:rPr lang="en-GB" altLang="ko-KR" dirty="0">
                <a:ea typeface="Gulim" pitchFamily="34" charset="-127"/>
              </a:rPr>
              <a:t>Plans for January 2023</a:t>
            </a:r>
            <a:endParaRPr lang="en-US" altLang="en-US" dirty="0"/>
          </a:p>
          <a:p>
            <a:pPr lvl="1" eaLnBrk="1" hangingPunct="1">
              <a:spcBef>
                <a:spcPts val="0"/>
              </a:spcBef>
              <a:defRPr/>
            </a:pPr>
            <a:r>
              <a:rPr lang="en-US" altLang="en-US" dirty="0"/>
              <a:t>TBD – call for presentations will be sent out in December</a:t>
            </a:r>
          </a:p>
          <a:p>
            <a:pPr eaLnBrk="1" hangingPunct="1">
              <a:spcBef>
                <a:spcPts val="0"/>
              </a:spcBef>
              <a:defRPr/>
            </a:pPr>
            <a:r>
              <a:rPr lang="en-US" altLang="en-US" dirty="0"/>
              <a:t>No motions in the SG, two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1358EAFB-2854-46D0-9614-8E486D3DCDD6}"/>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B0483E66-8A35-4938-98A2-DA90CE18506F}"/>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F76F8C1B-9514-4497-A2E1-BBC31FB8049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84184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name="Document" r:id="rId3" imgW="10444320" imgH="2546280" progId="Word.Document.8">
                  <p:embed/>
                </p:oleObj>
              </mc:Choice>
              <mc:Fallback>
                <p:oleObj name="Document" r:id="rId3" imgW="10444320" imgH="2546280" progId="Word.Document.8">
                  <p:embed/>
                  <p:pic>
                    <p:nvPicPr>
                      <p:cNvPr id="3075" name="Object 3"/>
                      <p:cNvPicPr>
                        <a:picLocks noChangeAspect="1" noChangeArrowheads="1"/>
                      </p:cNvPicPr>
                      <p:nvPr/>
                    </p:nvPicPr>
                    <p:blipFill>
                      <a:blip r:embed="rId4"/>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08E7A21-9C74-4AE6-B514-2AD01BE8072D}"/>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F6014B73-8328-4189-A563-C2DD71FD4A66}"/>
              </a:ext>
            </a:extLst>
          </p:cNvPr>
          <p:cNvSpPr>
            <a:spLocks noGrp="1"/>
          </p:cNvSpPr>
          <p:nvPr>
            <p:ph type="sldNum" idx="12"/>
          </p:nvPr>
        </p:nvSpPr>
        <p:spPr/>
        <p:txBody>
          <a:bodyPr/>
          <a:lstStyle/>
          <a:p>
            <a:r>
              <a:rPr lang="en-GB"/>
              <a:t>Slide </a:t>
            </a:r>
            <a:fld id="{DE40C9FC-4879-4F20-9ECA-A574A90476B7}" type="slidenum">
              <a:rPr lang="en-GB" smtClean="0"/>
              <a:pPr/>
              <a:t>33</a:t>
            </a:fld>
            <a:endParaRPr lang="en-GB"/>
          </a:p>
        </p:txBody>
      </p:sp>
      <p:sp>
        <p:nvSpPr>
          <p:cNvPr id="4" name="Date Placeholder 3">
            <a:extLst>
              <a:ext uri="{FF2B5EF4-FFF2-40B4-BE49-F238E27FC236}">
                <a16:creationId xmlns:a16="http://schemas.microsoft.com/office/drawing/2014/main" id="{6335D431-ED2E-4092-B3ED-DD15D8BE3E8C}"/>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4037410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11201399" cy="1065213"/>
          </a:xfrm>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rgbClr val="FF0000"/>
                </a:solidFill>
                <a:effectLst/>
                <a:latin typeface="Times New Roman" pitchFamily="16" charset="0"/>
                <a:ea typeface="MS Gothic" charset="-128"/>
              </a:rPr>
              <a:t>/</a:t>
            </a:r>
            <a:r>
              <a:rPr kumimoji="0" lang="en-AU" sz="3200" b="1" i="0" u="none" strike="noStrike" cap="none" normalizeH="0" baseline="0" dirty="0" err="1">
                <a:ln>
                  <a:noFill/>
                </a:ln>
                <a:solidFill>
                  <a:srgbClr val="FF0000"/>
                </a:solidFill>
                <a:effectLst/>
                <a:latin typeface="Times New Roman" pitchFamily="16" charset="0"/>
                <a:ea typeface="MS Gothic" charset="-128"/>
              </a:rPr>
              <a:t>az</a:t>
            </a:r>
            <a:r>
              <a:rPr kumimoji="0" lang="en-AU" sz="3200" b="1" i="0" u="none" strike="noStrike" cap="none" normalizeH="0" baseline="0" dirty="0">
                <a:ln>
                  <a:noFill/>
                </a:ln>
                <a:solidFill>
                  <a:srgbClr val="FF0000"/>
                </a:solidFill>
                <a:effectLst/>
                <a:latin typeface="Times New Roman" pitchFamily="16" charset="0"/>
                <a:ea typeface="MS Gothic" charset="-128"/>
              </a:rPr>
              <a:t>/bd</a:t>
            </a:r>
            <a:endParaRPr lang="en-AU" dirty="0">
              <a:solidFill>
                <a:srgbClr val="FF0000"/>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11-22-1715</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rgbClr val="FF0000"/>
                </a:solidFill>
                <a:effectLst/>
                <a:latin typeface="Times New Roman" pitchFamily="16" charset="0"/>
                <a:ea typeface="MS Gothic" charset="-128"/>
              </a:rPr>
              <a:t>/</a:t>
            </a:r>
            <a:r>
              <a:rPr kumimoji="0" lang="en-AU" sz="2000" b="1" i="0" u="none" strike="noStrike" cap="none" normalizeH="0" baseline="0" dirty="0" err="1">
                <a:ln>
                  <a:noFill/>
                </a:ln>
                <a:solidFill>
                  <a:srgbClr val="FF0000"/>
                </a:solidFill>
                <a:effectLst/>
                <a:latin typeface="Times New Roman" pitchFamily="16" charset="0"/>
                <a:ea typeface="MS Gothic" charset="-128"/>
              </a:rPr>
              <a:t>az</a:t>
            </a:r>
            <a:r>
              <a:rPr kumimoji="0" lang="en-AU" sz="2000" b="1" i="0" u="none" strike="noStrike" cap="none" normalizeH="0" baseline="0" dirty="0">
                <a:ln>
                  <a:noFill/>
                </a:ln>
                <a:solidFill>
                  <a:srgbClr val="FF0000"/>
                </a:solidFill>
                <a:effectLst/>
                <a:latin typeface="Times New Roman" pitchFamily="16" charset="0"/>
                <a:ea typeface="MS Gothic" charset="-128"/>
              </a:rPr>
              <a:t>/bd</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3"/>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was some discussion around ISO Council meeting in Sep 2022</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early in new year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469180282"/>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10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94</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6708E89E-1C48-4550-9504-427EFCCA1D9B}"/>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B2B856F7-D676-4D0C-B464-F9AED0440F9A}"/>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11" name="Date Placeholder 10">
            <a:extLst>
              <a:ext uri="{FF2B5EF4-FFF2-40B4-BE49-F238E27FC236}">
                <a16:creationId xmlns:a16="http://schemas.microsoft.com/office/drawing/2014/main" id="{476D4F99-53E4-4570-BF71-733611333B3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62012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Baltimore in Jan 2023</a:t>
            </a:r>
          </a:p>
        </p:txBody>
      </p:sp>
      <p:sp>
        <p:nvSpPr>
          <p:cNvPr id="3" name="Content Placeholder 2"/>
          <p:cNvSpPr>
            <a:spLocks noGrp="1"/>
          </p:cNvSpPr>
          <p:nvPr>
            <p:ph idx="1"/>
          </p:nvPr>
        </p:nvSpPr>
        <p:spPr/>
        <p:txBody>
          <a:bodyPr/>
          <a:lstStyle/>
          <a:p>
            <a:r>
              <a:rPr lang="en-AU" dirty="0"/>
              <a:t>IEEE 802 JTC1 SC plans for Jan 2023 … </a:t>
            </a:r>
          </a:p>
          <a:p>
            <a:pPr lvl="1"/>
            <a:r>
              <a:rPr lang="en-AU" dirty="0"/>
              <a:t>Execute PSDO process</a:t>
            </a:r>
          </a:p>
          <a:p>
            <a:pPr lvl="2"/>
            <a:r>
              <a:rPr lang="en-AU" dirty="0"/>
              <a:t>Deal with issues arising from IPR related comments on 802.11ax/ay/</a:t>
            </a:r>
            <a:r>
              <a:rPr lang="en-AU" dirty="0" err="1"/>
              <a:t>ba</a:t>
            </a:r>
            <a:r>
              <a:rPr lang="en-AU" dirty="0"/>
              <a:t>/</a:t>
            </a:r>
            <a:r>
              <a:rPr lang="en-AU" dirty="0" err="1"/>
              <a:t>az</a:t>
            </a:r>
            <a:r>
              <a:rPr lang="en-AU" dirty="0"/>
              <a:t>/bd</a:t>
            </a:r>
          </a:p>
          <a:p>
            <a:pPr lvl="1"/>
            <a:r>
              <a:rPr lang="en-AU" dirty="0"/>
              <a:t>Monitor ISO/IEC JTC1/SC6 activities</a:t>
            </a:r>
          </a:p>
          <a:p>
            <a:pPr lvl="2"/>
            <a:r>
              <a:rPr lang="en-AU" dirty="0"/>
              <a:t>Deterministic wireless industrial network NP proposal  is currently in ballot</a:t>
            </a:r>
          </a:p>
          <a:p>
            <a:pPr lvl="1"/>
            <a:r>
              <a:rPr lang="en-AU" dirty="0"/>
              <a:t>Prepare report for SC6 meeting in Mar 2023</a:t>
            </a:r>
          </a:p>
        </p:txBody>
      </p:sp>
      <p:sp>
        <p:nvSpPr>
          <p:cNvPr id="7" name="Footer Placeholder 6">
            <a:extLst>
              <a:ext uri="{FF2B5EF4-FFF2-40B4-BE49-F238E27FC236}">
                <a16:creationId xmlns:a16="http://schemas.microsoft.com/office/drawing/2014/main" id="{060B5728-EDF4-4969-8555-00B76316328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E82CAD93-3E5A-4948-9AF8-CB1D313723C7}"/>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A7EDA0C6-D2AA-494F-AD8D-97937DA0D26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220135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November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2022-11-17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1944877896"/>
              </p:ext>
            </p:extLst>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name="Document" r:id="rId3" imgW="8512577" imgH="1182853" progId="Word.Document.8">
                  <p:embed/>
                </p:oleObj>
              </mc:Choice>
              <mc:Fallback>
                <p:oleObj name="Document" r:id="rId3" imgW="8512577" imgH="1182853" progId="Word.Document.8">
                  <p:embed/>
                  <p:pic>
                    <p:nvPicPr>
                      <p:cNvPr id="1026" name="Object 11"/>
                      <p:cNvPicPr>
                        <a:picLocks noChangeAspect="1" noChangeArrowheads="1"/>
                      </p:cNvPicPr>
                      <p:nvPr/>
                    </p:nvPicPr>
                    <p:blipFill>
                      <a:blip r:embed="rId4"/>
                      <a:srcRect/>
                      <a:stretch>
                        <a:fillRect/>
                      </a:stretch>
                    </p:blipFill>
                    <p:spPr bwMode="auto">
                      <a:xfrm>
                        <a:off x="2081214" y="2360614"/>
                        <a:ext cx="7685087" cy="1069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5A77BE49-F158-45F3-BF01-4F97E6BE75FA}"/>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E42A4829-59BA-4C04-ADEA-7ACA0795F3D9}"/>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5" name="Date Placeholder 4">
            <a:extLst>
              <a:ext uri="{FF2B5EF4-FFF2-40B4-BE49-F238E27FC236}">
                <a16:creationId xmlns:a16="http://schemas.microsoft.com/office/drawing/2014/main" id="{3D7CF17D-DBD7-4CDF-9124-6252CB003F4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67325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Began comment resolution on comments received on D2.0 from LB270</a:t>
            </a:r>
          </a:p>
          <a:p>
            <a:pPr>
              <a:lnSpc>
                <a:spcPct val="90000"/>
              </a:lnSpc>
            </a:pPr>
            <a:r>
              <a:rPr lang="en-US" dirty="0"/>
              <a:t>Decided to move forward with removing WEP from the baseline. </a:t>
            </a:r>
            <a:r>
              <a:rPr lang="en-US" i="1" dirty="0"/>
              <a:t>Thank you to Graham Smith for preparing a document to drive the discussion.</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41C374A9-6879-4937-8E83-104113CAD6E8}"/>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2E6DCA8C-C649-4F6D-A8EC-37C0A64F2C3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37</a:t>
            </a:fld>
            <a:endParaRPr lang="en-US"/>
          </a:p>
        </p:txBody>
      </p:sp>
      <p:sp>
        <p:nvSpPr>
          <p:cNvPr id="5" name="Date Placeholder 4">
            <a:extLst>
              <a:ext uri="{FF2B5EF4-FFF2-40B4-BE49-F238E27FC236}">
                <a16:creationId xmlns:a16="http://schemas.microsoft.com/office/drawing/2014/main" id="{42BA05CB-441E-4671-8B71-6539E4C844CA}"/>
              </a:ext>
            </a:extLst>
          </p:cNvPr>
          <p:cNvSpPr>
            <a:spLocks noGrp="1"/>
          </p:cNvSpPr>
          <p:nvPr>
            <p:ph type="dt" sz="half" idx="10"/>
          </p:nvPr>
        </p:nvSpPr>
        <p:spPr/>
        <p:txBody>
          <a:bodyPr/>
          <a:lstStyle/>
          <a:p>
            <a:pPr>
              <a:defRPr/>
            </a:pPr>
            <a:r>
              <a:rPr lang="en-US"/>
              <a:t>November 2022</a:t>
            </a:r>
            <a:endParaRPr lang="en-US" dirty="0"/>
          </a:p>
        </p:txBody>
      </p:sp>
    </p:spTree>
    <p:extLst>
      <p:ext uri="{BB962C8B-B14F-4D97-AF65-F5344CB8AC3E}">
        <p14:creationId xmlns:p14="http://schemas.microsoft.com/office/powerpoint/2010/main" val="2450628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a:t>
            </a:r>
          </a:p>
          <a:p>
            <a:pPr lvl="1">
              <a:lnSpc>
                <a:spcPct val="80000"/>
              </a:lnSpc>
            </a:pPr>
            <a:r>
              <a:rPr lang="en-US" altLang="en-US" dirty="0"/>
              <a:t>Monday Nov 28 – 10am ET, 2hrs</a:t>
            </a:r>
          </a:p>
          <a:p>
            <a:pPr lvl="1">
              <a:lnSpc>
                <a:spcPct val="80000"/>
              </a:lnSpc>
            </a:pPr>
            <a:r>
              <a:rPr lang="en-US" altLang="en-US" dirty="0"/>
              <a:t>Friday Dec 2, 16 – 10am ET, 2hrs</a:t>
            </a:r>
          </a:p>
          <a:p>
            <a:pPr lvl="1">
              <a:lnSpc>
                <a:spcPct val="80000"/>
              </a:lnSpc>
            </a:pPr>
            <a:r>
              <a:rPr lang="en-US" altLang="en-US" dirty="0"/>
              <a:t>Friday Jan 6, 27 – 10am ET, 2hrs</a:t>
            </a:r>
          </a:p>
          <a:p>
            <a:pPr lvl="1">
              <a:lnSpc>
                <a:spcPct val="80000"/>
              </a:lnSpc>
            </a:pPr>
            <a:r>
              <a:rPr lang="en-US" altLang="en-US" dirty="0"/>
              <a:t>Monday Jan 9 – 10am ET, 2hrs</a:t>
            </a:r>
          </a:p>
          <a:p>
            <a:pPr lvl="1">
              <a:lnSpc>
                <a:spcPct val="80000"/>
              </a:lnSpc>
            </a:pPr>
            <a:endParaRPr lang="en-US" altLang="en-US" b="1" dirty="0"/>
          </a:p>
          <a:p>
            <a:pPr>
              <a:lnSpc>
                <a:spcPct val="90000"/>
              </a:lnSpc>
            </a:pPr>
            <a:r>
              <a:rPr lang="en-US" kern="0" dirty="0" err="1"/>
              <a:t>Adhoc</a:t>
            </a:r>
            <a:r>
              <a:rPr lang="en-US" kern="0" dirty="0"/>
              <a:t> on Dec 5-7 in Piscataway, NJ</a:t>
            </a:r>
          </a:p>
          <a:p>
            <a:pPr>
              <a:lnSpc>
                <a:spcPct val="90000"/>
              </a:lnSpc>
            </a:pPr>
            <a:r>
              <a:rPr lang="en-US" kern="0" dirty="0"/>
              <a:t>4 meeting slots requested for January</a:t>
            </a:r>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a:t>Plans up to </a:t>
            </a:r>
            <a:r>
              <a:rPr lang="en-US" dirty="0"/>
              <a:t>January</a:t>
            </a:r>
          </a:p>
        </p:txBody>
      </p:sp>
      <p:sp>
        <p:nvSpPr>
          <p:cNvPr id="3" name="Footer Placeholder 2">
            <a:extLst>
              <a:ext uri="{FF2B5EF4-FFF2-40B4-BE49-F238E27FC236}">
                <a16:creationId xmlns:a16="http://schemas.microsoft.com/office/drawing/2014/main" id="{872FBDD6-21AC-4A30-B726-94DA924EC9C1}"/>
              </a:ext>
            </a:extLst>
          </p:cNvPr>
          <p:cNvSpPr>
            <a:spLocks noGrp="1"/>
          </p:cNvSpPr>
          <p:nvPr>
            <p:ph type="ftr" sz="quarter" idx="11"/>
          </p:nvPr>
        </p:nvSpPr>
        <p:spPr/>
        <p:txBody>
          <a:bodyPr/>
          <a:lstStyle/>
          <a:p>
            <a:pPr>
              <a:defRPr/>
            </a:pPr>
            <a:r>
              <a:rPr lang="en-US"/>
              <a:t>Mike Montemurro, Huawei</a:t>
            </a:r>
          </a:p>
        </p:txBody>
      </p:sp>
      <p:sp>
        <p:nvSpPr>
          <p:cNvPr id="5" name="Slide Number Placeholder 4">
            <a:extLst>
              <a:ext uri="{FF2B5EF4-FFF2-40B4-BE49-F238E27FC236}">
                <a16:creationId xmlns:a16="http://schemas.microsoft.com/office/drawing/2014/main" id="{3B7BFAF7-FC5F-4ED5-BC10-0F4DA7C796B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38</a:t>
            </a:fld>
            <a:endParaRPr lang="en-US"/>
          </a:p>
        </p:txBody>
      </p:sp>
      <p:sp>
        <p:nvSpPr>
          <p:cNvPr id="6" name="Date Placeholder 5">
            <a:extLst>
              <a:ext uri="{FF2B5EF4-FFF2-40B4-BE49-F238E27FC236}">
                <a16:creationId xmlns:a16="http://schemas.microsoft.com/office/drawing/2014/main" id="{D6FB3703-18C5-4232-9294-32BB6B8EC47F}"/>
              </a:ext>
            </a:extLst>
          </p:cNvPr>
          <p:cNvSpPr>
            <a:spLocks noGrp="1"/>
          </p:cNvSpPr>
          <p:nvPr>
            <p:ph type="dt" sz="half" idx="10"/>
          </p:nvPr>
        </p:nvSpPr>
        <p:spPr/>
        <p:txBody>
          <a:bodyPr/>
          <a:lstStyle/>
          <a:p>
            <a:pPr>
              <a:defRPr/>
            </a:pPr>
            <a:r>
              <a:rPr lang="en-US"/>
              <a:t>November 2022</a:t>
            </a:r>
            <a:endParaRPr lang="en-US" dirty="0"/>
          </a:p>
        </p:txBody>
      </p:sp>
    </p:spTree>
    <p:extLst>
      <p:ext uri="{BB962C8B-B14F-4D97-AF65-F5344CB8AC3E}">
        <p14:creationId xmlns:p14="http://schemas.microsoft.com/office/powerpoint/2010/main" val="1287664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E63CB-7AA4-47E9-A213-073D8CADFEE1}"/>
              </a:ext>
            </a:extLst>
          </p:cNvPr>
          <p:cNvSpPr>
            <a:spLocks noGrp="1"/>
          </p:cNvSpPr>
          <p:nvPr>
            <p:ph idx="1"/>
          </p:nvPr>
        </p:nvSpPr>
        <p:spPr>
          <a:xfrm>
            <a:off x="990599" y="1600200"/>
            <a:ext cx="10284885"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F0"/>
                </a:solidFill>
              </a:rPr>
              <a:t>Mar 2023 – D3.0 Recirculation LB (11az + other amendments &lt;11bc, 11bd, 11bb&gt; )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p:txBody>
      </p:sp>
      <p:sp>
        <p:nvSpPr>
          <p:cNvPr id="4" name="Title 3">
            <a:extLst>
              <a:ext uri="{FF2B5EF4-FFF2-40B4-BE49-F238E27FC236}">
                <a16:creationId xmlns:a16="http://schemas.microsoft.com/office/drawing/2014/main" id="{2D54C6BD-C858-48E4-ADDB-E13D7A95204A}"/>
              </a:ext>
            </a:extLst>
          </p:cNvPr>
          <p:cNvSpPr>
            <a:spLocks noGrp="1"/>
          </p:cNvSpPr>
          <p:nvPr>
            <p:ph type="title"/>
          </p:nvPr>
        </p:nvSpPr>
        <p:spPr/>
        <p:txBody>
          <a:bodyPr/>
          <a:lstStyle/>
          <a:p>
            <a:r>
              <a:rPr lang="en-CA" dirty="0" err="1"/>
              <a:t>TGme</a:t>
            </a:r>
            <a:r>
              <a:rPr lang="en-CA" dirty="0"/>
              <a:t> Timeline</a:t>
            </a:r>
          </a:p>
        </p:txBody>
      </p:sp>
      <p:sp>
        <p:nvSpPr>
          <p:cNvPr id="6" name="Footer Placeholder 5">
            <a:extLst>
              <a:ext uri="{FF2B5EF4-FFF2-40B4-BE49-F238E27FC236}">
                <a16:creationId xmlns:a16="http://schemas.microsoft.com/office/drawing/2014/main" id="{A383A256-8141-45C9-AB94-3FF3E1F6C19B}"/>
              </a:ext>
            </a:extLst>
          </p:cNvPr>
          <p:cNvSpPr>
            <a:spLocks noGrp="1"/>
          </p:cNvSpPr>
          <p:nvPr>
            <p:ph type="ftr" idx="14"/>
          </p:nvPr>
        </p:nvSpPr>
        <p:spPr/>
        <p:txBody>
          <a:bodyPr/>
          <a:lstStyle/>
          <a:p>
            <a:r>
              <a:rPr lang="en-GB"/>
              <a:t>Mike Montemurro, Huawei</a:t>
            </a:r>
            <a:endParaRPr lang="en-GB" dirty="0"/>
          </a:p>
        </p:txBody>
      </p:sp>
      <p:sp>
        <p:nvSpPr>
          <p:cNvPr id="7" name="Slide Number Placeholder 6">
            <a:extLst>
              <a:ext uri="{FF2B5EF4-FFF2-40B4-BE49-F238E27FC236}">
                <a16:creationId xmlns:a16="http://schemas.microsoft.com/office/drawing/2014/main" id="{C0B72F97-9551-401E-B497-E27C113D8E23}"/>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8" name="Date Placeholder 7">
            <a:extLst>
              <a:ext uri="{FF2B5EF4-FFF2-40B4-BE49-F238E27FC236}">
                <a16:creationId xmlns:a16="http://schemas.microsoft.com/office/drawing/2014/main" id="{B90EADDC-E1CE-451A-A07C-C3D536048CC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55993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4B8A2E39-92C1-4D60-B225-9F6E593FF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51" y="674751"/>
            <a:ext cx="10080498" cy="5508498"/>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November Plenary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name="Document" r:id="rId3" imgW="10769812" imgH="2548489" progId="Word.Document.8">
                  <p:embed/>
                </p:oleObj>
              </mc:Choice>
              <mc:Fallback>
                <p:oleObj name="Document" r:id="rId3" imgW="10769812" imgH="2548489" progId="Word.Document.8">
                  <p:embed/>
                  <p:pic>
                    <p:nvPicPr>
                      <p:cNvPr id="3075" name="Object 3"/>
                      <p:cNvPicPr>
                        <a:picLocks noChangeAspect="1" noChangeArrowheads="1"/>
                      </p:cNvPicPr>
                      <p:nvPr/>
                    </p:nvPicPr>
                    <p:blipFill>
                      <a:blip r:embed="rId4"/>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C76EEB20-C11F-41CE-B43F-F6D0B12610A4}"/>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F1F6001C-47A2-493E-AD68-163E06D2F8EE}"/>
              </a:ext>
            </a:extLst>
          </p:cNvPr>
          <p:cNvSpPr>
            <a:spLocks noGrp="1"/>
          </p:cNvSpPr>
          <p:nvPr>
            <p:ph type="sldNum" idx="12"/>
          </p:nvPr>
        </p:nvSpPr>
        <p:spPr/>
        <p:txBody>
          <a:bodyPr/>
          <a:lstStyle/>
          <a:p>
            <a:r>
              <a:rPr lang="en-GB"/>
              <a:t>Slide </a:t>
            </a:r>
            <a:fld id="{DE40C9FC-4879-4F20-9ECA-A574A90476B7}" type="slidenum">
              <a:rPr lang="en-GB" smtClean="0"/>
              <a:pPr/>
              <a:t>40</a:t>
            </a:fld>
            <a:endParaRPr lang="en-GB"/>
          </a:p>
        </p:txBody>
      </p:sp>
      <p:sp>
        <p:nvSpPr>
          <p:cNvPr id="4" name="Date Placeholder 3">
            <a:extLst>
              <a:ext uri="{FF2B5EF4-FFF2-40B4-BE49-F238E27FC236}">
                <a16:creationId xmlns:a16="http://schemas.microsoft.com/office/drawing/2014/main" id="{E16CFB25-560B-4ED2-93BD-1D46A576C0EF}"/>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40732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meeting, November 2022.</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6E6E1B6A-64C2-405F-A334-7E775A90BA04}"/>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8C6784C8-1A3D-4A71-A19F-4B91E3C57AD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7" name="Date Placeholder 6">
            <a:extLst>
              <a:ext uri="{FF2B5EF4-FFF2-40B4-BE49-F238E27FC236}">
                <a16:creationId xmlns:a16="http://schemas.microsoft.com/office/drawing/2014/main" id="{AFB63DC8-2F00-4C47-8208-DB14A5CE082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6852450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Work Completed This Week</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449272" cy="4343400"/>
          </a:xfrm>
        </p:spPr>
        <p:txBody>
          <a:bodyPr/>
          <a:lstStyle/>
          <a:p>
            <a:pPr>
              <a:buFont typeface="Arial" panose="020B0604020202020204" pitchFamily="34" charset="0"/>
              <a:buChar char="•"/>
            </a:pPr>
            <a:r>
              <a:rPr lang="en-US" sz="2800" b="0" dirty="0"/>
              <a:t>P802.11az on the </a:t>
            </a:r>
            <a:r>
              <a:rPr lang="en-US" sz="2800" b="0" dirty="0" err="1"/>
              <a:t>RevCom</a:t>
            </a:r>
            <a:r>
              <a:rPr lang="en-US" sz="2800" b="0" dirty="0"/>
              <a:t> Dec. 2</a:t>
            </a:r>
            <a:r>
              <a:rPr lang="en-US" sz="2800" b="0" baseline="30000" dirty="0"/>
              <a:t>nd</a:t>
            </a:r>
            <a:r>
              <a:rPr lang="en-US" sz="2800" b="0" dirty="0"/>
              <a:t> Agenda, and all materials are with Publishing Editor.</a:t>
            </a:r>
          </a:p>
          <a:p>
            <a:pPr>
              <a:buFont typeface="Arial" panose="020B0604020202020204" pitchFamily="34" charset="0"/>
              <a:buChar char="•"/>
            </a:pPr>
            <a:r>
              <a:rPr lang="en-US" sz="2800" b="0" dirty="0"/>
              <a:t>Met for 3 slots with target of supporting formation of </a:t>
            </a:r>
            <a:r>
              <a:rPr lang="en-US" sz="2800" b="0" dirty="0" err="1"/>
              <a:t>TGbk</a:t>
            </a:r>
            <a:r>
              <a:rPr lang="en-US" sz="2800" b="0" dirty="0"/>
              <a:t> 320MHz Ranging.</a:t>
            </a:r>
          </a:p>
          <a:p>
            <a:pPr>
              <a:buFont typeface="Arial" panose="020B0604020202020204" pitchFamily="34" charset="0"/>
              <a:buChar char="•"/>
            </a:pPr>
            <a:r>
              <a:rPr lang="en-US" sz="2800" b="0" dirty="0"/>
              <a:t>On track with a January </a:t>
            </a:r>
            <a:r>
              <a:rPr lang="en-US" sz="2800" b="0" dirty="0" err="1"/>
              <a:t>TGbk</a:t>
            </a:r>
            <a:r>
              <a:rPr lang="en-US" sz="2800" b="0" dirty="0"/>
              <a:t> formation.</a:t>
            </a:r>
          </a:p>
          <a:p>
            <a:pPr>
              <a:buFont typeface="Arial" panose="020B0604020202020204" pitchFamily="34" charset="0"/>
              <a:buChar char="•"/>
            </a:pPr>
            <a:r>
              <a:rPr lang="en-US" sz="2800" b="0" dirty="0"/>
              <a:t>Reviewed feedback received from 802.1 on PAR and CSD:</a:t>
            </a:r>
          </a:p>
          <a:p>
            <a:pPr lvl="1">
              <a:buFont typeface="Arial" panose="020B0604020202020204" pitchFamily="34" charset="0"/>
              <a:buChar char="•"/>
            </a:pPr>
            <a:r>
              <a:rPr lang="en-US" sz="2400" b="0" dirty="0"/>
              <a:t>Single minor editorial to CSD and no change to the PAR (motion to follow).</a:t>
            </a:r>
          </a:p>
          <a:p>
            <a:pPr lvl="1">
              <a:buFont typeface="Arial" panose="020B0604020202020204" pitchFamily="34" charset="0"/>
              <a:buChar char="•"/>
            </a:pPr>
            <a:endParaRPr lang="en-US" sz="2400" dirty="0"/>
          </a:p>
        </p:txBody>
      </p:sp>
      <p:sp>
        <p:nvSpPr>
          <p:cNvPr id="7" name="Footer Placeholder 6">
            <a:extLst>
              <a:ext uri="{FF2B5EF4-FFF2-40B4-BE49-F238E27FC236}">
                <a16:creationId xmlns:a16="http://schemas.microsoft.com/office/drawing/2014/main" id="{90F3C7C9-C179-462C-BB31-E9954C0145A2}"/>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AAEBDC49-B046-4835-A2A6-ABC01A2E2606}"/>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9" name="Date Placeholder 8">
            <a:extLst>
              <a:ext uri="{FF2B5EF4-FFF2-40B4-BE49-F238E27FC236}">
                <a16:creationId xmlns:a16="http://schemas.microsoft.com/office/drawing/2014/main" id="{0CC187FC-B19D-40EB-B0E0-1C31FA790E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625873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Work Completed This Week</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449272" cy="4343400"/>
          </a:xfrm>
        </p:spPr>
        <p:txBody>
          <a:bodyPr/>
          <a:lstStyle/>
          <a:p>
            <a:pPr>
              <a:buFont typeface="Arial" panose="020B0604020202020204" pitchFamily="34" charset="0"/>
              <a:buChar char="•"/>
            </a:pPr>
            <a:r>
              <a:rPr lang="en-US" sz="2800" b="0" dirty="0"/>
              <a:t>Reviewed technical submissions in support of shortening the 802.11bk effective development time:</a:t>
            </a:r>
          </a:p>
          <a:p>
            <a:pPr lvl="1">
              <a:buFont typeface="Arial" panose="020B0604020202020204" pitchFamily="34" charset="0"/>
              <a:buChar char="•"/>
            </a:pPr>
            <a:r>
              <a:rPr lang="en-US" sz="2400" b="0" dirty="0"/>
              <a:t>Review and identify areas of technical change required for 320MHz Ranging support.</a:t>
            </a:r>
          </a:p>
          <a:p>
            <a:pPr lvl="1">
              <a:buFont typeface="Arial" panose="020B0604020202020204" pitchFamily="34" charset="0"/>
              <a:buChar char="•"/>
            </a:pPr>
            <a:r>
              <a:rPr lang="en-US" sz="2400" dirty="0"/>
              <a:t>EHT PHY PPDU for EHT Ranging and EHT TB Ranging PPDUs.</a:t>
            </a:r>
          </a:p>
          <a:p>
            <a:pPr lvl="1">
              <a:buFont typeface="Arial" panose="020B0604020202020204" pitchFamily="34" charset="0"/>
              <a:buChar char="•"/>
            </a:pPr>
            <a:r>
              <a:rPr lang="en-US" sz="2400" dirty="0"/>
              <a:t>320MHz Puncturing options, mapping of AES128 bit cipher for Secured LTF, symbol duration (2xLTF), GI duration (1.6usec) and use of USIG.</a:t>
            </a:r>
          </a:p>
          <a:p>
            <a:pPr lvl="1">
              <a:buFont typeface="Arial" panose="020B0604020202020204" pitchFamily="34" charset="0"/>
              <a:buChar char="•"/>
            </a:pPr>
            <a:r>
              <a:rPr lang="en-US" sz="2400" dirty="0"/>
              <a:t>FTM session formation negotiation MAC level protocol additional signaling required.</a:t>
            </a:r>
            <a:endParaRPr lang="en-US" sz="2200" dirty="0"/>
          </a:p>
          <a:p>
            <a:pPr lvl="2">
              <a:buFont typeface="Arial" panose="020B0604020202020204" pitchFamily="34" charset="0"/>
              <a:buChar char="•"/>
            </a:pPr>
            <a:endParaRPr lang="en-US" sz="2200" dirty="0"/>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p:txBody>
      </p:sp>
      <p:sp>
        <p:nvSpPr>
          <p:cNvPr id="7" name="Footer Placeholder 6">
            <a:extLst>
              <a:ext uri="{FF2B5EF4-FFF2-40B4-BE49-F238E27FC236}">
                <a16:creationId xmlns:a16="http://schemas.microsoft.com/office/drawing/2014/main" id="{1A762813-E28B-4E56-B10A-1C3D90CC443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2E7A8DB-B7D4-4E3E-AB21-A10282FD9A6C}"/>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9" name="Date Placeholder 8">
            <a:extLst>
              <a:ext uri="{FF2B5EF4-FFF2-40B4-BE49-F238E27FC236}">
                <a16:creationId xmlns:a16="http://schemas.microsoft.com/office/drawing/2014/main" id="{BB7CDEC8-B2E0-4185-8FCF-F7CA7D256FD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529496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Targets Towards the Jan.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729192" cy="4343400"/>
          </a:xfrm>
        </p:spPr>
        <p:txBody>
          <a:bodyPr/>
          <a:lstStyle/>
          <a:p>
            <a:pPr>
              <a:buFont typeface="Arial" panose="020B0604020202020204" pitchFamily="34" charset="0"/>
              <a:buChar char="•"/>
            </a:pPr>
            <a:r>
              <a:rPr lang="en-US" b="0" dirty="0"/>
              <a:t>Dissolve </a:t>
            </a:r>
            <a:r>
              <a:rPr lang="en-US" b="0" dirty="0" err="1"/>
              <a:t>TGaz</a:t>
            </a:r>
            <a:r>
              <a:rPr lang="en-US" b="0" dirty="0"/>
              <a:t>, formation of </a:t>
            </a:r>
            <a:r>
              <a:rPr lang="en-US" b="0" dirty="0" err="1"/>
              <a:t>TGbk</a:t>
            </a:r>
            <a:r>
              <a:rPr lang="en-US" b="0" dirty="0"/>
              <a:t>. </a:t>
            </a:r>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B5EFDFB7-E996-49E7-B698-D5F20098C2A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F13CADA-434B-409D-AFF4-840ECE0DEE07}"/>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1B995F84-8767-4C91-8B4C-1905EB5C462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31820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A2CB-3018-47EE-91A2-AAEE5520AAAD}"/>
              </a:ext>
            </a:extLst>
          </p:cNvPr>
          <p:cNvSpPr>
            <a:spLocks noGrp="1"/>
          </p:cNvSpPr>
          <p:nvPr>
            <p:ph type="title"/>
          </p:nvPr>
        </p:nvSpPr>
        <p:spPr/>
        <p:txBody>
          <a:bodyPr/>
          <a:lstStyle/>
          <a:p>
            <a:r>
              <a:rPr lang="en-US" dirty="0"/>
              <a:t>Scheduled </a:t>
            </a:r>
            <a:r>
              <a:rPr lang="en-US" dirty="0" err="1"/>
              <a:t>TGaz</a:t>
            </a:r>
            <a:r>
              <a:rPr lang="en-US" dirty="0"/>
              <a:t> CRC telecons</a:t>
            </a:r>
          </a:p>
        </p:txBody>
      </p:sp>
      <p:sp>
        <p:nvSpPr>
          <p:cNvPr id="3" name="Content Placeholder 2">
            <a:extLst>
              <a:ext uri="{FF2B5EF4-FFF2-40B4-BE49-F238E27FC236}">
                <a16:creationId xmlns:a16="http://schemas.microsoft.com/office/drawing/2014/main" id="{22003A29-58F8-4353-9747-8380F17EEAEE}"/>
              </a:ext>
            </a:extLst>
          </p:cNvPr>
          <p:cNvSpPr>
            <a:spLocks noGrp="1"/>
          </p:cNvSpPr>
          <p:nvPr>
            <p:ph idx="1"/>
          </p:nvPr>
        </p:nvSpPr>
        <p:spPr>
          <a:xfrm>
            <a:off x="1199456" y="1981201"/>
            <a:ext cx="10657183" cy="4113213"/>
          </a:xfrm>
        </p:spPr>
        <p:txBody>
          <a:bodyPr/>
          <a:lstStyle/>
          <a:p>
            <a:pPr>
              <a:buFont typeface="Arial" panose="020B0604020202020204" pitchFamily="34" charset="0"/>
              <a:buChar char="•"/>
            </a:pPr>
            <a:r>
              <a:rPr lang="en-US" b="0" dirty="0"/>
              <a:t>None - should a need to telecon arise a 10-day notice will be provided.</a:t>
            </a:r>
          </a:p>
        </p:txBody>
      </p:sp>
      <p:sp>
        <p:nvSpPr>
          <p:cNvPr id="7" name="Footer Placeholder 6">
            <a:extLst>
              <a:ext uri="{FF2B5EF4-FFF2-40B4-BE49-F238E27FC236}">
                <a16:creationId xmlns:a16="http://schemas.microsoft.com/office/drawing/2014/main" id="{4E2F811D-618A-4FB5-A4B1-BBE133CF4E06}"/>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3B159D62-304A-4CD2-A9E7-E1F1755DD2C8}"/>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2CA27CDE-185E-4DD2-8874-8C48BC341B9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2688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November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932549C-624F-4CB2-B8E1-9F7FD469EEE8}"/>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5780438F-7925-4FF1-A6D1-62F4583976BC}"/>
              </a:ext>
            </a:extLst>
          </p:cNvPr>
          <p:cNvSpPr>
            <a:spLocks noGrp="1"/>
          </p:cNvSpPr>
          <p:nvPr>
            <p:ph type="sldNum" idx="12"/>
          </p:nvPr>
        </p:nvSpPr>
        <p:spPr/>
        <p:txBody>
          <a:bodyPr/>
          <a:lstStyle/>
          <a:p>
            <a:r>
              <a:rPr lang="en-GB"/>
              <a:t>Slide </a:t>
            </a:r>
            <a:fld id="{DE40C9FC-4879-4F20-9ECA-A574A90476B7}" type="slidenum">
              <a:rPr lang="en-GB" smtClean="0"/>
              <a:pPr/>
              <a:t>46</a:t>
            </a:fld>
            <a:endParaRPr lang="en-GB"/>
          </a:p>
        </p:txBody>
      </p:sp>
      <p:sp>
        <p:nvSpPr>
          <p:cNvPr id="4" name="Date Placeholder 3">
            <a:extLst>
              <a:ext uri="{FF2B5EF4-FFF2-40B4-BE49-F238E27FC236}">
                <a16:creationId xmlns:a16="http://schemas.microsoft.com/office/drawing/2014/main" id="{74DC77BC-1C1D-4DC9-9625-31384A1B91F0}"/>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31391909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November 2022 session.</a:t>
            </a:r>
          </a:p>
        </p:txBody>
      </p:sp>
      <p:sp>
        <p:nvSpPr>
          <p:cNvPr id="2" name="Footer Placeholder 1">
            <a:extLst>
              <a:ext uri="{FF2B5EF4-FFF2-40B4-BE49-F238E27FC236}">
                <a16:creationId xmlns:a16="http://schemas.microsoft.com/office/drawing/2014/main" id="{31406447-4B0F-4C56-A992-0DF37A8BA432}"/>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5A5CABB4-3C75-484F-B40D-7F6C133A5295}"/>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7" name="Date Placeholder 6">
            <a:extLst>
              <a:ext uri="{FF2B5EF4-FFF2-40B4-BE49-F238E27FC236}">
                <a16:creationId xmlns:a16="http://schemas.microsoft.com/office/drawing/2014/main" id="{F2A12B68-2BD8-4AC8-8E77-DC7AFEA0993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943004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November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Task Group is now acting as a Comment Resolution Committee </a:t>
            </a:r>
          </a:p>
          <a:p>
            <a:pPr marL="800100" lvl="1" indent="-342900">
              <a:buFont typeface="Arial" panose="020B0604020202020204" pitchFamily="34" charset="0"/>
              <a:buChar char="•"/>
              <a:defRPr/>
            </a:pPr>
            <a:r>
              <a:rPr lang="en-GB" altLang="en-US" dirty="0"/>
              <a:t>Comment resolution on against Draft 4.1 (39 comments in total)</a:t>
            </a:r>
          </a:p>
          <a:p>
            <a:pPr marL="1200150" lvl="2" indent="-342900">
              <a:buFont typeface="Arial" panose="020B0604020202020204" pitchFamily="34" charset="0"/>
              <a:buChar char="•"/>
              <a:defRPr/>
            </a:pPr>
            <a:r>
              <a:rPr lang="en-GB" altLang="en-US" dirty="0"/>
              <a:t>12 Editorial</a:t>
            </a:r>
          </a:p>
          <a:p>
            <a:pPr marL="1200150" lvl="2" indent="-342900">
              <a:buFont typeface="Arial" panose="020B0604020202020204" pitchFamily="34" charset="0"/>
              <a:buChar char="•"/>
              <a:defRPr/>
            </a:pPr>
            <a:r>
              <a:rPr lang="en-GB" altLang="en-US" dirty="0"/>
              <a:t>24 Technical</a:t>
            </a:r>
          </a:p>
          <a:p>
            <a:pPr marL="1657350" lvl="3" indent="-342900">
              <a:buFont typeface="Arial" panose="020B0604020202020204" pitchFamily="34" charset="0"/>
              <a:buChar char="•"/>
              <a:defRPr/>
            </a:pPr>
            <a:r>
              <a:rPr lang="en-GB" altLang="en-US" dirty="0"/>
              <a:t>2 more comments on 1 issue remain to be resolved </a:t>
            </a:r>
          </a:p>
          <a:p>
            <a:pPr marL="1200150" lvl="2" indent="-342900">
              <a:buFont typeface="Arial" panose="020B0604020202020204" pitchFamily="34" charset="0"/>
              <a:buChar char="•"/>
              <a:defRPr/>
            </a:pPr>
            <a:r>
              <a:rPr lang="en-GB" altLang="en-US" dirty="0"/>
              <a:t>3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 resolutions are available in doc. 11-22/1925r2</a:t>
            </a:r>
          </a:p>
          <a:p>
            <a:pPr marL="800100" lvl="1" indent="-342900">
              <a:buFont typeface="Arial" panose="020B0604020202020204" pitchFamily="34" charset="0"/>
              <a:buChar char="•"/>
              <a:defRPr/>
            </a:pPr>
            <a:r>
              <a:rPr lang="en-GB" altLang="en-US" dirty="0"/>
              <a:t>Target date for recirculation SA ballot is 6 Dec. (latest) for ballot closing by 6 Jan. </a:t>
            </a:r>
          </a:p>
          <a:p>
            <a:pPr marL="800100" lvl="1" indent="-342900">
              <a:buFont typeface="Arial" panose="020B0604020202020204" pitchFamily="34" charset="0"/>
              <a:buChar char="•"/>
              <a:defRPr/>
            </a:pPr>
            <a:r>
              <a:rPr lang="en-GB" altLang="en-US" dirty="0"/>
              <a:t>Motion to send </a:t>
            </a:r>
            <a:r>
              <a:rPr lang="en-GB" altLang="en-US" dirty="0" err="1"/>
              <a:t>TGbb</a:t>
            </a:r>
            <a:r>
              <a:rPr lang="en-GB" altLang="en-US" dirty="0"/>
              <a:t> D4.1 to ISO for information</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11-22/1718r3.</a:t>
            </a:r>
          </a:p>
          <a:p>
            <a:pPr marL="457200" lvl="1" indent="0">
              <a:buFontTx/>
              <a:buNone/>
              <a:defRPr/>
            </a:pPr>
            <a:r>
              <a:rPr lang="en-US" altLang="en-US" b="1" dirty="0"/>
              <a:t>Minutes of the meeting are available in doc. 11-22/2022r0.</a:t>
            </a:r>
          </a:p>
        </p:txBody>
      </p:sp>
      <p:sp>
        <p:nvSpPr>
          <p:cNvPr id="7" name="Footer Placeholder 6">
            <a:extLst>
              <a:ext uri="{FF2B5EF4-FFF2-40B4-BE49-F238E27FC236}">
                <a16:creationId xmlns:a16="http://schemas.microsoft.com/office/drawing/2014/main" id="{FDC9439D-4FB0-43AA-AA52-A92C3766169F}"/>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444DB599-58B9-44DF-8E93-7DD54E58615D}"/>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243A3AF0-E28C-4696-9099-BBA93A2A0C1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1266322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D5.0 SA recirculation start </a:t>
            </a:r>
            <a:r>
              <a:rPr lang="en-GB" altLang="en-US" sz="2400" b="1" dirty="0"/>
              <a:t>9 Dec.</a:t>
            </a:r>
          </a:p>
          <a:p>
            <a:pPr marL="1200150" lvl="2" indent="-342900">
              <a:buFont typeface="Arial" panose="020B0604020202020204" pitchFamily="34" charset="0"/>
              <a:buChar char="•"/>
              <a:defRPr/>
            </a:pPr>
            <a:r>
              <a:rPr lang="en-GB" altLang="en-US" sz="2200" b="1" dirty="0"/>
              <a:t>Closes 6 Jan.’23</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SA ballot comment resolution in Jan.’23</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231904" y="1628800"/>
            <a:ext cx="6157880" cy="3477875"/>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Tue., 30 Nov. at 14:00 ET (20:00 CET) for 2h</a:t>
            </a:r>
          </a:p>
          <a:p>
            <a:pPr marL="1657350" lvl="3" indent="-342900">
              <a:buFont typeface="Arial" panose="020B0604020202020204" pitchFamily="34" charset="0"/>
              <a:buChar char="•"/>
              <a:defRPr/>
            </a:pPr>
            <a:r>
              <a:rPr lang="en-GB" altLang="en-US" sz="2000" dirty="0" err="1">
                <a:solidFill>
                  <a:schemeClr val="tx1"/>
                </a:solidFill>
              </a:rPr>
              <a:t>TGbb</a:t>
            </a:r>
            <a:r>
              <a:rPr lang="en-GB" altLang="en-US" sz="2000" dirty="0">
                <a:solidFill>
                  <a:schemeClr val="tx1"/>
                </a:solidFill>
              </a:rPr>
              <a:t> can run motions for comment resolution on the telecons for D4.1 comments</a:t>
            </a:r>
          </a:p>
          <a:p>
            <a:pPr marL="1657350" lvl="3" indent="-342900">
              <a:buFont typeface="Arial" panose="020B0604020202020204" pitchFamily="34" charset="0"/>
              <a:buChar char="•"/>
              <a:defRPr/>
            </a:pPr>
            <a:r>
              <a:rPr lang="en-GB" altLang="en-US" sz="2000" dirty="0">
                <a:solidFill>
                  <a:schemeClr val="tx1"/>
                </a:solidFill>
              </a:rPr>
              <a:t>If consensus is found, then motion for D5.0 recirculation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r>
              <a:rPr lang="en-GB" altLang="en-US" sz="2000" dirty="0">
                <a:solidFill>
                  <a:schemeClr val="tx1"/>
                </a:solidFill>
              </a:rPr>
              <a:t>Wed., 6 Dec. at 14:00 ET (20:00 CET) for 1h</a:t>
            </a:r>
          </a:p>
          <a:p>
            <a:pPr marL="1657350" lvl="3" indent="-342900">
              <a:buFont typeface="Arial" panose="020B0604020202020204" pitchFamily="34" charset="0"/>
              <a:buChar char="•"/>
              <a:defRPr/>
            </a:pPr>
            <a:r>
              <a:rPr lang="en-GB" altLang="en-US" sz="2000" dirty="0">
                <a:solidFill>
                  <a:schemeClr val="tx1"/>
                </a:solidFill>
              </a:rPr>
              <a:t>Move for D5.0 recirculation </a:t>
            </a: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6E6527D0-519F-4310-B2D8-4215A769CECF}"/>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38AB0589-291F-442F-BA74-2560AAE0BEAA}"/>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0" name="Date Placeholder 9">
            <a:extLst>
              <a:ext uri="{FF2B5EF4-FFF2-40B4-BE49-F238E27FC236}">
                <a16:creationId xmlns:a16="http://schemas.microsoft.com/office/drawing/2014/main" id="{9EBA3912-AB5C-4B76-85F0-59384D416C3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1237323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3" name="Picture 2">
            <a:extLst>
              <a:ext uri="{FF2B5EF4-FFF2-40B4-BE49-F238E27FC236}">
                <a16:creationId xmlns:a16="http://schemas.microsoft.com/office/drawing/2014/main" id="{CD0041F6-962F-4921-B75F-90A668D29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74750"/>
            <a:ext cx="10605147" cy="5795193"/>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2022-11-17</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name="Dokument" r:id="rId3" imgW="8255000" imgH="2514600" progId="Word.Document.8">
                  <p:embed/>
                </p:oleObj>
              </mc:Choice>
              <mc:Fallback>
                <p:oleObj name="Dokument" r:id="rId3" imgW="8255000" imgH="2514600" progId="Word.Document.8">
                  <p:embed/>
                  <p:pic>
                    <p:nvPicPr>
                      <p:cNvPr id="30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A314A69A-78AA-4218-AD2D-22042C866C69}"/>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22119159-DBFA-435C-B692-067E558F5E04}"/>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6F0E442D-37E6-4D21-B873-8F1CE5BA124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2865570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November 2022.</a:t>
            </a:r>
          </a:p>
        </p:txBody>
      </p:sp>
      <p:sp>
        <p:nvSpPr>
          <p:cNvPr id="2" name="Footer Placeholder 1">
            <a:extLst>
              <a:ext uri="{FF2B5EF4-FFF2-40B4-BE49-F238E27FC236}">
                <a16:creationId xmlns:a16="http://schemas.microsoft.com/office/drawing/2014/main" id="{DEA621D6-88A5-4263-A64B-BF1702B36101}"/>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0328060-F3E1-4BDB-AAF7-D70B7E4790A5}"/>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C137EC38-7297-43FA-A651-493CA5208CD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370200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508787"/>
            <a:ext cx="10475383" cy="422446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comments received</a:t>
            </a:r>
            <a:br>
              <a:rPr lang="en-US" sz="1867" dirty="0">
                <a:solidFill>
                  <a:schemeClr val="tx1"/>
                </a:solidFill>
              </a:rPr>
            </a:br>
            <a:r>
              <a:rPr lang="en-US" sz="1867" dirty="0">
                <a:solidFill>
                  <a:schemeClr val="tx1"/>
                </a:solidFill>
              </a:rPr>
              <a:t>from SAB</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Resolved and approved 49</a:t>
            </a:r>
            <a:br>
              <a:rPr lang="en-US" sz="1867" dirty="0">
                <a:solidFill>
                  <a:schemeClr val="tx1"/>
                </a:solidFill>
              </a:rPr>
            </a:br>
            <a:r>
              <a:rPr lang="en-US" sz="1867" dirty="0">
                <a:solidFill>
                  <a:schemeClr val="tx1"/>
                </a:solidFill>
              </a:rPr>
              <a:t>technical comments</a:t>
            </a:r>
          </a:p>
          <a:p>
            <a:pPr marL="380990" indent="-380990">
              <a:buFont typeface="Arial" panose="020B0604020202020204" pitchFamily="34" charset="0"/>
              <a:buChar char="•"/>
            </a:pPr>
            <a:r>
              <a:rPr lang="en-US" sz="1867" dirty="0">
                <a:solidFill>
                  <a:schemeClr val="tx1"/>
                </a:solidFill>
              </a:rPr>
              <a:t>124 comments open</a:t>
            </a:r>
          </a:p>
          <a:p>
            <a:pPr marL="781031" lvl="1" indent="-380990">
              <a:buFont typeface="Arial" panose="020B0604020202020204" pitchFamily="34" charset="0"/>
              <a:buChar char="•"/>
            </a:pPr>
            <a:r>
              <a:rPr lang="en-US" sz="1467" dirty="0">
                <a:solidFill>
                  <a:schemeClr val="tx1"/>
                </a:solidFill>
              </a:rPr>
              <a:t>23 technical</a:t>
            </a:r>
          </a:p>
          <a:p>
            <a:pPr marL="781031" lvl="1" indent="-380990">
              <a:buFont typeface="Arial" panose="020B0604020202020204" pitchFamily="34" charset="0"/>
              <a:buChar char="•"/>
            </a:pPr>
            <a:r>
              <a:rPr lang="en-US" sz="1467" dirty="0">
                <a:solidFill>
                  <a:schemeClr val="tx1"/>
                </a:solidFill>
              </a:rPr>
              <a:t>101 editorial</a:t>
            </a:r>
          </a:p>
          <a:p>
            <a:pPr marL="380990" indent="-380990">
              <a:buFont typeface="Arial" panose="020B0604020202020204" pitchFamily="34" charset="0"/>
              <a:buChar char="•"/>
            </a:pPr>
            <a:r>
              <a:rPr lang="en-US" sz="1867" dirty="0">
                <a:solidFill>
                  <a:schemeClr val="tx1"/>
                </a:solidFill>
              </a:rPr>
              <a:t>Reviewed timeline (unchanged)</a:t>
            </a:r>
          </a:p>
          <a:p>
            <a:pPr marL="380990" indent="-380990">
              <a:buFont typeface="Arial" panose="020B0604020202020204" pitchFamily="34" charset="0"/>
              <a:buChar char="•"/>
            </a:pPr>
            <a:endParaRPr lang="en-US" sz="1867" dirty="0">
              <a:solidFill>
                <a:schemeClr val="tx1"/>
              </a:solidFill>
            </a:endParaRPr>
          </a:p>
          <a:p>
            <a:pPr marL="0" indent="0"/>
            <a:r>
              <a:rPr lang="en-US" sz="1867" dirty="0">
                <a:solidFill>
                  <a:schemeClr val="tx1"/>
                </a:solidFill>
              </a:rPr>
              <a:t>Comment database: 11-22/1902</a:t>
            </a:r>
            <a:endParaRPr lang="en-US" sz="1467" dirty="0">
              <a:solidFill>
                <a:schemeClr val="tx1"/>
              </a:solidFill>
            </a:endParaRPr>
          </a:p>
        </p:txBody>
      </p:sp>
      <p:pic>
        <p:nvPicPr>
          <p:cNvPr id="9" name="Picture 8">
            <a:extLst>
              <a:ext uri="{FF2B5EF4-FFF2-40B4-BE49-F238E27FC236}">
                <a16:creationId xmlns:a16="http://schemas.microsoft.com/office/drawing/2014/main" id="{6E710C41-DC7F-4B42-8012-92048E918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3080" y="2386733"/>
            <a:ext cx="6336704" cy="3346524"/>
          </a:xfrm>
          <a:prstGeom prst="rect">
            <a:avLst/>
          </a:prstGeom>
        </p:spPr>
      </p:pic>
      <p:sp>
        <p:nvSpPr>
          <p:cNvPr id="7" name="Footer Placeholder 6">
            <a:extLst>
              <a:ext uri="{FF2B5EF4-FFF2-40B4-BE49-F238E27FC236}">
                <a16:creationId xmlns:a16="http://schemas.microsoft.com/office/drawing/2014/main" id="{270BB6B2-30AD-428D-8F19-80292741CA5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E4872324-0C25-4308-9481-D099FC5B82D5}"/>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10" name="Date Placeholder 9">
            <a:extLst>
              <a:ext uri="{FF2B5EF4-FFF2-40B4-BE49-F238E27FC236}">
                <a16:creationId xmlns:a16="http://schemas.microsoft.com/office/drawing/2014/main" id="{4E413483-FC70-499E-A580-AE656B6ABC1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56664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467" dirty="0">
                <a:solidFill>
                  <a:schemeClr val="tx1"/>
                </a:solidFill>
              </a:rPr>
              <a:t>January 2019		First meeting as a task group</a:t>
            </a:r>
          </a:p>
          <a:p>
            <a:pPr marL="0" indent="0">
              <a:lnSpc>
                <a:spcPct val="80000"/>
              </a:lnSpc>
            </a:pPr>
            <a:r>
              <a:rPr lang="en-US" altLang="en-US" sz="1467" dirty="0">
                <a:solidFill>
                  <a:schemeClr val="tx1"/>
                </a:solidFill>
              </a:rPr>
              <a:t>June 2020			Call for comments on D0.1</a:t>
            </a:r>
          </a:p>
          <a:p>
            <a:pPr marL="0" indent="0">
              <a:lnSpc>
                <a:spcPct val="80000"/>
              </a:lnSpc>
            </a:pPr>
            <a:r>
              <a:rPr lang="en-US" altLang="en-US" sz="1467" dirty="0">
                <a:solidFill>
                  <a:schemeClr val="tx1"/>
                </a:solidFill>
              </a:rPr>
              <a:t>November 2020		Initial WGLB (D1.0)</a:t>
            </a:r>
          </a:p>
          <a:p>
            <a:pPr marL="0" indent="0">
              <a:lnSpc>
                <a:spcPct val="80000"/>
              </a:lnSpc>
            </a:pPr>
            <a:r>
              <a:rPr lang="en-US" altLang="en-US" sz="1467" dirty="0">
                <a:solidFill>
                  <a:schemeClr val="tx1"/>
                </a:solidFill>
              </a:rPr>
              <a:t>September 2021		D2.0 WG Recirculation LB</a:t>
            </a:r>
          </a:p>
          <a:p>
            <a:pPr marL="0" indent="0">
              <a:lnSpc>
                <a:spcPct val="80000"/>
              </a:lnSpc>
            </a:pPr>
            <a:r>
              <a:rPr lang="en-US" altLang="en-US" sz="1467" dirty="0">
                <a:solidFill>
                  <a:schemeClr val="tx1"/>
                </a:solidFill>
              </a:rPr>
              <a:t>March 2022		D3.0 WG Recirculation LB</a:t>
            </a:r>
          </a:p>
          <a:p>
            <a:pPr marL="0" indent="0">
              <a:lnSpc>
                <a:spcPct val="80000"/>
              </a:lnSpc>
            </a:pPr>
            <a:r>
              <a:rPr lang="en-US" altLang="en-US" sz="1467" dirty="0">
                <a:solidFill>
                  <a:schemeClr val="tx1"/>
                </a:solidFill>
              </a:rPr>
              <a:t>May				intermediate version D3.1</a:t>
            </a:r>
          </a:p>
          <a:p>
            <a:pPr marL="0" indent="0">
              <a:lnSpc>
                <a:spcPct val="80000"/>
              </a:lnSpc>
            </a:pPr>
            <a:r>
              <a:rPr lang="en-US" altLang="en-US" sz="1467" dirty="0">
                <a:solidFill>
                  <a:schemeClr val="tx1"/>
                </a:solidFill>
              </a:rPr>
              <a:t>June				Form SAB Pool</a:t>
            </a:r>
          </a:p>
          <a:p>
            <a:pPr marL="0" indent="0">
              <a:lnSpc>
                <a:spcPct val="80000"/>
              </a:lnSpc>
            </a:pPr>
            <a:r>
              <a:rPr lang="en-US" altLang="en-US" sz="1467" dirty="0">
                <a:solidFill>
                  <a:schemeClr val="tx1"/>
                </a:solidFill>
              </a:rPr>
              <a:t>July				Editorial reviews completed: MEC &amp; MDR on D3.1</a:t>
            </a:r>
          </a:p>
          <a:p>
            <a:pPr marL="0" indent="0">
              <a:lnSpc>
                <a:spcPct val="80000"/>
              </a:lnSpc>
            </a:pPr>
            <a:r>
              <a:rPr lang="en-US" altLang="en-US" sz="1467" dirty="0">
                <a:solidFill>
                  <a:schemeClr val="tx1"/>
                </a:solidFill>
              </a:rPr>
              <a:t>				D4.0 WG Recirculation LB </a:t>
            </a:r>
          </a:p>
          <a:p>
            <a:pPr marL="0" indent="0">
              <a:lnSpc>
                <a:spcPct val="80000"/>
              </a:lnSpc>
            </a:pPr>
            <a:r>
              <a:rPr lang="en-US" altLang="en-US" sz="1467" dirty="0">
                <a:solidFill>
                  <a:schemeClr val="tx1"/>
                </a:solidFill>
              </a:rPr>
              <a:t>September 2022		WG request EC for unconditional approval to forward</a:t>
            </a:r>
          </a:p>
          <a:p>
            <a:pPr marL="0" indent="0">
              <a:lnSpc>
                <a:spcPct val="80000"/>
              </a:lnSpc>
            </a:pPr>
            <a:r>
              <a:rPr lang="en-US" altLang="en-US" sz="1467" dirty="0">
                <a:solidFill>
                  <a:schemeClr val="tx1"/>
                </a:solidFill>
              </a:rPr>
              <a:t>					draft D4.0 to SA ballot</a:t>
            </a:r>
          </a:p>
          <a:p>
            <a:pPr marL="0" indent="0">
              <a:lnSpc>
                <a:spcPct val="80000"/>
              </a:lnSpc>
            </a:pPr>
            <a:r>
              <a:rPr lang="en-US" altLang="en-US" sz="1467" dirty="0">
                <a:solidFill>
                  <a:schemeClr val="tx1"/>
                </a:solidFill>
              </a:rPr>
              <a:t>Oct 4</a:t>
            </a:r>
            <a:r>
              <a:rPr lang="en-US" altLang="en-US" sz="1467" baseline="30000" dirty="0">
                <a:solidFill>
                  <a:schemeClr val="tx1"/>
                </a:solidFill>
              </a:rPr>
              <a:t>th</a:t>
            </a:r>
            <a:r>
              <a:rPr lang="en-US" altLang="en-US" sz="1467" dirty="0">
                <a:solidFill>
                  <a:schemeClr val="tx1"/>
                </a:solidFill>
              </a:rPr>
              <a:t> EC telco		EC approval to go to SA Ballot (unconditional)</a:t>
            </a:r>
          </a:p>
          <a:p>
            <a:pPr marL="0" indent="0">
              <a:lnSpc>
                <a:spcPct val="80000"/>
              </a:lnSpc>
            </a:pPr>
            <a:r>
              <a:rPr lang="en-US" altLang="en-US" sz="1467" dirty="0">
                <a:solidFill>
                  <a:schemeClr val="tx1"/>
                </a:solidFill>
              </a:rPr>
              <a:t>Oct. 6</a:t>
            </a:r>
            <a:r>
              <a:rPr lang="en-US" altLang="en-US" sz="1467" baseline="30000" dirty="0">
                <a:solidFill>
                  <a:schemeClr val="tx1"/>
                </a:solidFill>
              </a:rPr>
              <a:t>th</a:t>
            </a:r>
            <a:r>
              <a:rPr lang="en-US" altLang="en-US" sz="1467" dirty="0">
                <a:solidFill>
                  <a:schemeClr val="tx1"/>
                </a:solidFill>
              </a:rPr>
              <a:t> 2022		Initial SA Ballot (D4.0), Start of</a:t>
            </a:r>
          </a:p>
          <a:p>
            <a:pPr marL="0" indent="0">
              <a:lnSpc>
                <a:spcPct val="80000"/>
              </a:lnSpc>
            </a:pPr>
            <a:r>
              <a:rPr lang="en-US" altLang="en-US" sz="1467" dirty="0">
                <a:solidFill>
                  <a:schemeClr val="tx1"/>
                </a:solidFill>
              </a:rPr>
              <a:t>March 2023		Second SA Ballot</a:t>
            </a:r>
          </a:p>
          <a:p>
            <a:pPr marL="0" indent="0">
              <a:lnSpc>
                <a:spcPct val="80000"/>
              </a:lnSpc>
            </a:pPr>
            <a:r>
              <a:rPr lang="en-US" altLang="en-US" sz="1467" dirty="0">
                <a:solidFill>
                  <a:schemeClr val="tx1"/>
                </a:solidFill>
              </a:rPr>
              <a:t>July 2023			Third SA Ballot</a:t>
            </a:r>
          </a:p>
          <a:p>
            <a:pPr marL="0" indent="0">
              <a:lnSpc>
                <a:spcPct val="80000"/>
              </a:lnSpc>
            </a:pPr>
            <a:r>
              <a:rPr lang="en-US" altLang="en-US" sz="1467" dirty="0">
                <a:solidFill>
                  <a:schemeClr val="tx1"/>
                </a:solidFill>
              </a:rPr>
              <a:t>September 2023		EC approval to </a:t>
            </a:r>
            <a:r>
              <a:rPr lang="en-US" altLang="en-US" sz="1467" dirty="0" err="1">
                <a:solidFill>
                  <a:schemeClr val="tx1"/>
                </a:solidFill>
              </a:rPr>
              <a:t>RevCom</a:t>
            </a:r>
            <a:endParaRPr lang="en-US" altLang="en-US" sz="1467" dirty="0">
              <a:solidFill>
                <a:schemeClr val="tx1"/>
              </a:solidFill>
            </a:endParaRPr>
          </a:p>
          <a:p>
            <a:pPr marL="0" indent="0">
              <a:lnSpc>
                <a:spcPct val="80000"/>
              </a:lnSpc>
            </a:pPr>
            <a:r>
              <a:rPr lang="en-US" altLang="en-US" sz="1467" dirty="0">
                <a:solidFill>
                  <a:schemeClr val="tx1"/>
                </a:solidFill>
              </a:rPr>
              <a:t>December 2023		</a:t>
            </a:r>
            <a:r>
              <a:rPr lang="en-US" altLang="en-US" sz="1467" dirty="0" err="1">
                <a:solidFill>
                  <a:schemeClr val="tx1"/>
                </a:solidFill>
              </a:rPr>
              <a:t>RevCom</a:t>
            </a:r>
            <a:r>
              <a:rPr lang="en-US" altLang="en-US" sz="1467" dirty="0">
                <a:solidFill>
                  <a:schemeClr val="tx1"/>
                </a:solidFill>
              </a:rPr>
              <a:t>/SASB approval</a:t>
            </a:r>
            <a:endParaRPr lang="en-US" sz="1467" dirty="0">
              <a:solidFill>
                <a:schemeClr val="tx1"/>
              </a:solidFill>
            </a:endParaRPr>
          </a:p>
        </p:txBody>
      </p:sp>
      <p:sp>
        <p:nvSpPr>
          <p:cNvPr id="3" name="Footer Placeholder 2">
            <a:extLst>
              <a:ext uri="{FF2B5EF4-FFF2-40B4-BE49-F238E27FC236}">
                <a16:creationId xmlns:a16="http://schemas.microsoft.com/office/drawing/2014/main" id="{A057A102-417B-42EF-9DED-913572E88137}"/>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7D7B9AA7-521A-4778-9189-E82DDAEB836B}"/>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0B2D17F5-9AE1-44E3-9719-40F313649AE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852068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604798"/>
            <a:ext cx="10463599" cy="4208463"/>
          </a:xfrm>
          <a:ln/>
        </p:spPr>
        <p:txBody>
          <a:bodyPr/>
          <a:lstStyle/>
          <a:p>
            <a:pPr marL="380990" indent="-380990">
              <a:buFont typeface="Arial" panose="020B0604020202020204" pitchFamily="34" charset="0"/>
              <a:buChar char="•"/>
            </a:pPr>
            <a:r>
              <a:rPr lang="en-US" sz="2133" dirty="0">
                <a:solidFill>
                  <a:schemeClr val="tx1"/>
                </a:solidFill>
              </a:rPr>
              <a:t>Continue comment resolution</a:t>
            </a:r>
          </a:p>
          <a:p>
            <a:pPr marL="380990" indent="-380990">
              <a:buFont typeface="Arial" panose="020B0604020202020204" pitchFamily="34" charset="0"/>
              <a:buChar char="•"/>
            </a:pPr>
            <a:r>
              <a:rPr lang="en-US" sz="2133" dirty="0">
                <a:solidFill>
                  <a:schemeClr val="tx1"/>
                </a:solidFill>
              </a:rPr>
              <a:t>Start 1</a:t>
            </a:r>
            <a:r>
              <a:rPr lang="en-US" sz="2133" baseline="30000" dirty="0">
                <a:solidFill>
                  <a:schemeClr val="tx1"/>
                </a:solidFill>
              </a:rPr>
              <a:t>st</a:t>
            </a:r>
            <a:r>
              <a:rPr lang="en-US" sz="2133" dirty="0">
                <a:solidFill>
                  <a:schemeClr val="tx1"/>
                </a:solidFill>
              </a:rPr>
              <a:t> SAB Recirc before the January meeting</a:t>
            </a:r>
          </a:p>
          <a:p>
            <a:pPr marL="0" indent="0"/>
            <a:endParaRPr lang="en-US" sz="2133" dirty="0">
              <a:solidFill>
                <a:schemeClr val="tx1"/>
              </a:solidFill>
            </a:endParaRPr>
          </a:p>
          <a:p>
            <a:pPr marL="0" indent="0"/>
            <a:r>
              <a:rPr lang="en-US" sz="2133" dirty="0">
                <a:solidFill>
                  <a:schemeClr val="tx1"/>
                </a:solidFill>
              </a:rPr>
              <a:t>Telcos </a:t>
            </a:r>
          </a:p>
          <a:p>
            <a:pPr marL="380990" indent="-380990">
              <a:buFont typeface="Arial" panose="020B0604020202020204" pitchFamily="34" charset="0"/>
              <a:buChar char="•"/>
            </a:pPr>
            <a:r>
              <a:rPr lang="en-US" sz="2133" dirty="0">
                <a:solidFill>
                  <a:schemeClr val="tx1"/>
                </a:solidFill>
              </a:rPr>
              <a:t>Tuesdays, 10:00h – 11.00h ET (1 hours)</a:t>
            </a:r>
          </a:p>
          <a:p>
            <a:pPr lvl="1">
              <a:buFont typeface="Arial" panose="020B0604020202020204" pitchFamily="34" charset="0"/>
              <a:buChar char="•"/>
            </a:pPr>
            <a:r>
              <a:rPr lang="en-US" sz="2400" dirty="0">
                <a:sym typeface="Wingdings" pitchFamily="2" charset="2"/>
              </a:rPr>
              <a:t>	</a:t>
            </a:r>
            <a:r>
              <a:rPr lang="en-US" sz="1867" dirty="0">
                <a:sym typeface="Wingdings" pitchFamily="2" charset="2"/>
              </a:rPr>
              <a:t>2022-11-29</a:t>
            </a:r>
          </a:p>
          <a:p>
            <a:pPr lvl="1">
              <a:buFont typeface="Arial" panose="020B0604020202020204" pitchFamily="34" charset="0"/>
              <a:buChar char="•"/>
            </a:pPr>
            <a:r>
              <a:rPr lang="en-US" sz="1867" dirty="0">
                <a:sym typeface="Wingdings" pitchFamily="2" charset="2"/>
              </a:rPr>
              <a:t>	2022-12-06</a:t>
            </a:r>
          </a:p>
          <a:p>
            <a:pPr lvl="1">
              <a:buFont typeface="Arial" panose="020B0604020202020204" pitchFamily="34" charset="0"/>
              <a:buChar char="•"/>
            </a:pPr>
            <a:r>
              <a:rPr lang="en-US" sz="1867" dirty="0">
                <a:sym typeface="Wingdings" pitchFamily="2" charset="2"/>
              </a:rPr>
              <a:t>	2022-12-13</a:t>
            </a:r>
          </a:p>
          <a:p>
            <a:pPr lvl="1">
              <a:buFont typeface="Arial" panose="020B0604020202020204" pitchFamily="34" charset="0"/>
              <a:buChar char="•"/>
            </a:pPr>
            <a:r>
              <a:rPr lang="en-US" sz="1867" dirty="0">
                <a:sym typeface="Wingdings" pitchFamily="2" charset="2"/>
              </a:rPr>
              <a:t>	2022-12-20</a:t>
            </a:r>
          </a:p>
          <a:p>
            <a:pPr lvl="1">
              <a:buFont typeface="Arial" panose="020B0604020202020204" pitchFamily="34" charset="0"/>
              <a:buChar char="•"/>
            </a:pPr>
            <a:r>
              <a:rPr lang="en-US" sz="1867" dirty="0">
                <a:sym typeface="Wingdings" pitchFamily="2" charset="2"/>
              </a:rPr>
              <a:t>	2023-01-03</a:t>
            </a:r>
          </a:p>
          <a:p>
            <a:pPr lvl="1">
              <a:buFont typeface="Arial" panose="020B0604020202020204" pitchFamily="34" charset="0"/>
              <a:buChar char="•"/>
            </a:pPr>
            <a:r>
              <a:rPr lang="en-US" sz="1867" dirty="0">
                <a:sym typeface="Wingdings" pitchFamily="2" charset="2"/>
              </a:rPr>
              <a:t>	2023-01-10</a:t>
            </a:r>
          </a:p>
          <a:p>
            <a:pPr>
              <a:buFont typeface="Arial" panose="020B0604020202020204" pitchFamily="34" charset="0"/>
              <a:buChar char="•"/>
            </a:pPr>
            <a:r>
              <a:rPr lang="en-US" sz="2133" dirty="0"/>
              <a:t>Have been announced via WG and TG mail reflector with 10-day notice</a:t>
            </a:r>
          </a:p>
        </p:txBody>
      </p:sp>
      <p:sp>
        <p:nvSpPr>
          <p:cNvPr id="2" name="Footer Placeholder 1">
            <a:extLst>
              <a:ext uri="{FF2B5EF4-FFF2-40B4-BE49-F238E27FC236}">
                <a16:creationId xmlns:a16="http://schemas.microsoft.com/office/drawing/2014/main" id="{29508291-89BA-4838-9B16-87CAFC9B7780}"/>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E7ACCEA8-F06B-41EE-B944-0F5A22606A17}"/>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Date Placeholder 6">
            <a:extLst>
              <a:ext uri="{FF2B5EF4-FFF2-40B4-BE49-F238E27FC236}">
                <a16:creationId xmlns:a16="http://schemas.microsoft.com/office/drawing/2014/main" id="{60DF35B9-590A-4CE4-A11D-A4C18EF8B4F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6890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11-22/1721</a:t>
            </a:r>
          </a:p>
          <a:p>
            <a:r>
              <a:rPr lang="en-US" dirty="0"/>
              <a:t>Meeting / Chair’s Slide Deck:		11-22/1722</a:t>
            </a:r>
          </a:p>
          <a:p>
            <a:r>
              <a:rPr lang="en-US" dirty="0"/>
              <a:t>Meeting minutes:					11-22/1891</a:t>
            </a:r>
          </a:p>
          <a:p>
            <a:r>
              <a:rPr lang="en-US" dirty="0"/>
              <a:t>Snapshot Slide:						11-22/1723</a:t>
            </a:r>
          </a:p>
          <a:p>
            <a:r>
              <a:rPr lang="en-US" dirty="0"/>
              <a:t>Closing report:						11-22/1724</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36AEB777-1CB9-430A-BB1D-BF99959A864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76FF6601-2776-41D3-86D9-78542B511CAA}"/>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Date Placeholder 6">
            <a:extLst>
              <a:ext uri="{FF2B5EF4-FFF2-40B4-BE49-F238E27FC236}">
                <a16:creationId xmlns:a16="http://schemas.microsoft.com/office/drawing/2014/main" id="{42301ECD-B7FE-40B2-A23D-24EC96A823C6}"/>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6043397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5000" lnSpcReduction="10000"/>
          </a:bodyPr>
          <a:lstStyle/>
          <a:p>
            <a:pPr>
              <a:buFont typeface="Arial" panose="020B0604020202020204" pitchFamily="34" charset="0"/>
              <a:buChar char="•"/>
            </a:pPr>
            <a:r>
              <a:rPr lang="en-GB" altLang="en-US" dirty="0"/>
              <a:t>1 </a:t>
            </a:r>
            <a:r>
              <a:rPr lang="en-GB" altLang="en-US" dirty="0" err="1"/>
              <a:t>TGbd</a:t>
            </a:r>
            <a:r>
              <a:rPr lang="en-GB" altLang="en-US" dirty="0"/>
              <a:t> meeting was arranged on Tuesday PM1.</a:t>
            </a:r>
          </a:p>
          <a:p>
            <a:pPr>
              <a:buFont typeface="Arial" panose="020B0604020202020204" pitchFamily="34" charset="0"/>
              <a:buChar char="•"/>
            </a:pPr>
            <a:r>
              <a:rPr lang="en-GB" altLang="en-US" dirty="0" err="1"/>
              <a:t>TGbd</a:t>
            </a:r>
            <a:r>
              <a:rPr lang="en-GB" altLang="en-US" dirty="0"/>
              <a:t> approved minutes for </a:t>
            </a:r>
            <a:r>
              <a:rPr lang="en-GB" altLang="en-US" dirty="0" err="1"/>
              <a:t>TGbd</a:t>
            </a:r>
            <a:r>
              <a:rPr lang="en-GB" altLang="en-US" dirty="0"/>
              <a:t> meeting in Sep interim week and following TC on Oct 25 individually.</a:t>
            </a:r>
          </a:p>
          <a:p>
            <a:pPr>
              <a:buFont typeface="Arial" panose="020B0604020202020204" pitchFamily="34" charset="0"/>
              <a:buChar char="•"/>
            </a:pPr>
            <a:r>
              <a:rPr lang="en-GB" altLang="en-US" dirty="0" err="1"/>
              <a:t>TGbd</a:t>
            </a:r>
            <a:r>
              <a:rPr lang="en-GB" altLang="en-US" dirty="0"/>
              <a:t> reviewed the 5</a:t>
            </a:r>
            <a:r>
              <a:rPr lang="en-GB" altLang="en-US" baseline="30000" dirty="0"/>
              <a:t>th</a:t>
            </a:r>
            <a:r>
              <a:rPr lang="en-GB" altLang="en-US" dirty="0"/>
              <a:t> SA Ballot status and current progress.</a:t>
            </a:r>
          </a:p>
          <a:p>
            <a:pPr>
              <a:buFont typeface="Arial" panose="020B0604020202020204" pitchFamily="34" charset="0"/>
              <a:buChar char="•"/>
            </a:pPr>
            <a:r>
              <a:rPr lang="en-GB" altLang="en-US" dirty="0"/>
              <a:t>Approved a 1-hour </a:t>
            </a:r>
            <a:r>
              <a:rPr lang="en-GB" altLang="en-US" dirty="0" err="1"/>
              <a:t>TGbd</a:t>
            </a:r>
            <a:r>
              <a:rPr lang="en-GB" altLang="en-US" dirty="0"/>
              <a:t> teleconference on Dec 9.</a:t>
            </a:r>
          </a:p>
          <a:p>
            <a:pPr>
              <a:buFont typeface="Arial" panose="020B0604020202020204" pitchFamily="34" charset="0"/>
              <a:buChar char="•"/>
            </a:pPr>
            <a:r>
              <a:rPr lang="en-GB" altLang="en-US" dirty="0" err="1"/>
              <a:t>TGbd</a:t>
            </a:r>
            <a:r>
              <a:rPr lang="en-GB" altLang="en-US" dirty="0"/>
              <a:t> agenda and minutes for this week are as below:</a:t>
            </a:r>
          </a:p>
          <a:p>
            <a:pPr lvl="1">
              <a:buFont typeface="Arial" panose="020B0604020202020204" pitchFamily="34" charset="0"/>
              <a:buChar char="•"/>
            </a:pPr>
            <a:r>
              <a:rPr lang="en-GB" altLang="en-US" dirty="0">
                <a:hlinkClick r:id="rId2"/>
              </a:rPr>
              <a:t>https://mentor.ieee.org/802.11/dcn/22/11-22-1706-01-00bd-tgbd-meeting-agenda-for-nov-plenary-2022.pptx</a:t>
            </a:r>
            <a:endParaRPr lang="en-GB" altLang="en-US" dirty="0"/>
          </a:p>
          <a:p>
            <a:pPr lvl="1">
              <a:buFont typeface="Arial" panose="020B0604020202020204" pitchFamily="34" charset="0"/>
              <a:buChar char="•"/>
            </a:pPr>
            <a:r>
              <a:rPr lang="en-US" altLang="en-GB" dirty="0">
                <a:hlinkClick r:id="rId3"/>
              </a:rPr>
              <a:t>https://mentor.ieee.org/802.11/dcn/22/11-22-2004-00-00bd-ieee-802-11bd-november-2022-plenary-meeting-minutes.docx</a:t>
            </a:r>
            <a:endParaRPr lang="en-US" altLang="en-GB" dirty="0"/>
          </a:p>
          <a:p>
            <a:pPr marL="457200" lvl="1" indent="0"/>
            <a:endParaRPr lang="en-US" altLang="en-GB" dirty="0"/>
          </a:p>
          <a:p>
            <a:pPr marL="57150" indent="0"/>
            <a:r>
              <a:rPr lang="en-US" altLang="en-GB" dirty="0"/>
              <a:t>Goal of future </a:t>
            </a:r>
            <a:r>
              <a:rPr lang="en-US" altLang="en-GB" dirty="0" err="1"/>
              <a:t>TCbd</a:t>
            </a:r>
            <a:r>
              <a:rPr lang="en-US" altLang="en-GB" dirty="0"/>
              <a:t> work: waiting for the </a:t>
            </a:r>
            <a:r>
              <a:rPr lang="en-US" altLang="en-GB" dirty="0" err="1"/>
              <a:t>RevCom</a:t>
            </a:r>
            <a:r>
              <a:rPr lang="en-US" altLang="en-GB" dirty="0"/>
              <a:t> approval and assisting IEEE editors towards the final publish </a:t>
            </a:r>
          </a:p>
        </p:txBody>
      </p:sp>
      <p:sp>
        <p:nvSpPr>
          <p:cNvPr id="7" name="标题 6"/>
          <p:cNvSpPr>
            <a:spLocks noGrp="1"/>
          </p:cNvSpPr>
          <p:nvPr>
            <p:ph type="title"/>
          </p:nvPr>
        </p:nvSpPr>
        <p:spPr/>
        <p:txBody>
          <a:bodyPr/>
          <a:lstStyle/>
          <a:p>
            <a:r>
              <a:rPr lang="en-US" altLang="zh-CN" dirty="0" err="1"/>
              <a:t>TGbd’s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6A989757-5D42-435D-9B5B-0946053929CD}"/>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997A1D33-E0EC-47C8-B359-7A95485A4933}"/>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6D232E08-AF28-4C59-8748-4329C8BF66F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161577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(No change)</a:t>
            </a:r>
            <a:br>
              <a:rPr lang="en-US" altLang="zh-CN" dirty="0"/>
            </a:br>
            <a:endParaRPr lang="zh-CN" altLang="en-US" sz="2400" u="sng" dirty="0">
              <a:solidFill>
                <a:srgbClr val="0070C0"/>
              </a:solidFill>
            </a:endParaRPr>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D4.0 LB recirculation					Mar 2022</a:t>
            </a:r>
          </a:p>
          <a:p>
            <a:pPr lvl="1" defTabSz="337185">
              <a:buFont typeface="Arial" panose="020B0604020202020204" pitchFamily="34" charset="0"/>
              <a:buChar char="•"/>
              <a:defRPr/>
            </a:pPr>
            <a:r>
              <a:rPr lang="en-US" altLang="en-US" sz="2000" kern="0" dirty="0">
                <a:solidFill>
                  <a:srgbClr val="00B050"/>
                </a:solidFill>
                <a:sym typeface="+mn-ea"/>
              </a:rPr>
              <a:t>Initial SA Ballot (D4.0)					</a:t>
            </a:r>
            <a:r>
              <a:rPr lang="en-US" altLang="en-US" sz="2000" kern="0" dirty="0">
                <a:solidFill>
                  <a:srgbClr val="00B050"/>
                </a:solidFill>
                <a:cs typeface="+mn-ea"/>
                <a:sym typeface="Wingdings" panose="05000000000000000000" pitchFamily="2" charset="2"/>
              </a:rPr>
              <a:t>Apr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Final 802.11 WG approval				</a:t>
            </a:r>
            <a:r>
              <a:rPr lang="en-US" altLang="en-US" sz="2000" kern="0" dirty="0">
                <a:solidFill>
                  <a:srgbClr val="00B050"/>
                </a:solidFill>
                <a:cs typeface="+mn-ea"/>
                <a:sym typeface="Wingdings" panose="05000000000000000000" pitchFamily="2" charset="2"/>
              </a:rPr>
              <a:t>Sep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802 EC approval							</a:t>
            </a:r>
            <a:r>
              <a:rPr lang="en-US" altLang="en-US" sz="2000" kern="0" dirty="0">
                <a:solidFill>
                  <a:srgbClr val="00B050"/>
                </a:solidFill>
                <a:cs typeface="+mn-ea"/>
                <a:sym typeface="Wingdings" panose="05000000000000000000" pitchFamily="2" charset="2"/>
              </a:rPr>
              <a:t>Oct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5F918762-4A1C-4D6D-897C-F72C5E949743}"/>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AC1BD46B-EEF9-48D8-9D35-4DB090FA8C3C}"/>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15D13FA3-43B6-4F93-8401-FD4D1EF6C27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980184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143000" y="2058990"/>
            <a:ext cx="10287000" cy="3960810"/>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Dec 9</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(Friday) 2022, 10:00am ~ 11:00am, ET</a:t>
            </a: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B7882011-77E2-4658-989F-4D173ADCEE2C}"/>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7C981EE6-EB76-4742-95DA-E4755233CAA3}"/>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8" name="Date Placeholder 7">
            <a:extLst>
              <a:ext uri="{FF2B5EF4-FFF2-40B4-BE49-F238E27FC236}">
                <a16:creationId xmlns:a16="http://schemas.microsoft.com/office/drawing/2014/main" id="{9CB7E70A-B172-4BDC-A3DF-3A848223FDE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320365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November</a:t>
            </a:r>
            <a:r>
              <a:rPr lang="en-US" altLang="en-US" dirty="0">
                <a:solidFill>
                  <a:schemeClr val="tx1"/>
                </a:solidFill>
              </a:rPr>
              <a:t> 2022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59</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November 2022</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2022-11-17</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September to November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0" name="Content Placeholder 9">
            <a:extLst>
              <a:ext uri="{FF2B5EF4-FFF2-40B4-BE49-F238E27FC236}">
                <a16:creationId xmlns:a16="http://schemas.microsoft.com/office/drawing/2014/main" id="{A00B2D04-5EDE-480C-B477-73DFA5CFFF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1" y="1664786"/>
            <a:ext cx="8839200" cy="4830190"/>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1800" dirty="0"/>
              <a:t>TGbe had scheduled 12 sessions during the November plenary</a:t>
            </a:r>
          </a:p>
          <a:p>
            <a:pPr lvl="1">
              <a:buFont typeface="Arial" panose="020B0604020202020204" pitchFamily="34" charset="0"/>
              <a:buChar char="•"/>
            </a:pPr>
            <a:r>
              <a:rPr lang="en-US" sz="1600" dirty="0"/>
              <a:t>Five Joint sessions, and seven MAC/PHY ad-hoc sessions </a:t>
            </a:r>
          </a:p>
          <a:p>
            <a:pPr lvl="2">
              <a:buFont typeface="Arial" panose="020B0604020202020204" pitchFamily="34" charset="0"/>
              <a:buChar char="•"/>
            </a:pPr>
            <a:r>
              <a:rPr lang="en-US" sz="1400" dirty="0"/>
              <a:t>Discussed comment resolution documents</a:t>
            </a:r>
          </a:p>
          <a:p>
            <a:pPr lvl="3">
              <a:buFont typeface="Arial" panose="020B0604020202020204" pitchFamily="34" charset="0"/>
              <a:buChar char="•"/>
            </a:pPr>
            <a:r>
              <a:rPr lang="en-US" sz="1200" dirty="0"/>
              <a:t>Around 3230 comments from LB266 are resolved (~80% of total, see figure for more details)</a:t>
            </a:r>
          </a:p>
          <a:p>
            <a:pPr lvl="2">
              <a:buFont typeface="Arial" panose="020B0604020202020204" pitchFamily="34" charset="0"/>
              <a:buChar char="•"/>
            </a:pPr>
            <a:r>
              <a:rPr lang="en-US" sz="1400" dirty="0"/>
              <a:t>Approved a liaison to IEEE 802.1 WG (</a:t>
            </a:r>
            <a:r>
              <a:rPr lang="en-US" sz="1400" dirty="0">
                <a:hlinkClick r:id="rId3"/>
              </a:rPr>
              <a:t>11-22/1792r1</a:t>
            </a:r>
            <a:r>
              <a:rPr lang="en-US" sz="1400" dirty="0"/>
              <a:t>)</a:t>
            </a:r>
          </a:p>
          <a:p>
            <a:pPr lvl="1">
              <a:buFont typeface="Arial" panose="020B0604020202020204" pitchFamily="34" charset="0"/>
              <a:buChar char="•"/>
            </a:pPr>
            <a:r>
              <a:rPr lang="en-US" sz="1600" dirty="0"/>
              <a:t>Instructed the editor to generate IEEE802.11 TGbe D2.3</a:t>
            </a:r>
          </a:p>
          <a:p>
            <a:pPr lvl="2">
              <a:buFont typeface="Arial" panose="020B0604020202020204" pitchFamily="34" charset="0"/>
              <a:buChar char="•"/>
            </a:pPr>
            <a:r>
              <a:rPr lang="en-US" sz="1400" dirty="0"/>
              <a:t>TGbe D2.3 is expected to be available </a:t>
            </a:r>
            <a:r>
              <a:rPr lang="en-US" sz="1400" dirty="0">
                <a:solidFill>
                  <a:schemeClr val="tx1"/>
                </a:solidFill>
              </a:rPr>
              <a:t>by beginning of November’22</a:t>
            </a:r>
          </a:p>
          <a:p>
            <a:pPr>
              <a:buFont typeface="Arial" panose="020B0604020202020204" pitchFamily="34" charset="0"/>
              <a:buChar char="•"/>
            </a:pPr>
            <a:r>
              <a:rPr lang="en-US" sz="1800" dirty="0"/>
              <a:t>Agenda is available in </a:t>
            </a:r>
            <a:r>
              <a:rPr lang="en-US" sz="1800" dirty="0">
                <a:hlinkClick r:id="rId4"/>
              </a:rPr>
              <a:t>11-22/1703r12</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endParaRPr lang="en-US" sz="1400" dirty="0"/>
          </a:p>
          <a:p>
            <a:pPr>
              <a:buFont typeface="Arial" panose="020B0604020202020204" pitchFamily="34" charset="0"/>
              <a:buChar char="•"/>
            </a:pPr>
            <a:r>
              <a:rPr lang="en-US" sz="1800" dirty="0"/>
              <a:t>Motions List is available in </a:t>
            </a:r>
            <a:r>
              <a:rPr lang="en-US" sz="1800" dirty="0">
                <a:solidFill>
                  <a:srgbClr val="FF0000"/>
                </a:solidFill>
                <a:hlinkClick r:id="rId5"/>
              </a:rPr>
              <a:t>1038r26</a:t>
            </a:r>
            <a:endParaRPr lang="en-US" sz="1800" dirty="0">
              <a:solidFill>
                <a:srgbClr val="FF0000"/>
              </a:solidFill>
            </a:endParaRPr>
          </a:p>
          <a:p>
            <a:pPr>
              <a:buFont typeface="Arial" panose="020B0604020202020204" pitchFamily="34" charset="0"/>
              <a:buChar char="•"/>
            </a:pPr>
            <a:r>
              <a:rPr lang="en-US" sz="1800" dirty="0"/>
              <a:t>Goals for January: </a:t>
            </a:r>
          </a:p>
          <a:p>
            <a:pPr lvl="1">
              <a:buFont typeface="Arial" panose="020B0604020202020204" pitchFamily="34" charset="0"/>
              <a:buChar char="•"/>
            </a:pPr>
            <a:r>
              <a:rPr lang="en-US" sz="1600" dirty="0"/>
              <a:t>Hold a MAC ad-hoc meeting in San Diego, California (11-13 January 2023)</a:t>
            </a:r>
          </a:p>
          <a:p>
            <a:pPr lvl="1">
              <a:buFont typeface="Arial" panose="020B0604020202020204" pitchFamily="34" charset="0"/>
              <a:buChar char="•"/>
            </a:pPr>
            <a:r>
              <a:rPr lang="en-US" sz="1600" dirty="0"/>
              <a:t>Complete comment resolutions for LB266</a:t>
            </a:r>
          </a:p>
          <a:p>
            <a:pPr lvl="1">
              <a:buFont typeface="Arial" panose="020B0604020202020204" pitchFamily="34" charset="0"/>
              <a:buChar char="•"/>
            </a:pPr>
            <a:r>
              <a:rPr lang="en-US" sz="1600" dirty="0"/>
              <a:t>Generate IEEE802.11be D3.0 and go to letter ballot</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November 2022</a:t>
            </a:r>
            <a:endParaRPr lang="en-GB" dirty="0"/>
          </a:p>
        </p:txBody>
      </p:sp>
      <p:grpSp>
        <p:nvGrpSpPr>
          <p:cNvPr id="11" name="Group 10">
            <a:extLst>
              <a:ext uri="{FF2B5EF4-FFF2-40B4-BE49-F238E27FC236}">
                <a16:creationId xmlns:a16="http://schemas.microsoft.com/office/drawing/2014/main" id="{D00D3BAA-4DA7-CDF2-030A-0FFDD618864E}"/>
              </a:ext>
            </a:extLst>
          </p:cNvPr>
          <p:cNvGrpSpPr/>
          <p:nvPr/>
        </p:nvGrpSpPr>
        <p:grpSpPr>
          <a:xfrm>
            <a:off x="8668921" y="5181755"/>
            <a:ext cx="3274183" cy="1043858"/>
            <a:chOff x="8668921" y="5181755"/>
            <a:chExt cx="3274183" cy="1043858"/>
          </a:xfrm>
        </p:grpSpPr>
        <p:grpSp>
          <p:nvGrpSpPr>
            <p:cNvPr id="23" name="Group 22">
              <a:extLst>
                <a:ext uri="{FF2B5EF4-FFF2-40B4-BE49-F238E27FC236}">
                  <a16:creationId xmlns:a16="http://schemas.microsoft.com/office/drawing/2014/main" id="{985A8DBE-D2A9-13A9-C764-D02799F972AA}"/>
                </a:ext>
              </a:extLst>
            </p:cNvPr>
            <p:cNvGrpSpPr/>
            <p:nvPr/>
          </p:nvGrpSpPr>
          <p:grpSpPr>
            <a:xfrm>
              <a:off x="8686800" y="5181755"/>
              <a:ext cx="3116365" cy="1043858"/>
              <a:chOff x="9314474" y="5383231"/>
              <a:chExt cx="2574867" cy="1006577"/>
            </a:xfrm>
          </p:grpSpPr>
          <p:sp>
            <p:nvSpPr>
              <p:cNvPr id="28" name="Rectangle 27">
                <a:extLst>
                  <a:ext uri="{FF2B5EF4-FFF2-40B4-BE49-F238E27FC236}">
                    <a16:creationId xmlns:a16="http://schemas.microsoft.com/office/drawing/2014/main" id="{99A4EF38-24C9-56CE-D68F-5D6809250E00}"/>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TextBox 29">
                <a:extLst>
                  <a:ext uri="{FF2B5EF4-FFF2-40B4-BE49-F238E27FC236}">
                    <a16:creationId xmlns:a16="http://schemas.microsoft.com/office/drawing/2014/main" id="{41296D56-7D41-C424-64E4-4E7199815248}"/>
                  </a:ext>
                </a:extLst>
              </p:cNvPr>
              <p:cNvSpPr txBox="1"/>
              <p:nvPr/>
            </p:nvSpPr>
            <p:spPr>
              <a:xfrm>
                <a:off x="9663399" y="6093023"/>
                <a:ext cx="1711476" cy="296785"/>
              </a:xfrm>
              <a:prstGeom prst="rect">
                <a:avLst/>
              </a:prstGeom>
              <a:noFill/>
            </p:spPr>
            <p:txBody>
              <a:bodyPr wrap="none" rtlCol="0">
                <a:spAutoFit/>
              </a:bodyPr>
              <a:lstStyle/>
              <a:p>
                <a:r>
                  <a:rPr lang="en-US" sz="1400" dirty="0">
                    <a:solidFill>
                      <a:schemeClr val="tx1"/>
                    </a:solidFill>
                  </a:rPr>
                  <a:t> CID Distribution (~4120)</a:t>
                </a:r>
              </a:p>
            </p:txBody>
          </p:sp>
          <p:sp>
            <p:nvSpPr>
              <p:cNvPr id="31" name="Rectangle 30">
                <a:extLst>
                  <a:ext uri="{FF2B5EF4-FFF2-40B4-BE49-F238E27FC236}">
                    <a16:creationId xmlns:a16="http://schemas.microsoft.com/office/drawing/2014/main" id="{16D6A718-A931-55ED-02AB-CAE90D8C93FA}"/>
                  </a:ext>
                </a:extLst>
              </p:cNvPr>
              <p:cNvSpPr/>
              <p:nvPr/>
            </p:nvSpPr>
            <p:spPr bwMode="auto">
              <a:xfrm>
                <a:off x="9370965" y="5578368"/>
                <a:ext cx="241884"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B49E3420-D772-1E81-1A5E-61E01B82D6A3}"/>
                  </a:ext>
                </a:extLst>
              </p:cNvPr>
              <p:cNvSpPr/>
              <p:nvPr/>
            </p:nvSpPr>
            <p:spPr bwMode="auto">
              <a:xfrm>
                <a:off x="9612853" y="5578368"/>
                <a:ext cx="1917802"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298624A9-B356-DDE1-A05D-07C8FEA7D86A}"/>
                  </a:ext>
                </a:extLst>
              </p:cNvPr>
              <p:cNvSpPr/>
              <p:nvPr/>
            </p:nvSpPr>
            <p:spPr bwMode="auto">
              <a:xfrm>
                <a:off x="11530651" y="5578368"/>
                <a:ext cx="356546"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F6C97F0-4F0A-1F24-3431-80479162A783}"/>
                  </a:ext>
                </a:extLst>
              </p:cNvPr>
              <p:cNvSpPr txBox="1"/>
              <p:nvPr/>
            </p:nvSpPr>
            <p:spPr>
              <a:xfrm>
                <a:off x="11532795" y="5388508"/>
                <a:ext cx="356546" cy="244848"/>
              </a:xfrm>
              <a:prstGeom prst="rect">
                <a:avLst/>
              </a:prstGeom>
              <a:noFill/>
            </p:spPr>
            <p:txBody>
              <a:bodyPr wrap="none" rtlCol="0">
                <a:spAutoFit/>
              </a:bodyPr>
              <a:lstStyle/>
              <a:p>
                <a:r>
                  <a:rPr lang="en-US" sz="1050" dirty="0">
                    <a:solidFill>
                      <a:schemeClr val="tx1"/>
                    </a:solidFill>
                  </a:rPr>
                  <a:t>16%</a:t>
                </a:r>
              </a:p>
            </p:txBody>
          </p:sp>
          <p:sp>
            <p:nvSpPr>
              <p:cNvPr id="36" name="TextBox 35">
                <a:extLst>
                  <a:ext uri="{FF2B5EF4-FFF2-40B4-BE49-F238E27FC236}">
                    <a16:creationId xmlns:a16="http://schemas.microsoft.com/office/drawing/2014/main" id="{4E132DFC-5EF9-C40B-DAB6-824A62106502}"/>
                  </a:ext>
                </a:extLst>
              </p:cNvPr>
              <p:cNvSpPr txBox="1"/>
              <p:nvPr/>
            </p:nvSpPr>
            <p:spPr>
              <a:xfrm>
                <a:off x="10421491" y="5388507"/>
                <a:ext cx="356546" cy="244848"/>
              </a:xfrm>
              <a:prstGeom prst="rect">
                <a:avLst/>
              </a:prstGeom>
              <a:noFill/>
            </p:spPr>
            <p:txBody>
              <a:bodyPr wrap="none" rtlCol="0">
                <a:spAutoFit/>
              </a:bodyPr>
              <a:lstStyle/>
              <a:p>
                <a:r>
                  <a:rPr lang="en-US" sz="1050" dirty="0">
                    <a:solidFill>
                      <a:schemeClr val="tx1"/>
                    </a:solidFill>
                  </a:rPr>
                  <a:t>73%</a:t>
                </a:r>
              </a:p>
            </p:txBody>
          </p:sp>
          <p:sp>
            <p:nvSpPr>
              <p:cNvPr id="37" name="TextBox 36">
                <a:extLst>
                  <a:ext uri="{FF2B5EF4-FFF2-40B4-BE49-F238E27FC236}">
                    <a16:creationId xmlns:a16="http://schemas.microsoft.com/office/drawing/2014/main" id="{5BDE96D1-7F79-43A1-BD65-3C111FBA1D6D}"/>
                  </a:ext>
                </a:extLst>
              </p:cNvPr>
              <p:cNvSpPr txBox="1"/>
              <p:nvPr/>
            </p:nvSpPr>
            <p:spPr>
              <a:xfrm>
                <a:off x="9314474" y="5383231"/>
                <a:ext cx="356546" cy="244848"/>
              </a:xfrm>
              <a:prstGeom prst="rect">
                <a:avLst/>
              </a:prstGeom>
              <a:noFill/>
            </p:spPr>
            <p:txBody>
              <a:bodyPr wrap="none" rtlCol="0">
                <a:spAutoFit/>
              </a:bodyPr>
              <a:lstStyle/>
              <a:p>
                <a:r>
                  <a:rPr lang="en-US" sz="1050" dirty="0">
                    <a:solidFill>
                      <a:schemeClr val="tx1"/>
                    </a:solidFill>
                  </a:rPr>
                  <a:t>11%</a:t>
                </a:r>
              </a:p>
            </p:txBody>
          </p:sp>
        </p:grpSp>
        <p:sp>
          <p:nvSpPr>
            <p:cNvPr id="44" name="TextBox 43">
              <a:extLst>
                <a:ext uri="{FF2B5EF4-FFF2-40B4-BE49-F238E27FC236}">
                  <a16:creationId xmlns:a16="http://schemas.microsoft.com/office/drawing/2014/main" id="{2DCD5A24-0A41-9E9E-CDC0-EFC8A2990789}"/>
                </a:ext>
              </a:extLst>
            </p:cNvPr>
            <p:cNvSpPr txBox="1"/>
            <p:nvPr/>
          </p:nvSpPr>
          <p:spPr>
            <a:xfrm>
              <a:off x="8668921"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45" name="TextBox 44">
              <a:extLst>
                <a:ext uri="{FF2B5EF4-FFF2-40B4-BE49-F238E27FC236}">
                  <a16:creationId xmlns:a16="http://schemas.microsoft.com/office/drawing/2014/main" id="{B7ADA7E5-67EA-9C8F-1E47-6C1DA5ABE4C7}"/>
                </a:ext>
              </a:extLst>
            </p:cNvPr>
            <p:cNvSpPr txBox="1"/>
            <p:nvPr/>
          </p:nvSpPr>
          <p:spPr>
            <a:xfrm>
              <a:off x="9994236" y="5510553"/>
              <a:ext cx="652456" cy="261610"/>
            </a:xfrm>
            <a:prstGeom prst="rect">
              <a:avLst/>
            </a:prstGeom>
            <a:noFill/>
          </p:spPr>
          <p:txBody>
            <a:bodyPr wrap="square">
              <a:spAutoFit/>
            </a:bodyPr>
            <a:lstStyle/>
            <a:p>
              <a:r>
                <a:rPr lang="en-US" sz="1100" b="1" dirty="0">
                  <a:solidFill>
                    <a:schemeClr val="tx1"/>
                  </a:solidFill>
                </a:rPr>
                <a:t>MAC</a:t>
              </a:r>
            </a:p>
          </p:txBody>
        </p:sp>
        <p:sp>
          <p:nvSpPr>
            <p:cNvPr id="46" name="TextBox 45">
              <a:extLst>
                <a:ext uri="{FF2B5EF4-FFF2-40B4-BE49-F238E27FC236}">
                  <a16:creationId xmlns:a16="http://schemas.microsoft.com/office/drawing/2014/main" id="{3DBECAFB-D7F3-D211-3FB9-1916FF2E009E}"/>
                </a:ext>
              </a:extLst>
            </p:cNvPr>
            <p:cNvSpPr txBox="1"/>
            <p:nvPr/>
          </p:nvSpPr>
          <p:spPr>
            <a:xfrm>
              <a:off x="11290648" y="5510553"/>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9" name="Group 8">
            <a:extLst>
              <a:ext uri="{FF2B5EF4-FFF2-40B4-BE49-F238E27FC236}">
                <a16:creationId xmlns:a16="http://schemas.microsoft.com/office/drawing/2014/main" id="{E9AF3756-4B66-4D96-D2C5-03581E1FDF77}"/>
              </a:ext>
            </a:extLst>
          </p:cNvPr>
          <p:cNvGrpSpPr/>
          <p:nvPr/>
        </p:nvGrpSpPr>
        <p:grpSpPr>
          <a:xfrm>
            <a:off x="8215192" y="2137668"/>
            <a:ext cx="3934566" cy="2950925"/>
            <a:chOff x="8215192" y="2137668"/>
            <a:chExt cx="3934566" cy="2950925"/>
          </a:xfrm>
        </p:grpSpPr>
        <p:pic>
          <p:nvPicPr>
            <p:cNvPr id="8" name="Picture 7">
              <a:extLst>
                <a:ext uri="{FF2B5EF4-FFF2-40B4-BE49-F238E27FC236}">
                  <a16:creationId xmlns:a16="http://schemas.microsoft.com/office/drawing/2014/main" id="{7ED69A5D-89EF-A2C0-0927-A45408CFAFFB}"/>
                </a:ext>
              </a:extLst>
            </p:cNvPr>
            <p:cNvPicPr>
              <a:picLocks noChangeAspect="1"/>
            </p:cNvPicPr>
            <p:nvPr/>
          </p:nvPicPr>
          <p:blipFill>
            <a:blip r:embed="rId6"/>
            <a:stretch>
              <a:fillRect/>
            </a:stretch>
          </p:blipFill>
          <p:spPr>
            <a:xfrm>
              <a:off x="8215192" y="2137668"/>
              <a:ext cx="3934566" cy="2950925"/>
            </a:xfrm>
            <a:prstGeom prst="rect">
              <a:avLst/>
            </a:prstGeom>
          </p:spPr>
        </p:pic>
        <p:sp>
          <p:nvSpPr>
            <p:cNvPr id="32" name="Rectangle 31">
              <a:extLst>
                <a:ext uri="{FF2B5EF4-FFF2-40B4-BE49-F238E27FC236}">
                  <a16:creationId xmlns:a16="http://schemas.microsoft.com/office/drawing/2014/main" id="{6F0C122E-02CB-3FCA-C9ED-9E53725EA380}"/>
                </a:ext>
              </a:extLst>
            </p:cNvPr>
            <p:cNvSpPr/>
            <p:nvPr/>
          </p:nvSpPr>
          <p:spPr bwMode="auto">
            <a:xfrm>
              <a:off x="8803795" y="2379073"/>
              <a:ext cx="609599" cy="2391871"/>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A1F56A36-02EA-2583-88BF-EA6A64474751}"/>
                </a:ext>
              </a:extLst>
            </p:cNvPr>
            <p:cNvSpPr/>
            <p:nvPr/>
          </p:nvSpPr>
          <p:spPr bwMode="auto">
            <a:xfrm>
              <a:off x="9564191" y="3012498"/>
              <a:ext cx="609599" cy="1741573"/>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B2C2FAC2-0C72-A16C-45F1-986A7052F9CE}"/>
                </a:ext>
              </a:extLst>
            </p:cNvPr>
            <p:cNvSpPr/>
            <p:nvPr/>
          </p:nvSpPr>
          <p:spPr bwMode="auto">
            <a:xfrm>
              <a:off x="11084984" y="2886075"/>
              <a:ext cx="609599" cy="188486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2033199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November 2022</a:t>
            </a:r>
            <a:endParaRPr lang="en-GB" dirty="0"/>
          </a:p>
        </p:txBody>
      </p:sp>
      <p:sp>
        <p:nvSpPr>
          <p:cNvPr id="8" name="Content Placeholder 2">
            <a:extLst>
              <a:ext uri="{FF2B5EF4-FFF2-40B4-BE49-F238E27FC236}">
                <a16:creationId xmlns:a16="http://schemas.microsoft.com/office/drawing/2014/main" id="{A3F56B6B-750F-EC2F-1D35-440FBE1411BD}"/>
              </a:ext>
            </a:extLst>
          </p:cNvPr>
          <p:cNvSpPr txBox="1">
            <a:spLocks/>
          </p:cNvSpPr>
          <p:nvPr/>
        </p:nvSpPr>
        <p:spPr bwMode="auto">
          <a:xfrm>
            <a:off x="2514600" y="1524000"/>
            <a:ext cx="7560733" cy="4876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Bef>
                <a:spcPts val="0"/>
              </a:spcBef>
              <a:spcAft>
                <a:spcPts val="1200"/>
              </a:spcAft>
              <a:buFont typeface="Times New Roman" panose="02020603050405020304" pitchFamily="18" charset="0"/>
              <a:buChar char="-"/>
            </a:pPr>
            <a:r>
              <a:rPr lang="en-GB" sz="1600" b="1" u="sng" dirty="0">
                <a:solidFill>
                  <a:srgbClr val="FF0000"/>
                </a:solidFill>
                <a:effectLst/>
                <a:highlight>
                  <a:srgbClr val="00FFFF"/>
                </a:highlight>
                <a:latin typeface="Times New Roman" panose="02020603050405020304" pitchFamily="18" charset="0"/>
                <a:ea typeface="Times New Roman" panose="02020603050405020304" pitchFamily="18" charset="0"/>
              </a:rPr>
              <a:t>Nov 21-25			(Mon-Fri)			- No Conf Calls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Nov 30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Dec</a:t>
            </a:r>
            <a:r>
              <a:rPr lang="en-US" sz="1600" b="1" dirty="0">
                <a:solidFill>
                  <a:schemeClr val="tx1"/>
                </a:solidFill>
                <a:effectLst/>
                <a:latin typeface="Times New Roman" panose="02020603050405020304" pitchFamily="18" charset="0"/>
                <a:ea typeface="Times New Roman" panose="02020603050405020304" pitchFamily="18" charset="0"/>
              </a:rPr>
              <a:t> 01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05			(Monday)			– MAC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07			(Wednesday) 		– MAC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	10:00-12:00 ET</a:t>
            </a: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14 </a:t>
            </a:r>
            <a:r>
              <a:rPr lang="en-US" sz="1600" b="1" dirty="0">
                <a:effectLst/>
                <a:latin typeface="Times New Roman" panose="02020603050405020304" pitchFamily="18" charset="0"/>
                <a:ea typeface="Times New Roman" panose="02020603050405020304" pitchFamily="18" charset="0"/>
              </a:rPr>
              <a:t>			(Wednesday) 		–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15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Dec 19 			(Monday)			– MAC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21 </a:t>
            </a:r>
            <a:r>
              <a:rPr lang="en-US" sz="1600" b="1" dirty="0">
                <a:effectLst/>
                <a:latin typeface="Times New Roman" panose="02020603050405020304" pitchFamily="18" charset="0"/>
                <a:ea typeface="Times New Roman" panose="02020603050405020304" pitchFamily="18" charset="0"/>
              </a:rPr>
              <a:t>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GB" sz="1600" b="1" u="sng" dirty="0">
                <a:solidFill>
                  <a:srgbClr val="FF0000"/>
                </a:solidFill>
                <a:effectLst/>
                <a:highlight>
                  <a:srgbClr val="00FFFF"/>
                </a:highlight>
                <a:latin typeface="Times New Roman" panose="02020603050405020304" pitchFamily="18" charset="0"/>
                <a:ea typeface="Times New Roman" panose="02020603050405020304" pitchFamily="18" charset="0"/>
              </a:rPr>
              <a:t>Dec 26-30			(Mon-Fri)			- No Conf Calls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Jan 04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Jan 05</a:t>
            </a:r>
            <a:r>
              <a:rPr lang="en-US" sz="1600" b="1" dirty="0">
                <a:solidFill>
                  <a:schemeClr val="tx1"/>
                </a:solidFill>
                <a:effectLst/>
                <a:latin typeface="Times New Roman" panose="02020603050405020304" pitchFamily="18" charset="0"/>
                <a:ea typeface="Times New Roman" panose="02020603050405020304" pitchFamily="18" charset="0"/>
              </a:rPr>
              <a:t>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206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Updated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FFFF00"/>
                </a:highlight>
              </a:rPr>
              <a:t>D3.0 Letter Ballot </a:t>
            </a:r>
            <a:r>
              <a:rPr lang="en-US" sz="2000" dirty="0">
                <a:highlight>
                  <a:srgbClr val="FFFF00"/>
                </a:highlight>
              </a:rPr>
              <a:t>												</a:t>
            </a:r>
            <a:r>
              <a:rPr lang="en-US" sz="2000" u="sng" dirty="0" err="1">
                <a:solidFill>
                  <a:srgbClr val="FF0000"/>
                </a:solidFill>
                <a:highlight>
                  <a:srgbClr val="FFFF00"/>
                </a:highlight>
              </a:rPr>
              <a:t>Jan</a:t>
            </a:r>
            <a:r>
              <a:rPr lang="en-US" sz="2000" strike="sngStrike" dirty="0" err="1">
                <a:solidFill>
                  <a:srgbClr val="FF0000"/>
                </a:solidFill>
                <a:highlight>
                  <a:srgbClr val="FFFF00"/>
                </a:highlight>
              </a:rPr>
              <a:t>Nov</a:t>
            </a:r>
            <a:r>
              <a:rPr lang="en-US" sz="2000" dirty="0">
                <a:highlight>
                  <a:srgbClr val="FFFF00"/>
                </a:highlight>
              </a:rPr>
              <a:t>      202</a:t>
            </a:r>
            <a:r>
              <a:rPr lang="en-US" sz="2000" u="sng" dirty="0">
                <a:solidFill>
                  <a:srgbClr val="FF0000"/>
                </a:solidFill>
                <a:highlight>
                  <a:srgbClr val="FFFF00"/>
                </a:highlight>
              </a:rPr>
              <a:t>3</a:t>
            </a:r>
            <a:r>
              <a:rPr lang="en-US" sz="2000" strike="sngStrike" dirty="0">
                <a:solidFill>
                  <a:srgbClr val="FF0000"/>
                </a:solidFill>
                <a:highlight>
                  <a:srgbClr val="FFFF00"/>
                </a:highlight>
              </a:rPr>
              <a:t>2</a:t>
            </a: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November 2022</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November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2022-11-17</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90F5BB6C-0789-42F3-81CA-755EF552CAB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A976BE0F-8370-4617-B14E-B477B49926BC}"/>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4" name="Date Placeholder 3">
            <a:extLst>
              <a:ext uri="{FF2B5EF4-FFF2-40B4-BE49-F238E27FC236}">
                <a16:creationId xmlns:a16="http://schemas.microsoft.com/office/drawing/2014/main" id="{2A7E796F-F7EB-4777-AD58-B012F425DD6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919945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November </a:t>
            </a:r>
            <a:r>
              <a:rPr lang="en-US" altLang="zh-CN" sz="2400" b="1" kern="0" dirty="0">
                <a:solidFill>
                  <a:srgbClr val="0000FF"/>
                </a:solidFill>
                <a:latin typeface="Times New Roman"/>
                <a:ea typeface="MS PGothic" pitchFamily="34" charset="-128"/>
              </a:rPr>
              <a:t>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13BACA5C-E12C-4591-9928-8EE2516955F7}"/>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0D638CF-6BB4-475B-B115-EE898F755D47}"/>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80AAD718-D924-4DAE-BB9D-98EC548292E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104325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November </a:t>
            </a:r>
            <a:r>
              <a:rPr lang="en-US" dirty="0"/>
              <a:t>2022</a:t>
            </a:r>
            <a:endParaRPr lang="en-GB" dirty="0"/>
          </a:p>
        </p:txBody>
      </p:sp>
      <p:sp>
        <p:nvSpPr>
          <p:cNvPr id="9218" name="Rectangle 2"/>
          <p:cNvSpPr>
            <a:spLocks noGrp="1" noChangeArrowheads="1"/>
          </p:cNvSpPr>
          <p:nvPr>
            <p:ph idx="1"/>
          </p:nvPr>
        </p:nvSpPr>
        <p:spPr>
          <a:xfrm>
            <a:off x="533401" y="1447800"/>
            <a:ext cx="7315200" cy="4953000"/>
          </a:xfrm>
          <a:ln/>
        </p:spPr>
        <p:txBody>
          <a:bodyPr/>
          <a:lstStyle/>
          <a:p>
            <a:pPr algn="just">
              <a:spcBef>
                <a:spcPts val="0"/>
              </a:spcBef>
              <a:spcAft>
                <a:spcPts val="300"/>
              </a:spcAft>
              <a:buFont typeface="Arial" panose="020B0604020202020204" pitchFamily="34" charset="0"/>
              <a:buChar char="•"/>
            </a:pPr>
            <a:r>
              <a:rPr lang="en-US" altLang="zh-CN" sz="1800" dirty="0"/>
              <a:t>Progress during </a:t>
            </a:r>
            <a:r>
              <a:rPr lang="en-US" altLang="zh-CN" sz="1800" dirty="0">
                <a:solidFill>
                  <a:srgbClr val="0000FF"/>
                </a:solidFill>
              </a:rPr>
              <a:t>November </a:t>
            </a:r>
            <a:r>
              <a:rPr lang="en-US" altLang="zh-CN" sz="1800" dirty="0"/>
              <a:t>2022 session</a:t>
            </a:r>
          </a:p>
          <a:p>
            <a:pPr marL="720725" lvl="1" indent="-342900" algn="just">
              <a:spcBef>
                <a:spcPts val="0"/>
              </a:spcBef>
              <a:spcAft>
                <a:spcPts val="300"/>
              </a:spcAft>
              <a:buFont typeface="Times New Roman" panose="02020603050405020304" pitchFamily="18" charset="0"/>
              <a:buChar char="−"/>
            </a:pPr>
            <a:r>
              <a:rPr lang="en-US" altLang="zh-CN" sz="1600" dirty="0">
                <a:solidFill>
                  <a:srgbClr val="0000FF"/>
                </a:solidFill>
              </a:rPr>
              <a:t>6</a:t>
            </a:r>
            <a:r>
              <a:rPr lang="en-US" altLang="zh-CN" sz="1600" dirty="0"/>
              <a:t> meetings scheduled for </a:t>
            </a:r>
            <a:r>
              <a:rPr lang="en-US" altLang="zh-CN" sz="1600" dirty="0" err="1"/>
              <a:t>TGbf</a:t>
            </a:r>
            <a:r>
              <a:rPr lang="en-US" altLang="zh-CN" sz="1600" dirty="0"/>
              <a:t> (</a:t>
            </a:r>
            <a:r>
              <a:rPr lang="en-US" altLang="zh-CN" sz="1600" dirty="0">
                <a:solidFill>
                  <a:schemeClr val="tx1"/>
                </a:solidFill>
              </a:rPr>
              <a:t>November  14 PM1, 15 AM1 &amp; PM1, 16 AM1 &amp; AM2, 17 AM1)</a:t>
            </a:r>
          </a:p>
          <a:p>
            <a:pPr marL="720725" lvl="1" indent="-342900" algn="just">
              <a:spcBef>
                <a:spcPts val="0"/>
              </a:spcBef>
              <a:spcAft>
                <a:spcPts val="300"/>
              </a:spcAft>
              <a:buFont typeface="Times New Roman" panose="02020603050405020304" pitchFamily="18" charset="0"/>
              <a:buChar char="−"/>
            </a:pPr>
            <a:r>
              <a:rPr lang="en-US" sz="1600" dirty="0"/>
              <a:t>Continued </a:t>
            </a:r>
            <a:r>
              <a:rPr lang="en-US" altLang="zh-CN" sz="1600" dirty="0">
                <a:solidFill>
                  <a:srgbClr val="0000FF"/>
                </a:solidFill>
              </a:rPr>
              <a:t>comment resolution </a:t>
            </a:r>
            <a:r>
              <a:rPr lang="en-US" altLang="zh-CN" sz="1600" dirty="0"/>
              <a:t>for D0.1 (802.11bf CC40 comments)</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70+</a:t>
            </a:r>
            <a:r>
              <a:rPr lang="en-US" altLang="zh-CN" sz="1400" dirty="0">
                <a:solidFill>
                  <a:srgbClr val="0000FF"/>
                </a:solidFill>
              </a:rPr>
              <a:t> </a:t>
            </a:r>
            <a:r>
              <a:rPr lang="en-US" altLang="zh-CN" sz="1400" dirty="0"/>
              <a:t>CID are </a:t>
            </a:r>
            <a:r>
              <a:rPr lang="en-US" altLang="zh-CN" sz="1400" dirty="0">
                <a:solidFill>
                  <a:srgbClr val="0000FF"/>
                </a:solidFill>
              </a:rPr>
              <a:t>newly</a:t>
            </a:r>
            <a:r>
              <a:rPr lang="en-US" altLang="zh-CN" sz="1400" dirty="0"/>
              <a:t> approved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sz="1400" dirty="0"/>
              <a:t>~</a:t>
            </a:r>
            <a:r>
              <a:rPr lang="en-US" altLang="zh-CN" sz="1400" dirty="0">
                <a:solidFill>
                  <a:srgbClr val="FF0000"/>
                </a:solidFill>
              </a:rPr>
              <a:t>77.9</a:t>
            </a:r>
            <a:r>
              <a:rPr lang="en-US" altLang="zh-CN" sz="1400" dirty="0"/>
              <a:t>% of all CC40 comments are now resolved or marked as “ready for motion”  (</a:t>
            </a:r>
            <a:r>
              <a:rPr lang="en-US" altLang="zh-CN" sz="1400" dirty="0">
                <a:solidFill>
                  <a:srgbClr val="FF0000"/>
                </a:solidFill>
              </a:rPr>
              <a:t>711/912</a:t>
            </a:r>
            <a:r>
              <a:rPr lang="en-US" altLang="zh-CN" sz="1400" dirty="0">
                <a:solidFill>
                  <a:srgbClr val="0000FF"/>
                </a:solidFill>
              </a:rPr>
              <a:t>, </a:t>
            </a:r>
            <a:r>
              <a:rPr lang="en-US" altLang="zh-CN" sz="1400" dirty="0"/>
              <a:t>Please refer to the figure)</a:t>
            </a:r>
            <a:endParaRPr lang="en-US" sz="1400" dirty="0"/>
          </a:p>
          <a:p>
            <a:pPr marL="720725" lvl="1" indent="-342900" algn="just">
              <a:spcBef>
                <a:spcPts val="0"/>
              </a:spcBef>
              <a:spcAft>
                <a:spcPts val="300"/>
              </a:spcAft>
              <a:buFont typeface="Times New Roman" panose="02020603050405020304" pitchFamily="18" charset="0"/>
              <a:buChar char="−"/>
            </a:pPr>
            <a:r>
              <a:rPr lang="en-US" sz="1600" dirty="0"/>
              <a:t>Presentation of technical submissions (e.g., </a:t>
            </a:r>
            <a:r>
              <a:rPr lang="en-US" altLang="zh-CN" sz="1600" dirty="0"/>
              <a:t>Comment resolution</a:t>
            </a:r>
            <a:r>
              <a:rPr lang="en-US" sz="1600" dirty="0"/>
              <a:t>, PDT, </a:t>
            </a:r>
            <a:r>
              <a:rPr lang="en-US" altLang="zh-CN" sz="1600" dirty="0"/>
              <a:t>and developing </a:t>
            </a:r>
            <a:r>
              <a:rPr lang="en-US" altLang="zh-CN" sz="1600" dirty="0">
                <a:solidFill>
                  <a:schemeClr val="tx1"/>
                </a:solidFill>
              </a:rPr>
              <a:t>the Draft </a:t>
            </a:r>
            <a:r>
              <a:rPr lang="en-US" sz="1600" dirty="0">
                <a:solidFill>
                  <a:schemeClr val="tx1"/>
                </a:solidFill>
              </a:rPr>
              <a:t>……)</a:t>
            </a:r>
          </a:p>
          <a:p>
            <a:pPr marL="1657350" lvl="3" indent="-342900" algn="just">
              <a:spcBef>
                <a:spcPts val="0"/>
              </a:spcBef>
              <a:spcAft>
                <a:spcPts val="300"/>
              </a:spcAft>
              <a:buFont typeface="Arial" panose="020B0604020202020204" pitchFamily="34" charset="0"/>
              <a:buChar char="•"/>
            </a:pPr>
            <a:endParaRPr lang="en-US" sz="1200" dirty="0"/>
          </a:p>
          <a:p>
            <a:pPr algn="just">
              <a:spcBef>
                <a:spcPts val="0"/>
              </a:spcBef>
              <a:spcAft>
                <a:spcPts val="3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Continue comment resolution for D0.1</a:t>
            </a:r>
          </a:p>
          <a:p>
            <a:pPr marL="720725" lvl="1" indent="-342900" algn="just">
              <a:spcBef>
                <a:spcPts val="0"/>
              </a:spcBef>
              <a:spcAft>
                <a:spcPts val="300"/>
              </a:spcAft>
              <a:buFont typeface="Times New Roman" panose="02020603050405020304" pitchFamily="18" charset="0"/>
              <a:buChar char="−"/>
            </a:pPr>
            <a:r>
              <a:rPr lang="en-US" altLang="zh-CN" sz="1600" dirty="0"/>
              <a:t>Further developing the </a:t>
            </a:r>
            <a:r>
              <a:rPr lang="en-US" altLang="zh-CN" sz="1600" dirty="0">
                <a:solidFill>
                  <a:srgbClr val="0000FF"/>
                </a:solidFill>
              </a:rPr>
              <a:t>Draft 0.1-1.0</a:t>
            </a:r>
            <a:r>
              <a:rPr lang="en-US" altLang="zh-CN" sz="1600" dirty="0"/>
              <a:t> </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3</a:t>
            </a:r>
            <a:r>
              <a:rPr lang="en-US" altLang="zh-CN" sz="1600" dirty="0"/>
              <a:t> calls per week</a:t>
            </a:r>
          </a:p>
          <a:p>
            <a:pPr marL="720725" lvl="1" indent="-342900" algn="just">
              <a:spcBef>
                <a:spcPts val="0"/>
              </a:spcBef>
              <a:spcAft>
                <a:spcPts val="300"/>
              </a:spcAft>
              <a:buFont typeface="Times New Roman" panose="02020603050405020304" pitchFamily="18" charset="0"/>
              <a:buChar char="−"/>
            </a:pPr>
            <a:r>
              <a:rPr lang="en-US" sz="1600" dirty="0"/>
              <a:t>Approve a </a:t>
            </a:r>
            <a:r>
              <a:rPr lang="en-US" sz="1600" dirty="0" err="1"/>
              <a:t>TGbf</a:t>
            </a:r>
            <a:r>
              <a:rPr lang="en-US" sz="1600" dirty="0"/>
              <a:t> </a:t>
            </a:r>
            <a:r>
              <a:rPr lang="en-US" sz="1600" dirty="0">
                <a:solidFill>
                  <a:srgbClr val="0000FF"/>
                </a:solidFill>
              </a:rPr>
              <a:t>ad-hoc meeting </a:t>
            </a:r>
            <a:r>
              <a:rPr lang="en-US" sz="1600" dirty="0"/>
              <a:t>on </a:t>
            </a:r>
            <a:r>
              <a:rPr lang="en-US" sz="1600" dirty="0">
                <a:solidFill>
                  <a:srgbClr val="0000FF"/>
                </a:solidFill>
              </a:rPr>
              <a:t>January 13-14</a:t>
            </a:r>
            <a:r>
              <a:rPr lang="en-US" sz="1600" dirty="0"/>
              <a:t>, 2023, in the </a:t>
            </a:r>
            <a:r>
              <a:rPr lang="en-US" sz="1600" dirty="0">
                <a:solidFill>
                  <a:srgbClr val="0000FF"/>
                </a:solidFill>
              </a:rPr>
              <a:t>Baltimore Hilton</a:t>
            </a:r>
            <a:r>
              <a:rPr lang="en-US" sz="1600" dirty="0"/>
              <a:t>, Baltimore, Maryland for the purpose of </a:t>
            </a:r>
            <a:r>
              <a:rPr lang="en-US" sz="1600" dirty="0" err="1"/>
              <a:t>TGbf</a:t>
            </a:r>
            <a:r>
              <a:rPr lang="en-US" sz="1600" dirty="0"/>
              <a:t> comment resolution and consideration of document submissions. (Need further WG confirmation)</a:t>
            </a:r>
          </a:p>
        </p:txBody>
      </p:sp>
      <p:graphicFrame>
        <p:nvGraphicFramePr>
          <p:cNvPr id="9"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349496603"/>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E39FC880-573C-4E54-9982-1ABA5220C301}"/>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19D601EB-E580-466C-BD46-BBD7FDB0D1BE}"/>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7" name="Date Placeholder 6">
            <a:extLst>
              <a:ext uri="{FF2B5EF4-FFF2-40B4-BE49-F238E27FC236}">
                <a16:creationId xmlns:a16="http://schemas.microsoft.com/office/drawing/2014/main" id="{3D80BDC2-F51B-4327-9D05-A8FBD6D118A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3744505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Oct 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 April 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Initial Letter Ballot (D1.0)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FF0000"/>
                </a:solidFill>
                <a:sym typeface="Wingdings" panose="05000000000000000000" pitchFamily="2" charset="2"/>
              </a:rPr>
              <a:t> Jan </a:t>
            </a:r>
            <a:r>
              <a:rPr lang="en-US" altLang="zh-CN" sz="1400" i="1" kern="0" dirty="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a:solidFill>
                  <a:srgbClr val="FF0000"/>
                </a:solidFill>
                <a:sym typeface="Wingdings" panose="05000000000000000000" pitchFamily="2" charset="2"/>
              </a:rPr>
              <a:t> 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p>
          <a:p>
            <a:pPr marL="161925" lvl="1" indent="-233363" algn="just" defTabSz="685800" eaLnBrk="1" fontAlgn="auto" hangingPunct="1">
              <a:spcBef>
                <a:spcPts val="200"/>
              </a:spcBef>
              <a:spcAft>
                <a:spcPts val="600"/>
              </a:spcAft>
              <a:defRPr/>
            </a:pPr>
            <a:r>
              <a:rPr lang="en-US" altLang="zh-CN" sz="1400" kern="0" dirty="0"/>
              <a:t>Initial SA Ballot (D4.0)	 	Sep 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D0.1)</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a:solidFill>
                  <a:schemeClr val="bg1">
                    <a:lumMod val="50000"/>
                  </a:schemeClr>
                </a:solidFill>
                <a:latin typeface="Times New Roman"/>
              </a:rPr>
              <a:t>Sep 1, 2022</a:t>
            </a:r>
          </a:p>
          <a:p>
            <a:pPr lvl="1">
              <a:buFont typeface="Times New Roman" pitchFamily="16" charset="0"/>
              <a:buChar char="•"/>
            </a:pPr>
            <a:r>
              <a:rPr lang="en-US" altLang="zh-CN" sz="1400" kern="0" dirty="0" err="1">
                <a:solidFill>
                  <a:schemeClr val="bg1">
                    <a:lumMod val="50000"/>
                  </a:schemeClr>
                </a:solidFill>
                <a:latin typeface="Times New Roman"/>
              </a:rPr>
              <a:t>TGbf</a:t>
            </a:r>
            <a:r>
              <a:rPr lang="en-US" altLang="zh-CN" sz="1400" kern="0" dirty="0">
                <a:solidFill>
                  <a:schemeClr val="bg1">
                    <a:lumMod val="50000"/>
                  </a:schemeClr>
                </a:solidFill>
                <a:latin typeface="Times New Roman"/>
              </a:rPr>
              <a:t> decide to change the timeline for Initial Letter Ballot (D1.0) to November 2022</a:t>
            </a:r>
          </a:p>
          <a:p>
            <a:pPr lvl="1">
              <a:buFont typeface="Times New Roman" pitchFamily="16" charset="0"/>
              <a:buChar char="•"/>
            </a:pPr>
            <a:r>
              <a:rPr lang="en-US" altLang="zh-CN" sz="1400" dirty="0">
                <a:solidFill>
                  <a:schemeClr val="bg1">
                    <a:lumMod val="50000"/>
                  </a:schemeClr>
                </a:solidFill>
              </a:rPr>
              <a:t>SP Result: Unanimous consent</a:t>
            </a:r>
          </a:p>
          <a:p>
            <a:pPr>
              <a:buFont typeface="Times New Roman" pitchFamily="16" charset="0"/>
              <a:buChar char="•"/>
            </a:pPr>
            <a:r>
              <a:rPr lang="en-US" altLang="zh-CN" sz="1800" kern="0" dirty="0">
                <a:solidFill>
                  <a:srgbClr val="000000"/>
                </a:solidFill>
                <a:latin typeface="Times New Roman"/>
              </a:rPr>
              <a:t>Nov 8, 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January 2023 (Hard deadline)</a:t>
            </a: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DD3EB33B-7EC8-47D0-B736-F99236D97443}"/>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7DEC67F8-F94A-4883-979D-F9ADCA590FF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6" name="Date Placeholder 5">
            <a:extLst>
              <a:ext uri="{FF2B5EF4-FFF2-40B4-BE49-F238E27FC236}">
                <a16:creationId xmlns:a16="http://schemas.microsoft.com/office/drawing/2014/main" id="{071B8526-470E-4382-9221-911195116AC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03954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21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(Too close to November interim)</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22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24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28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29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26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27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29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10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12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January Interim 2023 (January 16-20) </a:t>
            </a:r>
            <a:r>
              <a:rPr lang="en-US" altLang="zh-CN" sz="1600" dirty="0"/>
              <a:t>	</a:t>
            </a:r>
            <a:endParaRPr lang="en-US" altLang="zh-CN" sz="120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FFC000"/>
                </a:solidFill>
                <a:cs typeface="Times New Roman" panose="02020603050405020304" pitchFamily="18" charset="0"/>
              </a:rPr>
              <a:t>January 16    (Monday PM 1),		13:30-15:30 Baltimore time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January 16    (Monday EV 1),		19:30-21:30 Baltimore time </a:t>
            </a:r>
            <a:r>
              <a:rPr lang="en-US" altLang="zh-CN" sz="1200" dirty="0">
                <a:solidFill>
                  <a:srgbClr val="C00000"/>
                </a:solidFill>
                <a:cs typeface="Times New Roman" panose="02020603050405020304" pitchFamily="18" charset="0"/>
              </a:rPr>
              <a:t>-- TBD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FFC000"/>
                </a:solidFill>
                <a:cs typeface="Times New Roman" panose="02020603050405020304" pitchFamily="18" charset="0"/>
              </a:rPr>
              <a:t>January 17    (Tuesday PM 1),		13:30-15:30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January 17    (Tuesday EV 1),		19:30-21:30 Baltimore time </a:t>
            </a:r>
            <a:r>
              <a:rPr lang="en-US" altLang="zh-CN" sz="1200" dirty="0">
                <a:solidFill>
                  <a:srgbClr val="C00000"/>
                </a:solidFill>
                <a:cs typeface="Times New Roman" panose="02020603050405020304" pitchFamily="18" charset="0"/>
              </a:rPr>
              <a:t>-- TBD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z="1200"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cs typeface="Times New Roman" panose="02020603050405020304" pitchFamily="18" charset="0"/>
              </a:rPr>
              <a:t>January 19    (Thursday AM 2),		10:30-12:30 Baltimore time</a:t>
            </a:r>
            <a:r>
              <a:rPr lang="en-US" altLang="zh-CN" sz="1200" dirty="0">
                <a:solidFill>
                  <a:srgbClr val="C00000"/>
                </a:solidFill>
                <a:cs typeface="Times New Roman" panose="02020603050405020304" pitchFamily="18" charset="0"/>
              </a:rPr>
              <a:t> -- TBD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will be 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(Sept - Nov 2022 CAC calls: </a:t>
            </a:r>
            <a:r>
              <a:rPr lang="en-US" altLang="zh-CN" sz="900" dirty="0">
                <a:solidFill>
                  <a:srgbClr val="FF0000"/>
                </a:solidFill>
                <a:cs typeface="Times New Roman" panose="02020603050405020304" pitchFamily="18" charset="0"/>
              </a:rPr>
              <a:t>October 10, 31 09:00 ET; November 13 06:00 ET</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nvGraphicFramePr>
        <p:xfrm>
          <a:off x="6553200" y="4057015"/>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412FFE3B-98F5-46D4-8C79-D03F7F2F3BD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76AE8B84-B222-4143-B4EC-B8B6AD9FCF9F}"/>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3C76AD99-4C1E-4FF5-8D2B-00A0BC9807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262287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2022-11-17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41621745-9836-496F-9E7B-23A1DEE9C9E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011B1AC-03CE-4854-A51B-CE82F20717CC}"/>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44B23F41-4F90-429F-B23E-97F6840F7B8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65776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11-22/1703r7</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5"/>
              </a:rPr>
              <a:t>11-22/0973r13</a:t>
            </a:r>
            <a:r>
              <a:rPr lang="en-US" dirty="0"/>
              <a:t> </a:t>
            </a:r>
          </a:p>
          <a:p>
            <a:pPr>
              <a:spcBef>
                <a:spcPts val="0"/>
              </a:spcBef>
            </a:pPr>
            <a:r>
              <a:rPr lang="en-US" dirty="0"/>
              <a:t>Motions: </a:t>
            </a:r>
            <a:r>
              <a:rPr lang="en-US" dirty="0">
                <a:hlinkClick r:id="rId6"/>
              </a:rPr>
              <a:t>11-22/0651r9</a:t>
            </a:r>
            <a:r>
              <a:rPr lang="en-US" dirty="0"/>
              <a:t> </a:t>
            </a:r>
          </a:p>
          <a:p>
            <a:pPr>
              <a:spcBef>
                <a:spcPts val="0"/>
              </a:spcBef>
            </a:pPr>
            <a:r>
              <a:rPr lang="en-US" dirty="0"/>
              <a:t>Agreed to continue </a:t>
            </a:r>
            <a:r>
              <a:rPr lang="en-US" kern="0" dirty="0"/>
              <a:t>working on adding an additional mechanism to support identification prior to association (or at Association Request)</a:t>
            </a:r>
            <a:endParaRPr lang="en-US" dirty="0"/>
          </a:p>
          <a:p>
            <a:pPr>
              <a:spcBef>
                <a:spcPts val="0"/>
              </a:spcBef>
            </a:pPr>
            <a:endParaRPr lang="en-US" altLang="en-US" sz="1400" dirty="0"/>
          </a:p>
        </p:txBody>
      </p:sp>
      <p:sp>
        <p:nvSpPr>
          <p:cNvPr id="2" name="Footer Placeholder 1">
            <a:extLst>
              <a:ext uri="{FF2B5EF4-FFF2-40B4-BE49-F238E27FC236}">
                <a16:creationId xmlns:a16="http://schemas.microsoft.com/office/drawing/2014/main" id="{55C8DD63-11B7-4E9F-9005-383654A9A96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34858F5-7864-45EE-B759-481B48521342}"/>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172CB9CA-4650-47E4-9387-08C926AEDE2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16058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63C72766-02C1-45E3-95A6-C2F85A47E8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656" y="1600199"/>
            <a:ext cx="8921592" cy="4875213"/>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95400"/>
            <a:ext cx="8229600" cy="5181600"/>
          </a:xfrm>
        </p:spPr>
        <p:txBody>
          <a:bodyPr/>
          <a:lstStyle/>
          <a:p>
            <a:pPr>
              <a:spcBef>
                <a:spcPts val="0"/>
              </a:spcBef>
            </a:pPr>
            <a:r>
              <a:rPr lang="en-US" sz="2800" dirty="0"/>
              <a:t>Contributions considered:</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3"/>
              </a:rPr>
              <a:t>11-22/1329r9</a:t>
            </a:r>
            <a:r>
              <a:rPr lang="en-US" altLang="en-US" sz="1800" dirty="0">
                <a:solidFill>
                  <a:schemeClr val="tx1"/>
                </a:solidFill>
              </a:rPr>
              <a:t> – CID resolutions for 12.2.11 (Kurt Lumbatis)</a:t>
            </a:r>
            <a:endParaRPr lang="en-US" altLang="en-US" sz="1800" dirty="0">
              <a:solidFill>
                <a:schemeClr val="tx1"/>
              </a:solidFill>
              <a:hlinkClick r:id="" action="ppaction://noaction"/>
            </a:endParaRP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 action="ppaction://noaction"/>
              </a:rPr>
              <a:t>11-22/1650r4</a:t>
            </a:r>
            <a:r>
              <a:rPr lang="en-US" altLang="en-US" sz="1800" dirty="0">
                <a:solidFill>
                  <a:schemeClr val="tx1"/>
                </a:solidFill>
              </a:rPr>
              <a:t> – Discussion on MAAD and all that goes with it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4"/>
              </a:rPr>
              <a:t>11-22/1584r2</a:t>
            </a:r>
            <a:r>
              <a:rPr lang="en-US" altLang="en-US" sz="1800" dirty="0">
                <a:solidFill>
                  <a:schemeClr val="tx1"/>
                </a:solidFill>
              </a:rPr>
              <a:t> – More than one scheme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5"/>
              </a:rPr>
              <a:t>11-22/2013r1</a:t>
            </a:r>
            <a:r>
              <a:rPr lang="en-US" altLang="en-US" sz="1800" dirty="0">
                <a:solidFill>
                  <a:schemeClr val="tx1"/>
                </a:solidFill>
              </a:rPr>
              <a:t> – ID encoding in pre-schemes (Jouni Malinen)</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6"/>
              </a:rPr>
              <a:t>11-22/1732r1</a:t>
            </a:r>
            <a:r>
              <a:rPr lang="en-US" altLang="en-US" sz="1800" dirty="0">
                <a:solidFill>
                  <a:schemeClr val="tx1"/>
                </a:solidFill>
              </a:rPr>
              <a:t> – Resolution for CID19 and CID 20 (Okan Mutgan)</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7"/>
              </a:rPr>
              <a:t>11-22/1806r0</a:t>
            </a:r>
            <a:r>
              <a:rPr lang="en-US" altLang="en-US" sz="1800" dirty="0">
                <a:solidFill>
                  <a:schemeClr val="tx1"/>
                </a:solidFill>
              </a:rPr>
              <a:t> – CR for PASN (Okan Mutgan)</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8"/>
              </a:rPr>
              <a:t>11-22/1802r0</a:t>
            </a:r>
            <a:r>
              <a:rPr lang="en-US" altLang="en-US" sz="1800" dirty="0">
                <a:solidFill>
                  <a:schemeClr val="tx1"/>
                </a:solidFill>
              </a:rPr>
              <a:t> – Enhancement of RRCM (Okan Mutgan)</a:t>
            </a:r>
          </a:p>
          <a:p>
            <a:pPr marL="457200" indent="-457200">
              <a:lnSpc>
                <a:spcPct val="90000"/>
              </a:lnSpc>
              <a:spcBef>
                <a:spcPts val="0"/>
              </a:spcBef>
              <a:spcAft>
                <a:spcPts val="300"/>
              </a:spcAft>
              <a:buFont typeface="Arial" panose="020B0604020202020204" pitchFamily="34" charset="0"/>
              <a:buChar char="•"/>
              <a:defRPr/>
            </a:pPr>
            <a:endParaRPr lang="en-US" altLang="en-US" sz="1600" dirty="0"/>
          </a:p>
          <a:p>
            <a:pPr marL="457200" indent="-457200">
              <a:lnSpc>
                <a:spcPct val="90000"/>
              </a:lnSpc>
              <a:spcBef>
                <a:spcPts val="0"/>
              </a:spcBef>
              <a:spcAft>
                <a:spcPts val="300"/>
              </a:spcAft>
              <a:buFont typeface="Arial" panose="020B0604020202020204" pitchFamily="34" charset="0"/>
              <a:buChar char="•"/>
              <a:defRPr/>
            </a:pPr>
            <a:r>
              <a:rPr lang="en-US" altLang="en-US" sz="2800" dirty="0">
                <a:solidFill>
                  <a:schemeClr val="tx1"/>
                </a:solidFill>
              </a:rPr>
              <a:t>Contributions still in queue:</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9"/>
              </a:rPr>
              <a:t>11-22/1084r1</a:t>
            </a:r>
            <a:r>
              <a:rPr lang="en-US" altLang="en-US" sz="1800" dirty="0">
                <a:solidFill>
                  <a:schemeClr val="tx1"/>
                </a:solidFill>
              </a:rPr>
              <a:t> – STA ID Opt-in (Sid Thakur)</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0"/>
              </a:rPr>
              <a:t>11-22/1079r5</a:t>
            </a:r>
            <a:r>
              <a:rPr lang="en-US" altLang="en-US" sz="1800" dirty="0">
                <a:solidFill>
                  <a:schemeClr val="tx1"/>
                </a:solidFill>
              </a:rPr>
              <a:t> – CR for STA generated ID (Jay Yang)</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1"/>
              </a:rPr>
              <a:t>11-22/0928r1</a:t>
            </a:r>
            <a:r>
              <a:rPr lang="en-US" altLang="en-US" sz="1800" dirty="0">
                <a:solidFill>
                  <a:schemeClr val="tx1"/>
                </a:solidFill>
              </a:rPr>
              <a:t> – MAAD Text for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2"/>
              </a:rPr>
              <a:t>11-22/0925r3</a:t>
            </a:r>
            <a:r>
              <a:rPr lang="en-US" altLang="en-US" sz="1800" dirty="0">
                <a:solidFill>
                  <a:schemeClr val="tx1"/>
                </a:solidFill>
              </a:rPr>
              <a:t> – Text for MAAD and IRM in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3"/>
              </a:rPr>
              <a:t>11-22/1585r0</a:t>
            </a:r>
            <a:r>
              <a:rPr lang="en-US" altLang="en-US" sz="1800" dirty="0">
                <a:solidFill>
                  <a:schemeClr val="tx1"/>
                </a:solidFill>
              </a:rPr>
              <a:t> – Multiple schemes text (Graham Smith)</a:t>
            </a:r>
          </a:p>
          <a:p>
            <a:pPr marL="457200" indent="-457200">
              <a:lnSpc>
                <a:spcPct val="90000"/>
              </a:lnSpc>
              <a:spcBef>
                <a:spcPts val="0"/>
              </a:spcBef>
              <a:spcAft>
                <a:spcPts val="300"/>
              </a:spcAft>
              <a:buFont typeface="Arial" panose="020B0604020202020204" pitchFamily="34" charset="0"/>
              <a:buChar char="•"/>
              <a:defRPr/>
            </a:pPr>
            <a:r>
              <a:rPr lang="en-US" sz="1800" dirty="0">
                <a:hlinkClick r:id="rId14"/>
              </a:rPr>
              <a:t>11-22/0435r2</a:t>
            </a:r>
            <a:r>
              <a:rPr lang="en-US" sz="1800" dirty="0"/>
              <a:t> – Open issues from Issues Tracking document (Mark</a:t>
            </a:r>
            <a:r>
              <a:rPr lang="en-US" sz="1800" dirty="0">
                <a:solidFill>
                  <a:schemeClr val="tx1"/>
                </a:solidFill>
              </a:rPr>
              <a:t> Hamilton)</a:t>
            </a:r>
            <a:endParaRPr lang="en-US" altLang="en-US" sz="18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Footer Placeholder 1">
            <a:extLst>
              <a:ext uri="{FF2B5EF4-FFF2-40B4-BE49-F238E27FC236}">
                <a16:creationId xmlns:a16="http://schemas.microsoft.com/office/drawing/2014/main" id="{332FFDA5-9212-47C8-B9AF-BF1451B8AA0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27066DC-F5D6-4115-B73B-7A574D4668D8}"/>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431D1A02-A9B7-417C-8FB6-82AFC8040F4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35831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 – to be updated</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FF0000"/>
                </a:highlight>
                <a:latin typeface="Times New Roman"/>
                <a:ea typeface="MS Gothic"/>
              </a:rPr>
              <a:t>Nov 2022</a:t>
            </a:r>
            <a:r>
              <a:rPr lang="en-US" altLang="zh-CN" sz="2400" dirty="0">
                <a:latin typeface="Times New Roman"/>
                <a:ea typeface="MS Gothic"/>
              </a:rPr>
              <a:t> </a:t>
            </a:r>
            <a:r>
              <a:rPr lang="en-US" altLang="zh-CN" sz="2400" dirty="0">
                <a:latin typeface="Times New Roman"/>
                <a:ea typeface="MS Gothic"/>
                <a:sym typeface="Wingdings" panose="05000000000000000000" pitchFamily="2" charset="2"/>
              </a:rPr>
              <a:t> </a:t>
            </a:r>
            <a:r>
              <a:rPr lang="en-US" altLang="zh-CN" sz="2400" dirty="0">
                <a:latin typeface="Times New Roman"/>
                <a:ea typeface="MS Gothic"/>
              </a:rPr>
              <a:t>Jan 2023?</a:t>
            </a:r>
          </a:p>
          <a:p>
            <a:pPr lvl="1" algn="just">
              <a:spcBef>
                <a:spcPts val="0"/>
              </a:spcBef>
              <a:defRPr/>
            </a:pPr>
            <a:r>
              <a:rPr lang="en-US" altLang="zh-CN" sz="2400" dirty="0">
                <a:latin typeface="Times New Roman"/>
                <a:ea typeface="MS Gothic"/>
              </a:rPr>
              <a:t>Recirculation LB (D2.0)			Jan 2023</a:t>
            </a:r>
          </a:p>
          <a:p>
            <a:pPr lvl="1" algn="just">
              <a:spcBef>
                <a:spcPts val="0"/>
              </a:spcBef>
              <a:defRPr/>
            </a:pPr>
            <a:r>
              <a:rPr lang="en-US" altLang="zh-CN" sz="2400" dirty="0">
                <a:latin typeface="Times New Roman"/>
                <a:ea typeface="MS Gothic"/>
              </a:rPr>
              <a:t>Initial SA Ballot (D3.0)			May 2023</a:t>
            </a:r>
          </a:p>
          <a:p>
            <a:pPr lvl="1" algn="just">
              <a:spcBef>
                <a:spcPts val="0"/>
              </a:spcBef>
              <a:defRPr/>
            </a:pPr>
            <a:r>
              <a:rPr lang="en-US" altLang="zh-CN" sz="2400" dirty="0">
                <a:latin typeface="Times New Roman"/>
                <a:ea typeface="MS Gothic"/>
              </a:rPr>
              <a:t>Final 802.11 WG approval		Sep 2023</a:t>
            </a:r>
          </a:p>
          <a:p>
            <a:pPr lvl="1" algn="just">
              <a:spcBef>
                <a:spcPts val="0"/>
              </a:spcBef>
              <a:defRPr/>
            </a:pPr>
            <a:r>
              <a:rPr lang="en-US" altLang="zh-CN" sz="2400" dirty="0">
                <a:latin typeface="Times New Roman"/>
                <a:ea typeface="MS Gothic"/>
              </a:rPr>
              <a:t>802 EC approval					Nov 2023</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Dec 2023 </a:t>
            </a:r>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643B818C-106C-49FE-A49E-B452402B32E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F8C6A85-6E58-4E61-9517-C340D723105A}"/>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6A1511C9-F86C-445C-AED7-3619372EF463}"/>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720274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000" dirty="0"/>
              <a:t>Tues 9:30am ET, 2 hours: Nov 29, Dec 13, Dec 20, Jan 10</a:t>
            </a:r>
          </a:p>
          <a:p>
            <a:pPr>
              <a:spcBef>
                <a:spcPts val="0"/>
              </a:spcBef>
              <a:spcAft>
                <a:spcPts val="0"/>
              </a:spcAft>
              <a:buFont typeface="Calibri" panose="020F0502020204030204" pitchFamily="34" charset="0"/>
              <a:buChar char="-"/>
            </a:pPr>
            <a:r>
              <a:rPr lang="en-US" sz="2000" dirty="0"/>
              <a:t>Thurs 7:00pm ET, 2 hours: Dec 1, Dec 15</a:t>
            </a:r>
          </a:p>
          <a:p>
            <a:pPr>
              <a:spcBef>
                <a:spcPts val="0"/>
              </a:spcBef>
              <a:spcAft>
                <a:spcPts val="0"/>
              </a:spcAft>
              <a:buFont typeface="Calibri" panose="020F0502020204030204" pitchFamily="34" charset="0"/>
              <a:buChar char="-"/>
            </a:pPr>
            <a:endParaRPr lang="en-US" sz="2000" dirty="0"/>
          </a:p>
          <a:p>
            <a:pPr marL="0" indent="0">
              <a:spcBef>
                <a:spcPts val="0"/>
              </a:spcBef>
              <a:spcAft>
                <a:spcPts val="0"/>
              </a:spcAft>
            </a:pPr>
            <a:r>
              <a:rPr lang="en-US" sz="2000" dirty="0"/>
              <a:t>(Note: Tues am and Thurs pm are to be evaluated after trying it a couple times.  TG will discuss how/whether to continue, and schedule with 10 days’ notice.)</a:t>
            </a:r>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2" name="Footer Placeholder 1">
            <a:extLst>
              <a:ext uri="{FF2B5EF4-FFF2-40B4-BE49-F238E27FC236}">
                <a16:creationId xmlns:a16="http://schemas.microsoft.com/office/drawing/2014/main" id="{9628883F-E9AD-4B10-9D5D-522F2ABFB91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9D7F85B-FA4F-4FC7-BE0E-BA0013537F00}"/>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FC3EF6ED-2AB9-4DDD-833E-BCF550D7410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39908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330B30AA-FF5A-42CE-90E0-8FB87DBB9B46}"/>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3BA09583-3D34-4D3C-8AFA-50358E0C9259}"/>
              </a:ext>
            </a:extLst>
          </p:cNvPr>
          <p:cNvSpPr>
            <a:spLocks noGrp="1"/>
          </p:cNvSpPr>
          <p:nvPr>
            <p:ph type="sldNum" idx="12"/>
          </p:nvPr>
        </p:nvSpPr>
        <p:spPr/>
        <p:txBody>
          <a:bodyPr/>
          <a:lstStyle/>
          <a:p>
            <a:r>
              <a:rPr lang="en-GB"/>
              <a:t>Slide </a:t>
            </a:r>
            <a:fld id="{DE40C9FC-4879-4F20-9ECA-A574A90476B7}" type="slidenum">
              <a:rPr lang="en-GB" smtClean="0"/>
              <a:pPr/>
              <a:t>73</a:t>
            </a:fld>
            <a:endParaRPr lang="en-GB"/>
          </a:p>
        </p:txBody>
      </p:sp>
      <p:sp>
        <p:nvSpPr>
          <p:cNvPr id="5" name="Date Placeholder 4">
            <a:extLst>
              <a:ext uri="{FF2B5EF4-FFF2-40B4-BE49-F238E27FC236}">
                <a16:creationId xmlns:a16="http://schemas.microsoft.com/office/drawing/2014/main" id="{1062C459-F559-4FE2-9AD5-6505A0E6BD38}"/>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0127578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November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err="1"/>
              <a:t>TGbi</a:t>
            </a:r>
            <a:r>
              <a:rPr lang="en-US" dirty="0"/>
              <a:t> met twice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4 submissions, including our first submission with proposed text.</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We also updated our timeline, adding a comment collection for March and adjusting our initial letter ballot out to July.</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E034391F-2E5B-4E35-B53E-9E29ABDD57D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8341EF41-468E-4405-A7EE-CE4EB4FEFE21}"/>
              </a:ext>
            </a:extLst>
          </p:cNvPr>
          <p:cNvSpPr>
            <a:spLocks noGrp="1"/>
          </p:cNvSpPr>
          <p:nvPr>
            <p:ph type="sldNum" idx="12"/>
          </p:nvPr>
        </p:nvSpPr>
        <p:spPr/>
        <p:txBody>
          <a:bodyPr/>
          <a:lstStyle/>
          <a:p>
            <a:r>
              <a:rPr lang="en-GB"/>
              <a:t>Slide </a:t>
            </a:r>
            <a:fld id="{F5D8E26B-7BCF-4D25-9C89-0168A6618F18}" type="slidenum">
              <a:rPr lang="en-GB" smtClean="0"/>
              <a:pPr/>
              <a:t>74</a:t>
            </a:fld>
            <a:endParaRPr lang="en-GB"/>
          </a:p>
        </p:txBody>
      </p:sp>
      <p:sp>
        <p:nvSpPr>
          <p:cNvPr id="4" name="Date Placeholder 3">
            <a:extLst>
              <a:ext uri="{FF2B5EF4-FFF2-40B4-BE49-F238E27FC236}">
                <a16:creationId xmlns:a16="http://schemas.microsoft.com/office/drawing/2014/main" id="{575C8BB2-2C94-4BC6-804B-EF9FC4801E22}"/>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6630067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a:xfrm>
            <a:off x="914400" y="685801"/>
            <a:ext cx="10361085" cy="892276"/>
          </a:xfrm>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1120877" y="1578077"/>
            <a:ext cx="9807677" cy="4734233"/>
          </a:xfrm>
        </p:spPr>
        <p:txBody>
          <a:bodyPr>
            <a:normAutofit fontScale="92500" lnSpcReduction="10000"/>
          </a:bodyPr>
          <a:lstStyle/>
          <a:p>
            <a:r>
              <a:rPr lang="en-US" dirty="0"/>
              <a:t>TG use case start:				March 2021</a:t>
            </a:r>
          </a:p>
          <a:p>
            <a:r>
              <a:rPr lang="en-US" dirty="0"/>
              <a:t>Use case completion:			February 2022</a:t>
            </a:r>
          </a:p>
          <a:p>
            <a:r>
              <a:rPr lang="en-US" dirty="0"/>
              <a:t>Features identified:			September 2022</a:t>
            </a:r>
          </a:p>
          <a:p>
            <a:r>
              <a:rPr lang="en-US" dirty="0">
                <a:highlight>
                  <a:srgbClr val="FFFF00"/>
                </a:highlight>
              </a:rPr>
              <a:t>Comment collection:			March 2023</a:t>
            </a:r>
          </a:p>
          <a:p>
            <a:r>
              <a:rPr lang="en-US" dirty="0">
                <a:highlight>
                  <a:srgbClr val="FFFF00"/>
                </a:highlight>
              </a:rPr>
              <a:t>LB initial:   					July 2023</a:t>
            </a:r>
            <a:endParaRPr lang="en-US" dirty="0">
              <a:solidFill>
                <a:srgbClr val="FF0000"/>
              </a:solidFill>
              <a:highlight>
                <a:srgbClr val="FFFF00"/>
              </a:highlight>
            </a:endParaRPr>
          </a:p>
          <a:p>
            <a:r>
              <a:rPr lang="en-US" dirty="0">
                <a:highlight>
                  <a:srgbClr val="FFFF00"/>
                </a:highlight>
              </a:rPr>
              <a:t>LB re-circ:  					November 2023</a:t>
            </a:r>
            <a:endParaRPr lang="en-US" dirty="0">
              <a:solidFill>
                <a:srgbClr val="FF0000"/>
              </a:solidFill>
              <a:highlight>
                <a:srgbClr val="FFFF00"/>
              </a:highlight>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p:txBody>
      </p:sp>
      <p:sp>
        <p:nvSpPr>
          <p:cNvPr id="2" name="Footer Placeholder 1">
            <a:extLst>
              <a:ext uri="{FF2B5EF4-FFF2-40B4-BE49-F238E27FC236}">
                <a16:creationId xmlns:a16="http://schemas.microsoft.com/office/drawing/2014/main" id="{EE9AB86E-79A6-49BF-A241-9C139A191564}"/>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F004E951-6580-4280-96F0-6ECF5844CF6D}"/>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46256B9D-12B0-42C3-955D-AE02B785D3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40764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November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9amET or 10amET.</a:t>
            </a:r>
          </a:p>
          <a:p>
            <a:pPr lvl="1">
              <a:buClr>
                <a:srgbClr val="000000"/>
              </a:buClr>
              <a:buSzPct val="100000"/>
              <a:buFont typeface="Arial"/>
              <a:buChar char="•"/>
            </a:pPr>
            <a:r>
              <a:rPr lang="en-US" dirty="0"/>
              <a:t> Dec. 1, 9am-10amET</a:t>
            </a:r>
          </a:p>
          <a:p>
            <a:pPr lvl="1">
              <a:buClr>
                <a:srgbClr val="000000"/>
              </a:buClr>
              <a:buSzPct val="100000"/>
              <a:buFont typeface="Arial"/>
              <a:buChar char="•"/>
            </a:pPr>
            <a:r>
              <a:rPr lang="en-US" dirty="0"/>
              <a:t> Dec. 8, 10am-12amET</a:t>
            </a:r>
          </a:p>
          <a:p>
            <a:pPr lvl="1">
              <a:buClr>
                <a:srgbClr val="000000"/>
              </a:buClr>
              <a:buSzPct val="100000"/>
              <a:buFont typeface="Arial"/>
              <a:buChar char="•"/>
            </a:pPr>
            <a:r>
              <a:rPr lang="en-US" dirty="0"/>
              <a:t> Dec. 15, 9am-10amET</a:t>
            </a:r>
          </a:p>
          <a:p>
            <a:pPr lvl="1">
              <a:spcAft>
                <a:spcPts val="600"/>
              </a:spcAft>
              <a:buClr>
                <a:srgbClr val="000000"/>
              </a:buClr>
              <a:buSzPct val="100000"/>
              <a:buFont typeface="Arial"/>
              <a:buChar char="•"/>
            </a:pPr>
            <a:r>
              <a:rPr lang="en-US" dirty="0"/>
              <a:t> Jan. 5, 9am-10amET</a:t>
            </a:r>
          </a:p>
          <a:p>
            <a:pPr lvl="1">
              <a:buClr>
                <a:srgbClr val="000000"/>
              </a:buClr>
              <a:buSzPct val="100000"/>
              <a:buFont typeface="Arial"/>
              <a:buChar char="•"/>
            </a:pPr>
            <a:endParaRPr lang="en-US" dirty="0"/>
          </a:p>
          <a:p>
            <a:pPr lvl="1">
              <a:buClr>
                <a:srgbClr val="000000"/>
              </a:buClr>
              <a:buSzPct val="100000"/>
              <a:buFont typeface="Arial"/>
              <a:buChar char="•"/>
            </a:pPr>
            <a:r>
              <a:rPr lang="en-US" dirty="0"/>
              <a:t>If </a:t>
            </a:r>
            <a:r>
              <a:rPr lang="en-US" dirty="0" err="1"/>
              <a:t>TGbe</a:t>
            </a:r>
            <a:r>
              <a:rPr lang="en-US" dirty="0"/>
              <a:t> is not using the 10am slot with 10 days notice, I will move our call up to start 10am.</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634DDD69-409C-4E69-99EE-5572B4A4F9C3}"/>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0F04F14-1C33-4370-9159-623A4D1B6092}"/>
              </a:ext>
            </a:extLst>
          </p:cNvPr>
          <p:cNvSpPr>
            <a:spLocks noGrp="1"/>
          </p:cNvSpPr>
          <p:nvPr>
            <p:ph type="sldNum" idx="12"/>
          </p:nvPr>
        </p:nvSpPr>
        <p:spPr/>
        <p:txBody>
          <a:bodyPr/>
          <a:lstStyle/>
          <a:p>
            <a:r>
              <a:rPr lang="en-GB"/>
              <a:t>Slide </a:t>
            </a:r>
            <a:fld id="{F5D8E26B-7BCF-4D25-9C89-0168A6618F18}" type="slidenum">
              <a:rPr lang="en-GB" smtClean="0"/>
              <a:pPr/>
              <a:t>76</a:t>
            </a:fld>
            <a:endParaRPr lang="en-GB"/>
          </a:p>
        </p:txBody>
      </p:sp>
      <p:sp>
        <p:nvSpPr>
          <p:cNvPr id="4" name="Date Placeholder 3">
            <a:extLst>
              <a:ext uri="{FF2B5EF4-FFF2-40B4-BE49-F238E27FC236}">
                <a16:creationId xmlns:a16="http://schemas.microsoft.com/office/drawing/2014/main" id="{E314ACCE-34F7-4121-BA19-6CB2F965D6A1}"/>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63925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2022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2022-11-17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B51176DB-456A-4E0F-AAD4-316CAA69DEA2}"/>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632686EA-7836-4882-AD51-020FC2087477}"/>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Date Placeholder 4">
            <a:extLst>
              <a:ext uri="{FF2B5EF4-FFF2-40B4-BE49-F238E27FC236}">
                <a16:creationId xmlns:a16="http://schemas.microsoft.com/office/drawing/2014/main" id="{141EF58E-2AC5-47EF-948B-2E69BA9E75E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765596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Completed presentations</a:t>
            </a:r>
          </a:p>
          <a:p>
            <a:pPr lvl="1">
              <a:lnSpc>
                <a:spcPct val="90000"/>
              </a:lnSpc>
            </a:pPr>
            <a:r>
              <a:rPr lang="en-US" dirty="0"/>
              <a:t>15 technical presentations covering different topics:</a:t>
            </a:r>
          </a:p>
          <a:p>
            <a:pPr lvl="2">
              <a:lnSpc>
                <a:spcPct val="90000"/>
              </a:lnSpc>
            </a:pPr>
            <a:r>
              <a:rPr lang="en-US" sz="1600" u="none" strike="noStrike" dirty="0">
                <a:effectLst/>
              </a:rPr>
              <a:t>Use cases and requirements</a:t>
            </a:r>
            <a:endParaRPr lang="en-US" sz="1600" i="0" u="none" strike="noStrike" dirty="0">
              <a:solidFill>
                <a:srgbClr val="000000"/>
              </a:solidFill>
              <a:effectLst/>
              <a:latin typeface="Calibri" panose="020F0502020204030204" pitchFamily="34" charset="0"/>
            </a:endParaRPr>
          </a:p>
          <a:p>
            <a:pPr lvl="2">
              <a:lnSpc>
                <a:spcPct val="90000"/>
              </a:lnSpc>
            </a:pPr>
            <a:r>
              <a:rPr lang="en-US" sz="1600" u="none" strike="noStrike" dirty="0">
                <a:effectLst/>
              </a:rPr>
              <a:t>General views and band support</a:t>
            </a:r>
            <a:endParaRPr lang="en-US" sz="1600" i="0" u="none" strike="noStrike" dirty="0">
              <a:solidFill>
                <a:srgbClr val="000000"/>
              </a:solidFill>
              <a:effectLst/>
              <a:latin typeface="Calibri" panose="020F0502020204030204" pitchFamily="34" charset="0"/>
            </a:endParaRPr>
          </a:p>
          <a:p>
            <a:pPr lvl="2">
              <a:lnSpc>
                <a:spcPct val="90000"/>
              </a:lnSpc>
            </a:pPr>
            <a:r>
              <a:rPr lang="en-US" sz="1600" u="none" strike="noStrike" dirty="0" err="1">
                <a:effectLst/>
              </a:rPr>
              <a:t>Misc</a:t>
            </a:r>
            <a:r>
              <a:rPr lang="en-US" sz="1600" u="none" strike="noStrike" dirty="0">
                <a:effectLst/>
              </a:rPr>
              <a:t> technical</a:t>
            </a:r>
          </a:p>
          <a:p>
            <a:pPr lvl="2">
              <a:lnSpc>
                <a:spcPct val="90000"/>
              </a:lnSpc>
            </a:pPr>
            <a:endParaRPr lang="en-US" sz="1600" dirty="0"/>
          </a:p>
          <a:p>
            <a:pPr>
              <a:lnSpc>
                <a:spcPct val="90000"/>
              </a:lnSpc>
            </a:pPr>
            <a:r>
              <a:rPr lang="en-US" sz="2000" u="none" strike="noStrike" dirty="0">
                <a:effectLst/>
              </a:rPr>
              <a:t>Ross Jian Yu confirmed as secretary of UHR SG</a:t>
            </a:r>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9C83710C-E5E6-4050-959E-67B2B80BD3DB}"/>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20CCAAE7-2EBF-42FC-9990-8DBE150BE4C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78</a:t>
            </a:fld>
            <a:endParaRPr lang="en-US"/>
          </a:p>
        </p:txBody>
      </p:sp>
      <p:sp>
        <p:nvSpPr>
          <p:cNvPr id="5" name="Date Placeholder 4">
            <a:extLst>
              <a:ext uri="{FF2B5EF4-FFF2-40B4-BE49-F238E27FC236}">
                <a16:creationId xmlns:a16="http://schemas.microsoft.com/office/drawing/2014/main" id="{9AF77E08-0B78-4A6D-8FB1-D32587C259A4}"/>
              </a:ext>
            </a:extLst>
          </p:cNvPr>
          <p:cNvSpPr>
            <a:spLocks noGrp="1"/>
          </p:cNvSpPr>
          <p:nvPr>
            <p:ph type="dt" sz="half" idx="10"/>
          </p:nvPr>
        </p:nvSpPr>
        <p:spPr/>
        <p:txBody>
          <a:bodyPr/>
          <a:lstStyle/>
          <a:p>
            <a:pPr>
              <a:defRPr/>
            </a:pPr>
            <a:r>
              <a:rPr lang="en-US"/>
              <a:t>November 2022</a:t>
            </a:r>
            <a:endParaRPr lang="en-US" dirty="0"/>
          </a:p>
        </p:txBody>
      </p:sp>
    </p:spTree>
    <p:extLst>
      <p:ext uri="{BB962C8B-B14F-4D97-AF65-F5344CB8AC3E}">
        <p14:creationId xmlns:p14="http://schemas.microsoft.com/office/powerpoint/2010/main" val="29779536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to go over presentations still in the queue: </a:t>
            </a:r>
          </a:p>
          <a:p>
            <a:pPr lvl="1">
              <a:buFont typeface="Arial" panose="020B0604020202020204" pitchFamily="34" charset="0"/>
              <a:buChar char="•"/>
            </a:pPr>
            <a:r>
              <a:rPr lang="en-US" sz="1800" dirty="0"/>
              <a:t>December 5</a:t>
            </a:r>
            <a:r>
              <a:rPr lang="en-US" sz="1800" baseline="30000" dirty="0"/>
              <a:t>th</a:t>
            </a:r>
            <a:r>
              <a:rPr lang="en-US" sz="1800" dirty="0"/>
              <a:t> 10am-12pm ET</a:t>
            </a:r>
          </a:p>
          <a:p>
            <a:pPr lvl="1">
              <a:buFont typeface="Arial" panose="020B0604020202020204" pitchFamily="34" charset="0"/>
              <a:buChar char="•"/>
            </a:pPr>
            <a:r>
              <a:rPr lang="en-US" sz="1800"/>
              <a:t>December 19</a:t>
            </a:r>
            <a:r>
              <a:rPr lang="en-US" sz="1800" baseline="30000"/>
              <a:t>th</a:t>
            </a:r>
            <a:r>
              <a:rPr lang="en-US" sz="1800"/>
              <a:t> </a:t>
            </a:r>
            <a:r>
              <a:rPr lang="en-US" sz="1800" dirty="0"/>
              <a:t>10am-12pm ET</a:t>
            </a:r>
          </a:p>
          <a:p>
            <a:pPr lvl="1">
              <a:lnSpc>
                <a:spcPct val="80000"/>
              </a:lnSpc>
            </a:pPr>
            <a:endParaRPr lang="en-US" altLang="en-US" b="1"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January:</a:t>
            </a:r>
          </a:p>
          <a:p>
            <a:pPr lvl="1">
              <a:lnSpc>
                <a:spcPct val="90000"/>
              </a:lnSpc>
            </a:pPr>
            <a:r>
              <a:rPr lang="en-US" kern="0" dirty="0"/>
              <a:t>focus more on PAR and CSD documents and key decisions to make in January/March on these documents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D56B10A8-C6E1-4C0F-A088-F0DBC72ADB0F}"/>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F7770CE3-36AC-4EB3-B6BD-D02EC7E0694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79</a:t>
            </a:fld>
            <a:endParaRPr lang="en-US"/>
          </a:p>
        </p:txBody>
      </p:sp>
      <p:sp>
        <p:nvSpPr>
          <p:cNvPr id="7" name="Date Placeholder 6">
            <a:extLst>
              <a:ext uri="{FF2B5EF4-FFF2-40B4-BE49-F238E27FC236}">
                <a16:creationId xmlns:a16="http://schemas.microsoft.com/office/drawing/2014/main" id="{959F953C-7BDF-4CFA-ACB1-79A9364D24E1}"/>
              </a:ext>
            </a:extLst>
          </p:cNvPr>
          <p:cNvSpPr>
            <a:spLocks noGrp="1"/>
          </p:cNvSpPr>
          <p:nvPr>
            <p:ph type="dt" sz="half" idx="10"/>
          </p:nvPr>
        </p:nvSpPr>
        <p:spPr/>
        <p:txBody>
          <a:bodyPr/>
          <a:lstStyle/>
          <a:p>
            <a:pPr>
              <a:defRPr/>
            </a:pPr>
            <a:r>
              <a:rPr lang="en-US"/>
              <a:t>November 2022</a:t>
            </a:r>
            <a:endParaRPr lang="en-US" dirty="0"/>
          </a:p>
        </p:txBody>
      </p:sp>
    </p:spTree>
    <p:extLst>
      <p:ext uri="{BB962C8B-B14F-4D97-AF65-F5344CB8AC3E}">
        <p14:creationId xmlns:p14="http://schemas.microsoft.com/office/powerpoint/2010/main" val="74016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44DF-3A12-4B4A-8FE0-B95F261A9AFA}"/>
              </a:ext>
            </a:extLst>
          </p:cNvPr>
          <p:cNvSpPr>
            <a:spLocks noGrp="1"/>
          </p:cNvSpPr>
          <p:nvPr>
            <p:ph type="title"/>
          </p:nvPr>
        </p:nvSpPr>
        <p:spPr/>
        <p:txBody>
          <a:bodyPr/>
          <a:lstStyle/>
          <a:p>
            <a:r>
              <a:rPr lang="en-US" dirty="0"/>
              <a:t>Attendees by affiliation (November session)</a:t>
            </a:r>
          </a:p>
        </p:txBody>
      </p:sp>
      <p:sp>
        <p:nvSpPr>
          <p:cNvPr id="4" name="Date Placeholder 3">
            <a:extLst>
              <a:ext uri="{FF2B5EF4-FFF2-40B4-BE49-F238E27FC236}">
                <a16:creationId xmlns:a16="http://schemas.microsoft.com/office/drawing/2014/main" id="{8CAB7EF5-3B20-4004-BA9A-5AF3DDE325B8}"/>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2022</a:t>
            </a:r>
          </a:p>
        </p:txBody>
      </p:sp>
      <p:sp>
        <p:nvSpPr>
          <p:cNvPr id="5" name="Footer Placeholder 4">
            <a:extLst>
              <a:ext uri="{FF2B5EF4-FFF2-40B4-BE49-F238E27FC236}">
                <a16:creationId xmlns:a16="http://schemas.microsoft.com/office/drawing/2014/main" id="{1D4A72AA-C75A-4CF9-8A71-CC33479DCBEA}"/>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8DB06781-53F1-489C-B7FF-2746DE448FE6}"/>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0" name="Content Placeholder 9">
            <a:extLst>
              <a:ext uri="{FF2B5EF4-FFF2-40B4-BE49-F238E27FC236}">
                <a16:creationId xmlns:a16="http://schemas.microsoft.com/office/drawing/2014/main" id="{7AB7AA85-6F4F-4597-BE7B-2386BAC20A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520" y="1447800"/>
            <a:ext cx="9160079" cy="5005535"/>
          </a:xfrm>
        </p:spPr>
      </p:pic>
    </p:spTree>
    <p:extLst>
      <p:ext uri="{BB962C8B-B14F-4D97-AF65-F5344CB8AC3E}">
        <p14:creationId xmlns:p14="http://schemas.microsoft.com/office/powerpoint/2010/main" val="10937015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2022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a:t>:</a:t>
            </a:r>
            <a:r>
              <a:rPr lang="en-US" sz="2000" b="0"/>
              <a:t> 2022-11-16</a:t>
            </a:r>
            <a:endParaRPr lang="en-US" sz="2000" b="0" dirty="0"/>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055D7EB3-B422-4A81-85DC-CCAD1B61F60F}"/>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A56D4F42-D8C0-4BAF-96AD-214F72EF0E06}"/>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CCFE016D-09C8-4F43-95CB-3BC1F11F76D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5763936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457200" lvl="1" indent="0">
              <a:lnSpc>
                <a:spcPct val="90000"/>
              </a:lnSpc>
              <a:buNone/>
            </a:pPr>
            <a:endParaRPr lang="en-US" dirty="0"/>
          </a:p>
          <a:p>
            <a:pPr>
              <a:lnSpc>
                <a:spcPct val="90000"/>
              </a:lnSpc>
            </a:pPr>
            <a:r>
              <a:rPr lang="en-US" dirty="0"/>
              <a:t>TIG approved technical report for Use case 1</a:t>
            </a:r>
          </a:p>
          <a:p>
            <a:pPr lvl="1">
              <a:lnSpc>
                <a:spcPct val="90000"/>
              </a:lnSpc>
            </a:pPr>
            <a:r>
              <a:rPr lang="en-US" dirty="0"/>
              <a:t>11-22/987r1 the AIML TIG Technical Report containing the first use case on CSI compression has been approved</a:t>
            </a:r>
          </a:p>
          <a:p>
            <a:pPr>
              <a:lnSpc>
                <a:spcPct val="90000"/>
              </a:lnSpc>
            </a:pPr>
            <a:endParaRPr lang="en-US" dirty="0"/>
          </a:p>
          <a:p>
            <a:pPr>
              <a:lnSpc>
                <a:spcPct val="90000"/>
              </a:lnSpc>
            </a:pPr>
            <a:r>
              <a:rPr lang="en-US" dirty="0"/>
              <a:t>Completed technical presentations</a:t>
            </a:r>
          </a:p>
          <a:p>
            <a:pPr lvl="1">
              <a:lnSpc>
                <a:spcPct val="90000"/>
              </a:lnSpc>
            </a:pPr>
            <a:r>
              <a:rPr lang="en-US" dirty="0"/>
              <a:t>4 technical presentations</a:t>
            </a:r>
          </a:p>
          <a:p>
            <a:pPr lvl="1">
              <a:lnSpc>
                <a:spcPct val="90000"/>
              </a:lnSpc>
            </a:pPr>
            <a:endParaRPr lang="en-US" dirty="0"/>
          </a:p>
          <a:p>
            <a:pPr>
              <a:lnSpc>
                <a:spcPct val="90000"/>
              </a:lnSpc>
            </a:pPr>
            <a:r>
              <a:rPr lang="en-US" dirty="0"/>
              <a:t>Agenda</a:t>
            </a:r>
          </a:p>
          <a:p>
            <a:pPr lvl="1">
              <a:lnSpc>
                <a:spcPct val="90000"/>
              </a:lnSpc>
            </a:pPr>
            <a:r>
              <a:rPr lang="en-US"/>
              <a:t>11-22/1609r1</a:t>
            </a: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A82EE5A-5BA2-49FA-9F2A-44B6ECAB6550}"/>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2AE7EBEB-3D68-4970-A23C-26485E13CE4E}"/>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81</a:t>
            </a:fld>
            <a:endParaRPr lang="en-US"/>
          </a:p>
        </p:txBody>
      </p:sp>
      <p:sp>
        <p:nvSpPr>
          <p:cNvPr id="5" name="Date Placeholder 4">
            <a:extLst>
              <a:ext uri="{FF2B5EF4-FFF2-40B4-BE49-F238E27FC236}">
                <a16:creationId xmlns:a16="http://schemas.microsoft.com/office/drawing/2014/main" id="{F1864DE7-2A5A-4B5D-B9AE-710F2F43C3DC}"/>
              </a:ext>
            </a:extLst>
          </p:cNvPr>
          <p:cNvSpPr>
            <a:spLocks noGrp="1"/>
          </p:cNvSpPr>
          <p:nvPr>
            <p:ph type="dt" sz="half" idx="10"/>
          </p:nvPr>
        </p:nvSpPr>
        <p:spPr/>
        <p:txBody>
          <a:bodyPr/>
          <a:lstStyle/>
          <a:p>
            <a:pPr>
              <a:defRPr/>
            </a:pPr>
            <a:r>
              <a:rPr lang="en-US"/>
              <a:t>November 2022</a:t>
            </a:r>
            <a:endParaRPr lang="en-US" dirty="0"/>
          </a:p>
        </p:txBody>
      </p:sp>
    </p:spTree>
    <p:extLst>
      <p:ext uri="{BB962C8B-B14F-4D97-AF65-F5344CB8AC3E}">
        <p14:creationId xmlns:p14="http://schemas.microsoft.com/office/powerpoint/2010/main" val="332717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2 Teleconferences: </a:t>
            </a:r>
          </a:p>
          <a:p>
            <a:pPr lvl="1">
              <a:lnSpc>
                <a:spcPct val="80000"/>
              </a:lnSpc>
            </a:pPr>
            <a:r>
              <a:rPr lang="en-US" altLang="en-US" b="1" dirty="0"/>
              <a:t>December 12, 2022 at 10 am -12 pm ET</a:t>
            </a:r>
          </a:p>
          <a:p>
            <a:pPr lvl="1">
              <a:lnSpc>
                <a:spcPct val="80000"/>
              </a:lnSpc>
            </a:pPr>
            <a:r>
              <a:rPr lang="en-US" altLang="en-US" b="1" dirty="0"/>
              <a:t>January 9, 2023 at 10 am – 12 pm ET</a:t>
            </a:r>
          </a:p>
          <a:p>
            <a:pPr marL="0"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Contributions need to be in the form of technical report text insertion</a:t>
            </a:r>
            <a:endParaRPr lang="en-US" kern="0" dirty="0"/>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3106B434-0A93-4B9A-B29B-10D92994A0C7}"/>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A0ADE01D-0EED-4DE3-86F7-99054C414E9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82</a:t>
            </a:fld>
            <a:endParaRPr lang="en-US"/>
          </a:p>
        </p:txBody>
      </p:sp>
      <p:sp>
        <p:nvSpPr>
          <p:cNvPr id="6" name="Date Placeholder 5">
            <a:extLst>
              <a:ext uri="{FF2B5EF4-FFF2-40B4-BE49-F238E27FC236}">
                <a16:creationId xmlns:a16="http://schemas.microsoft.com/office/drawing/2014/main" id="{0B0F98B7-9024-4174-A472-7628B9AD2932}"/>
              </a:ext>
            </a:extLst>
          </p:cNvPr>
          <p:cNvSpPr>
            <a:spLocks noGrp="1"/>
          </p:cNvSpPr>
          <p:nvPr>
            <p:ph type="dt" sz="half" idx="10"/>
          </p:nvPr>
        </p:nvSpPr>
        <p:spPr/>
        <p:txBody>
          <a:bodyPr/>
          <a:lstStyle/>
          <a:p>
            <a:pPr>
              <a:defRPr/>
            </a:pPr>
            <a:r>
              <a:rPr lang="en-US"/>
              <a:t>November 2022</a:t>
            </a:r>
            <a:endParaRPr lang="en-US" dirty="0"/>
          </a:p>
        </p:txBody>
      </p:sp>
    </p:spTree>
    <p:extLst>
      <p:ext uri="{BB962C8B-B14F-4D97-AF65-F5344CB8AC3E}">
        <p14:creationId xmlns:p14="http://schemas.microsoft.com/office/powerpoint/2010/main" val="3830187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Nov 2022 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Executive Secretary :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Yinan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Qi</a:t>
            </a:r>
            <a:r>
              <a:rPr lang="en-US" altLang="en-US" sz="2000" kern="0" dirty="0">
                <a:latin typeface="Arial" panose="020B0604020202020204" pitchFamily="34" charset="0"/>
              </a:rPr>
              <a:t> </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0188D08B-0F09-4516-998E-2109E8E03773}"/>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F79B7232-0FFE-4C12-8919-4764A0F5F873}"/>
              </a:ext>
            </a:extLst>
          </p:cNvPr>
          <p:cNvSpPr>
            <a:spLocks noGrp="1"/>
          </p:cNvSpPr>
          <p:nvPr>
            <p:ph type="sldNum" idx="12"/>
          </p:nvPr>
        </p:nvSpPr>
        <p:spPr/>
        <p:txBody>
          <a:bodyPr/>
          <a:lstStyle/>
          <a:p>
            <a:r>
              <a:rPr lang="en-GB"/>
              <a:t>Slide </a:t>
            </a:r>
            <a:fld id="{06B781AF-4CCF-49B0-A572-DE54FBE5D942}" type="slidenum">
              <a:rPr lang="en-GB" smtClean="0"/>
              <a:pPr/>
              <a:t>83</a:t>
            </a:fld>
            <a:endParaRPr lang="en-GB"/>
          </a:p>
        </p:txBody>
      </p:sp>
      <p:sp>
        <p:nvSpPr>
          <p:cNvPr id="4" name="Date Placeholder 3">
            <a:extLst>
              <a:ext uri="{FF2B5EF4-FFF2-40B4-BE49-F238E27FC236}">
                <a16:creationId xmlns:a16="http://schemas.microsoft.com/office/drawing/2014/main" id="{43C1D9B9-BA64-4583-9CE9-981B61082952}"/>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327696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buFont typeface="Arial" panose="020B0604020202020204" pitchFamily="34" charset="0"/>
              <a:buChar char="•"/>
            </a:pPr>
            <a:r>
              <a:rPr lang="en-GB" altLang="en-US" dirty="0"/>
              <a:t>2 AMP TIG sessions were arranged in this week</a:t>
            </a:r>
          </a:p>
          <a:p>
            <a:pPr lvl="0">
              <a:buFont typeface="Arial" panose="020B0604020202020204" pitchFamily="34" charset="0"/>
              <a:buChar char="•"/>
            </a:pPr>
            <a:r>
              <a:rPr lang="en-GB" altLang="en-US" dirty="0"/>
              <a:t>Totally 4 contributions were presented and discussed</a:t>
            </a:r>
            <a:r>
              <a:rPr lang="en-US" altLang="en-GB" dirty="0"/>
              <a:t>:</a:t>
            </a:r>
          </a:p>
          <a:p>
            <a:pPr lvl="1">
              <a:buFont typeface="Arial" panose="020B0604020202020204" pitchFamily="34" charset="0"/>
              <a:buChar char="•"/>
              <a:defRPr/>
            </a:pPr>
            <a:r>
              <a:rPr lang="en-US" dirty="0"/>
              <a:t>11-22/1961, </a:t>
            </a:r>
            <a:r>
              <a:rPr lang="nb-NO" dirty="0"/>
              <a:t>Prototype Presentation for AMP IoT, Yinan Qi (OPPO)</a:t>
            </a:r>
          </a:p>
          <a:p>
            <a:pPr lvl="1">
              <a:buFont typeface="Arial" panose="020B0604020202020204" pitchFamily="34" charset="0"/>
              <a:buChar char="•"/>
              <a:defRPr/>
            </a:pPr>
            <a:r>
              <a:rPr lang="en-US" dirty="0"/>
              <a:t>11-22/1960, Summary and recommendation for AMP </a:t>
            </a:r>
            <a:r>
              <a:rPr lang="en-US" dirty="0" err="1"/>
              <a:t>IoT</a:t>
            </a:r>
            <a:r>
              <a:rPr lang="en-US" dirty="0"/>
              <a:t>, </a:t>
            </a:r>
            <a:r>
              <a:rPr lang="en-US" dirty="0" err="1"/>
              <a:t>Weijie</a:t>
            </a:r>
            <a:r>
              <a:rPr lang="en-US" dirty="0"/>
              <a:t> Xu (OPPO)</a:t>
            </a:r>
          </a:p>
          <a:p>
            <a:pPr lvl="1">
              <a:buFont typeface="Arial" panose="020B0604020202020204" pitchFamily="34" charset="0"/>
              <a:buChar char="•"/>
              <a:defRPr/>
            </a:pPr>
            <a:r>
              <a:rPr lang="en-US" altLang="zh-CN" dirty="0"/>
              <a:t>11-22/2017, discussion-on-scope-of-AMP-in-WLAN, </a:t>
            </a:r>
            <a:r>
              <a:rPr lang="en-US" altLang="zh-CN" dirty="0" err="1"/>
              <a:t>Weijie</a:t>
            </a:r>
            <a:r>
              <a:rPr lang="en-US" altLang="zh-CN" dirty="0"/>
              <a:t> Xu (OPPO)</a:t>
            </a:r>
          </a:p>
          <a:p>
            <a:pPr lvl="1">
              <a:buFont typeface="Arial" panose="020B0604020202020204" pitchFamily="34" charset="0"/>
              <a:buChar char="•"/>
              <a:defRPr/>
            </a:pPr>
            <a:r>
              <a:rPr lang="en-US" altLang="zh-CN" dirty="0"/>
              <a:t>11-22/2022, questions-and-answers-on-regulation-requirements-for-amp-</a:t>
            </a:r>
            <a:r>
              <a:rPr lang="en-US" altLang="zh-CN" dirty="0" err="1"/>
              <a:t>iot</a:t>
            </a:r>
            <a:r>
              <a:rPr lang="en-US" altLang="zh-CN" dirty="0"/>
              <a:t>, </a:t>
            </a:r>
            <a:r>
              <a:rPr lang="en-US" altLang="zh-CN" dirty="0" err="1"/>
              <a:t>Weijie</a:t>
            </a:r>
            <a:r>
              <a:rPr lang="en-US" altLang="zh-CN" dirty="0"/>
              <a:t> Xu (OPPO)</a:t>
            </a:r>
          </a:p>
          <a:p>
            <a:pPr>
              <a:buFont typeface="Arial" panose="020B0604020202020204" pitchFamily="34" charset="0"/>
              <a:buChar char="•"/>
            </a:pPr>
            <a:r>
              <a:rPr lang="en-GB" altLang="en-US" dirty="0"/>
              <a:t>The updated tech report (11-22/1562r4) was reviewed and commented.</a:t>
            </a:r>
          </a:p>
          <a:p>
            <a:pPr>
              <a:buFont typeface="Arial" panose="020B0604020202020204" pitchFamily="34" charset="0"/>
              <a:buChar char="•"/>
            </a:pPr>
            <a:r>
              <a:rPr lang="en-GB" altLang="en-US" dirty="0"/>
              <a:t>AMP TIG approved one teleconference on Dec 13</a:t>
            </a:r>
            <a:r>
              <a:rPr lang="en-GB" altLang="en-US" baseline="30000" dirty="0"/>
              <a:t>th</a:t>
            </a:r>
            <a:r>
              <a:rPr lang="en-GB" altLang="en-US" dirty="0"/>
              <a:t>, (9:00am – 11:00am, ET)</a:t>
            </a:r>
          </a:p>
          <a:p>
            <a:pPr>
              <a:buFont typeface="Arial" panose="020B0604020202020204" pitchFamily="34" charset="0"/>
              <a:buChar char="•"/>
            </a:pPr>
            <a:r>
              <a:rPr lang="en-GB" altLang="en-US" dirty="0"/>
              <a:t>AMP TIG agenda for this week is as below:</a:t>
            </a:r>
          </a:p>
          <a:p>
            <a:pPr lvl="1">
              <a:buFont typeface="Arial" panose="020B0604020202020204" pitchFamily="34" charset="0"/>
              <a:buChar char="•"/>
            </a:pPr>
            <a:r>
              <a:rPr lang="en-GB" altLang="en-US" dirty="0">
                <a:hlinkClick r:id="rId2"/>
              </a:rPr>
              <a:t>https://mentor.ieee.org/802.11/dcn/22/11-22-1707-03-0amp-amp-tig-meeting-agenda-for-nov-plenary-2022.pptx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call for contributions on AMP use cases, potential technologies, implementation feasibility, impact to standard, etc. </a:t>
            </a:r>
          </a:p>
          <a:p>
            <a:pPr marL="514350" lvl="1" indent="0"/>
            <a:r>
              <a:rPr lang="en-US" altLang="en-GB" dirty="0"/>
              <a:t>call for comments on the draft report 11-22/1562</a:t>
            </a:r>
          </a:p>
          <a:p>
            <a:pPr marL="514350" lvl="1" indent="0"/>
            <a:r>
              <a:rPr lang="en-US" altLang="en-GB" dirty="0"/>
              <a:t>develop the AMP technical report</a:t>
            </a:r>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84</a:t>
            </a:fld>
            <a:endParaRPr lang="en-US"/>
          </a:p>
        </p:txBody>
      </p:sp>
      <p:sp>
        <p:nvSpPr>
          <p:cNvPr id="5" name="页脚占位符 4"/>
          <p:cNvSpPr>
            <a:spLocks noGrp="1"/>
          </p:cNvSpPr>
          <p:nvPr>
            <p:ph type="ftr" idx="14"/>
          </p:nvPr>
        </p:nvSpPr>
        <p:spPr/>
        <p:txBody>
          <a:bodyPr/>
          <a:lstStyle/>
          <a:p>
            <a:pPr>
              <a:defRPr/>
            </a:pPr>
            <a:r>
              <a:rPr lang="en-US" dirty="0"/>
              <a:t>Bo Sun (ZTE)</a:t>
            </a:r>
          </a:p>
        </p:txBody>
      </p:sp>
      <p:sp>
        <p:nvSpPr>
          <p:cNvPr id="6" name="日期占位符 5"/>
          <p:cNvSpPr>
            <a:spLocks noGrp="1"/>
          </p:cNvSpPr>
          <p:nvPr>
            <p:ph type="dt" idx="15"/>
          </p:nvPr>
        </p:nvSpPr>
        <p:spPr/>
        <p:txBody>
          <a:bodyPr/>
          <a:lstStyle/>
          <a:p>
            <a:pPr>
              <a:defRPr/>
            </a:pPr>
            <a:r>
              <a:rPr lang="en-US" dirty="0"/>
              <a:t>Nov 2022</a:t>
            </a:r>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2F1E-1A82-4998-A25C-1BE1DF10D0F9}"/>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78EF0169-AC3E-4F5D-AC16-9775C14E1645}"/>
              </a:ext>
            </a:extLst>
          </p:cNvPr>
          <p:cNvSpPr>
            <a:spLocks noGrp="1"/>
          </p:cNvSpPr>
          <p:nvPr>
            <p:ph type="subTitle" idx="1"/>
          </p:nvPr>
        </p:nvSpPr>
        <p:spPr/>
        <p:txBody>
          <a:bodyPr/>
          <a:lstStyle/>
          <a:p>
            <a:r>
              <a:rPr lang="en-US" dirty="0"/>
              <a:t>Did not meet this session</a:t>
            </a:r>
          </a:p>
        </p:txBody>
      </p:sp>
      <p:sp>
        <p:nvSpPr>
          <p:cNvPr id="7" name="Footer Placeholder 6">
            <a:extLst>
              <a:ext uri="{FF2B5EF4-FFF2-40B4-BE49-F238E27FC236}">
                <a16:creationId xmlns:a16="http://schemas.microsoft.com/office/drawing/2014/main" id="{D6589A61-68B1-48EB-92FD-6E40C200E2B6}"/>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8F08B8B9-A881-4E45-80B1-7DDDFDE5EA9B}"/>
              </a:ext>
            </a:extLst>
          </p:cNvPr>
          <p:cNvSpPr>
            <a:spLocks noGrp="1"/>
          </p:cNvSpPr>
          <p:nvPr>
            <p:ph type="sldNum" idx="12"/>
          </p:nvPr>
        </p:nvSpPr>
        <p:spPr/>
        <p:txBody>
          <a:bodyPr/>
          <a:lstStyle/>
          <a:p>
            <a:r>
              <a:rPr lang="en-GB"/>
              <a:t>Slide </a:t>
            </a:r>
            <a:fld id="{DE40C9FC-4879-4F20-9ECA-A574A90476B7}" type="slidenum">
              <a:rPr lang="en-GB" smtClean="0"/>
              <a:pPr/>
              <a:t>85</a:t>
            </a:fld>
            <a:endParaRPr lang="en-GB"/>
          </a:p>
        </p:txBody>
      </p:sp>
      <p:sp>
        <p:nvSpPr>
          <p:cNvPr id="9" name="Date Placeholder 8">
            <a:extLst>
              <a:ext uri="{FF2B5EF4-FFF2-40B4-BE49-F238E27FC236}">
                <a16:creationId xmlns:a16="http://schemas.microsoft.com/office/drawing/2014/main" id="{C093CF97-FDFC-445C-AD0D-E5ADC671C884}"/>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3540789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BA4978-6092-4F45-854A-F8780F2043C3}"/>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57A8B8B7-8131-476D-8506-AEFE38968540}"/>
              </a:ext>
            </a:extLst>
          </p:cNvPr>
          <p:cNvSpPr>
            <a:spLocks noGrp="1"/>
          </p:cNvSpPr>
          <p:nvPr>
            <p:ph type="body" idx="1"/>
          </p:nvPr>
        </p:nvSpPr>
        <p:spPr/>
        <p:txBody>
          <a:bodyPr/>
          <a:lstStyle/>
          <a:p>
            <a:r>
              <a:rPr lang="en-US" dirty="0"/>
              <a:t>Wednesday Mid-Week </a:t>
            </a:r>
            <a:r>
              <a:rPr lang="en-US" dirty="0" err="1"/>
              <a:t>Planary</a:t>
            </a:r>
            <a:endParaRPr lang="en-US" dirty="0"/>
          </a:p>
        </p:txBody>
      </p:sp>
      <p:sp>
        <p:nvSpPr>
          <p:cNvPr id="6" name="Date Placeholder 5">
            <a:extLst>
              <a:ext uri="{FF2B5EF4-FFF2-40B4-BE49-F238E27FC236}">
                <a16:creationId xmlns:a16="http://schemas.microsoft.com/office/drawing/2014/main" id="{60EB86F1-96EC-4968-A759-16E3460191E0}"/>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1D403271-EC0A-4B8D-87AE-B80E26D9265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A83B6DC-78B5-4239-9D2E-5383ECC2B659}"/>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Tree>
    <p:extLst>
      <p:ext uri="{BB962C8B-B14F-4D97-AF65-F5344CB8AC3E}">
        <p14:creationId xmlns:p14="http://schemas.microsoft.com/office/powerpoint/2010/main" val="3376274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Nov. 2022</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name="Document" r:id="rId3" imgW="10769812" imgH="2548489" progId="Word.Document.8">
                  <p:embed/>
                </p:oleObj>
              </mc:Choice>
              <mc:Fallback>
                <p:oleObj name="Document" r:id="rId3" imgW="10769812" imgH="2548489" progId="Word.Document.8">
                  <p:embed/>
                  <p:pic>
                    <p:nvPicPr>
                      <p:cNvPr id="3075" name="Object 3"/>
                      <p:cNvPicPr>
                        <a:picLocks noChangeAspect="1" noChangeArrowheads="1"/>
                      </p:cNvPicPr>
                      <p:nvPr/>
                    </p:nvPicPr>
                    <p:blipFill>
                      <a:blip r:embed="rId4"/>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8733CBB-AA82-4572-95E9-9E4F49584603}"/>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0325E739-0885-49FB-9E69-1EDC2C8EBE41}"/>
              </a:ext>
            </a:extLst>
          </p:cNvPr>
          <p:cNvSpPr>
            <a:spLocks noGrp="1"/>
          </p:cNvSpPr>
          <p:nvPr>
            <p:ph type="sldNum" idx="12"/>
          </p:nvPr>
        </p:nvSpPr>
        <p:spPr/>
        <p:txBody>
          <a:bodyPr/>
          <a:lstStyle/>
          <a:p>
            <a:r>
              <a:rPr lang="en-GB"/>
              <a:t>Slide </a:t>
            </a:r>
            <a:fld id="{DE40C9FC-4879-4F20-9ECA-A574A90476B7}" type="slidenum">
              <a:rPr lang="en-GB" smtClean="0"/>
              <a:pPr/>
              <a:t>87</a:t>
            </a:fld>
            <a:endParaRPr lang="en-GB"/>
          </a:p>
        </p:txBody>
      </p:sp>
      <p:sp>
        <p:nvSpPr>
          <p:cNvPr id="4" name="Date Placeholder 3">
            <a:extLst>
              <a:ext uri="{FF2B5EF4-FFF2-40B4-BE49-F238E27FC236}">
                <a16:creationId xmlns:a16="http://schemas.microsoft.com/office/drawing/2014/main" id="{F844D82D-DB4E-4D48-91D6-327AC543D5CB}"/>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361593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dirty="0"/>
              <a:t>During the Sep. meeting: completed the Use case, System Requirements and System Description docs.</a:t>
            </a:r>
          </a:p>
          <a:p>
            <a:pPr lvl="1">
              <a:buFont typeface="Arial" panose="020B0604020202020204" pitchFamily="34" charset="0"/>
              <a:buChar char="•"/>
            </a:pPr>
            <a:r>
              <a:rPr lang="en-US" dirty="0"/>
              <a:t>Now in draft text development phase with target to generate D1.0 out of Nov. meeting.</a:t>
            </a:r>
          </a:p>
          <a:p>
            <a:pPr lvl="1">
              <a:buFont typeface="Arial" panose="020B0604020202020204" pitchFamily="34" charset="0"/>
              <a:buChar char="•"/>
            </a:pPr>
            <a:endParaRPr lang="en-US"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4497495-5F88-48B3-BC23-03B51984A807}"/>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BBB0C7F-05CE-45EE-9E1B-CEF8A070EAB2}"/>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95AFC386-2B64-4548-856F-3F52059117F3}"/>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093574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usefulness of the technology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Technical Specification Document (TSD) development phase.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72FA65C7-5880-40E6-A55E-D5805E4B5AD0}"/>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5752A427-8F70-4359-B4B7-F0387752C7F2}"/>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9" name="Date Placeholder 8">
            <a:extLst>
              <a:ext uri="{FF2B5EF4-FFF2-40B4-BE49-F238E27FC236}">
                <a16:creationId xmlns:a16="http://schemas.microsoft.com/office/drawing/2014/main" id="{E293F67A-51BA-4CB6-AFB3-C117424D70E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0916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0220-6238-4351-A4DF-6D1BDE4A9B8D}"/>
              </a:ext>
            </a:extLst>
          </p:cNvPr>
          <p:cNvSpPr>
            <a:spLocks noGrp="1"/>
          </p:cNvSpPr>
          <p:nvPr>
            <p:ph type="title"/>
          </p:nvPr>
        </p:nvSpPr>
        <p:spPr/>
        <p:txBody>
          <a:bodyPr/>
          <a:lstStyle/>
          <a:p>
            <a:r>
              <a:rPr lang="en-US" dirty="0"/>
              <a:t>Attendance by breakout (November session)</a:t>
            </a:r>
          </a:p>
        </p:txBody>
      </p:sp>
      <p:sp>
        <p:nvSpPr>
          <p:cNvPr id="4" name="Date Placeholder 3">
            <a:extLst>
              <a:ext uri="{FF2B5EF4-FFF2-40B4-BE49-F238E27FC236}">
                <a16:creationId xmlns:a16="http://schemas.microsoft.com/office/drawing/2014/main" id="{7B57A8DB-A070-43BD-BEA5-78B22B4007BA}"/>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2022</a:t>
            </a:r>
          </a:p>
        </p:txBody>
      </p:sp>
      <p:sp>
        <p:nvSpPr>
          <p:cNvPr id="5" name="Footer Placeholder 4">
            <a:extLst>
              <a:ext uri="{FF2B5EF4-FFF2-40B4-BE49-F238E27FC236}">
                <a16:creationId xmlns:a16="http://schemas.microsoft.com/office/drawing/2014/main" id="{CD438D36-94A0-48E0-94DF-A7D77098630B}"/>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DF0CC49-5B00-47BD-9996-F3687AAFFE8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pic>
        <p:nvPicPr>
          <p:cNvPr id="10" name="Content Placeholder 9">
            <a:extLst>
              <a:ext uri="{FF2B5EF4-FFF2-40B4-BE49-F238E27FC236}">
                <a16:creationId xmlns:a16="http://schemas.microsoft.com/office/drawing/2014/main" id="{07118133-754D-4474-94D1-EC04D853D6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966" y="1524000"/>
            <a:ext cx="9020633" cy="4929335"/>
          </a:xfrm>
        </p:spPr>
      </p:pic>
    </p:spTree>
    <p:extLst>
      <p:ext uri="{BB962C8B-B14F-4D97-AF65-F5344CB8AC3E}">
        <p14:creationId xmlns:p14="http://schemas.microsoft.com/office/powerpoint/2010/main" val="23222094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sz="2400" dirty="0"/>
              <a:t>Narrow Band Assisted UWB - transmission of 2MHz signal in the UNII3/5 bands to improve channel budget of the main UWB signal by providing synchronization base. Discussed channel hopping mechanism, message formats in the NB channel, </a:t>
            </a:r>
          </a:p>
          <a:p>
            <a:pPr lvl="1">
              <a:buFont typeface="Arial" panose="020B0604020202020204" pitchFamily="34" charset="0"/>
              <a:buChar char="•"/>
            </a:pPr>
            <a:r>
              <a:rPr lang="en-US" sz="2400" dirty="0"/>
              <a:t>Additional modulation and coding schemes  - addition of LDPC to improve the PHR link budget and higher bit rate. </a:t>
            </a:r>
          </a:p>
          <a:p>
            <a:pPr lvl="1">
              <a:buFont typeface="Arial" panose="020B0604020202020204" pitchFamily="34" charset="0"/>
              <a:buChar char="•"/>
            </a:pPr>
            <a:r>
              <a:rPr lang="en-US" sz="2400" dirty="0"/>
              <a:t>UWB Sensing – freq. stitching; increasing the affective channel BW by using partially overlapping channels. </a:t>
            </a:r>
          </a:p>
          <a:p>
            <a:pPr lvl="1">
              <a:buFont typeface="Arial" panose="020B0604020202020204" pitchFamily="34" charset="0"/>
              <a:buChar char="•"/>
            </a:pPr>
            <a:r>
              <a:rPr lang="en-US" sz="2200" dirty="0"/>
              <a:t>“How do we go about” discussion on 802.15.4ab co-existence with 802.11: preparation for the Co-Ex SC. </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A01EF5E-C758-4379-A19C-083F338B5A4D}"/>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E88DDE02-C9AD-4099-B5E1-CCC56E94AD4B}"/>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9" name="Date Placeholder 8">
            <a:extLst>
              <a:ext uri="{FF2B5EF4-FFF2-40B4-BE49-F238E27FC236}">
                <a16:creationId xmlns:a16="http://schemas.microsoft.com/office/drawing/2014/main" id="{33B56BE0-05AE-45B7-9704-395D0425D88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818823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802.15.13 Multi-Gbit/s Optical Wireless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MAC and PHY project for the 10,000nm – 190nm wavelength for multi gigabit communication, with up to 10Gbps to distance of up to 200m, in </a:t>
            </a:r>
            <a:r>
              <a:rPr lang="en-US" sz="2400" b="0" dirty="0" err="1"/>
              <a:t>LoS</a:t>
            </a:r>
            <a:r>
              <a:rPr lang="en-US" sz="2400" b="0" dirty="0"/>
              <a:t> conditions.</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dirty="0"/>
              <a:t>4</a:t>
            </a:r>
            <a:r>
              <a:rPr lang="en-US" sz="2400" baseline="30000" dirty="0"/>
              <a:t>th</a:t>
            </a:r>
            <a:r>
              <a:rPr lang="en-US" sz="2400" dirty="0"/>
              <a:t> SA Recirculation Ballot results: </a:t>
            </a:r>
            <a:r>
              <a:rPr lang="en-US" sz="2200" dirty="0"/>
              <a:t>78T, 1G, 74E, 97% approval rate.</a:t>
            </a:r>
          </a:p>
          <a:p>
            <a:pPr lvl="1">
              <a:buFont typeface="Arial" panose="020B0604020202020204" pitchFamily="34" charset="0"/>
              <a:buChar char="•"/>
            </a:pPr>
            <a:r>
              <a:rPr lang="en-US" sz="2400" b="0" dirty="0"/>
              <a:t>5</a:t>
            </a:r>
            <a:r>
              <a:rPr lang="en-US" sz="2400" b="0" baseline="30000" dirty="0"/>
              <a:t>th</a:t>
            </a:r>
            <a:r>
              <a:rPr lang="en-US" sz="2400" b="0" dirty="0"/>
              <a:t> recirculation initiated and completed (Nov. 14): </a:t>
            </a:r>
            <a:r>
              <a:rPr lang="en-US" sz="2200" b="0" dirty="0"/>
              <a:t>98% approval / 2% disapprove, 17 comment received.  </a:t>
            </a:r>
          </a:p>
          <a:p>
            <a:pPr lvl="1">
              <a:buFont typeface="Arial" panose="020B0604020202020204" pitchFamily="34" charset="0"/>
              <a:buChar char="•"/>
            </a:pPr>
            <a:r>
              <a:rPr lang="en-US" sz="2400" b="0" dirty="0"/>
              <a:t>Targeting completion of ballot series and move to </a:t>
            </a:r>
            <a:r>
              <a:rPr lang="en-US" sz="2400" b="0" dirty="0" err="1"/>
              <a:t>REVcom</a:t>
            </a:r>
            <a:r>
              <a:rPr lang="en-US" sz="2400" b="0" dirty="0"/>
              <a:t> past the Nov. meeting (early Dec.) – on track.</a:t>
            </a:r>
          </a:p>
        </p:txBody>
      </p:sp>
      <p:sp>
        <p:nvSpPr>
          <p:cNvPr id="7" name="Footer Placeholder 6">
            <a:extLst>
              <a:ext uri="{FF2B5EF4-FFF2-40B4-BE49-F238E27FC236}">
                <a16:creationId xmlns:a16="http://schemas.microsoft.com/office/drawing/2014/main" id="{D56490BA-FD30-4B06-A5DF-3CDB268FB4E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4A5283F5-F251-44E0-B938-43F7E48931AF}"/>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F89616FE-05C7-42F5-85B9-53841547899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2518770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sz="2400" dirty="0"/>
              <a:t>This revision focuses on international operation.</a:t>
            </a:r>
            <a:endParaRPr lang="en-US" sz="2400" b="0" dirty="0"/>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Complete the Channel Model Document (CMD)</a:t>
            </a:r>
          </a:p>
          <a:p>
            <a:pPr lvl="1">
              <a:buFont typeface="Arial" panose="020B0604020202020204" pitchFamily="34" charset="0"/>
              <a:buChar char="•"/>
            </a:pPr>
            <a:r>
              <a:rPr lang="en-US" sz="2400" b="0" dirty="0"/>
              <a:t>Complete </a:t>
            </a:r>
            <a:r>
              <a:rPr lang="en-US" sz="2400" dirty="0"/>
              <a:t>technical </a:t>
            </a:r>
            <a:r>
              <a:rPr lang="en-US" sz="2400" b="0" dirty="0"/>
              <a:t>Document on MAC for enhanced dependability</a:t>
            </a:r>
          </a:p>
          <a:p>
            <a:pPr lvl="1">
              <a:buFont typeface="Arial" panose="020B0604020202020204" pitchFamily="34" charset="0"/>
              <a:buChar char="•"/>
            </a:pPr>
            <a:r>
              <a:rPr lang="en-US" sz="2400" b="0" dirty="0"/>
              <a:t>Complete Technical Requirement Document(TRD)</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C53C5A0B-D217-4CC3-8DD6-50DDF48E95F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D64C71F-3161-4712-9B66-5517081E4BDD}"/>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BE518CFA-A088-4149-8F3E-85D4397B961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2442662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802.15.7a  Optical Camera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Amendment to provide higher rate, longer range optical camera communication.</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Recirculated out of the Sep. meeting D2.0 and the CA document.</a:t>
            </a:r>
          </a:p>
          <a:p>
            <a:pPr lvl="1">
              <a:buFont typeface="Arial" panose="020B0604020202020204" pitchFamily="34" charset="0"/>
              <a:buChar char="•"/>
            </a:pPr>
            <a:r>
              <a:rPr lang="en-US" sz="2400" dirty="0"/>
              <a:t>Letter Ballot LB192 results:</a:t>
            </a:r>
          </a:p>
          <a:p>
            <a:pPr lvl="2">
              <a:buFont typeface="Arial" panose="020B0604020202020204" pitchFamily="34" charset="0"/>
              <a:buChar char="•"/>
            </a:pPr>
            <a:r>
              <a:rPr lang="en-US" sz="2200" dirty="0"/>
              <a:t>Total voters responding: 88</a:t>
            </a:r>
          </a:p>
          <a:p>
            <a:pPr lvl="2">
              <a:buFont typeface="Arial" panose="020B0604020202020204" pitchFamily="34" charset="0"/>
              <a:buChar char="•"/>
            </a:pPr>
            <a:r>
              <a:rPr lang="en-US" sz="2200" dirty="0"/>
              <a:t>68 Approve (93%)</a:t>
            </a:r>
          </a:p>
          <a:p>
            <a:pPr lvl="2">
              <a:buFont typeface="Arial" panose="020B0604020202020204" pitchFamily="34" charset="0"/>
              <a:buChar char="•"/>
            </a:pPr>
            <a:r>
              <a:rPr lang="en-US" sz="2200" b="0" dirty="0"/>
              <a:t>5 disapprove (7%)</a:t>
            </a:r>
          </a:p>
          <a:p>
            <a:pPr lvl="2">
              <a:buFont typeface="Arial" panose="020B0604020202020204" pitchFamily="34" charset="0"/>
              <a:buChar char="•"/>
            </a:pPr>
            <a:r>
              <a:rPr lang="en-US" sz="2200" dirty="0"/>
              <a:t>15 abstain (17%) </a:t>
            </a:r>
          </a:p>
          <a:p>
            <a:pPr lvl="2">
              <a:buFont typeface="Arial" panose="020B0604020202020204" pitchFamily="34" charset="0"/>
              <a:buChar char="•"/>
            </a:pPr>
            <a:r>
              <a:rPr lang="en-US" sz="2200" b="0" dirty="0"/>
              <a:t>Total comments received</a:t>
            </a:r>
            <a:r>
              <a:rPr lang="en-US" sz="2200" dirty="0"/>
              <a:t>: 400</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01973FB8-5EE5-46E7-8555-5479F69F9BF4}"/>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C794EC23-BABE-47B8-9CE9-DEF35FBFB5CD}"/>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8EE88510-6327-46EC-8A32-7F904C89EDA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630784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CC7B-163B-465D-93CF-E2720A12B5D9}"/>
              </a:ext>
            </a:extLst>
          </p:cNvPr>
          <p:cNvSpPr>
            <a:spLocks noGrp="1"/>
          </p:cNvSpPr>
          <p:nvPr>
            <p:ph type="title"/>
          </p:nvPr>
        </p:nvSpPr>
        <p:spPr/>
        <p:txBody>
          <a:bodyPr/>
          <a:lstStyle/>
          <a:p>
            <a:r>
              <a:rPr lang="en-US" dirty="0"/>
              <a:t>Other recent developments</a:t>
            </a:r>
          </a:p>
        </p:txBody>
      </p:sp>
      <p:sp>
        <p:nvSpPr>
          <p:cNvPr id="3" name="Content Placeholder 2">
            <a:extLst>
              <a:ext uri="{FF2B5EF4-FFF2-40B4-BE49-F238E27FC236}">
                <a16:creationId xmlns:a16="http://schemas.microsoft.com/office/drawing/2014/main" id="{F8ECE58B-CBE1-4078-9416-9BF354DB5F37}"/>
              </a:ext>
            </a:extLst>
          </p:cNvPr>
          <p:cNvSpPr>
            <a:spLocks noGrp="1"/>
          </p:cNvSpPr>
          <p:nvPr>
            <p:ph idx="1"/>
          </p:nvPr>
        </p:nvSpPr>
        <p:spPr/>
        <p:txBody>
          <a:bodyPr/>
          <a:lstStyle/>
          <a:p>
            <a:pPr>
              <a:buFont typeface="Arial" panose="020B0604020202020204" pitchFamily="34" charset="0"/>
              <a:buChar char="•"/>
            </a:pPr>
            <a:r>
              <a:rPr lang="en-US" dirty="0"/>
              <a:t>TG3mb High Data Rate maintenance project completed LB191</a:t>
            </a:r>
          </a:p>
          <a:p>
            <a:pPr lvl="1">
              <a:buFont typeface="Arial" panose="020B0604020202020204" pitchFamily="34" charset="0"/>
              <a:buChar char="•"/>
            </a:pPr>
            <a:r>
              <a:rPr lang="en-US" dirty="0"/>
              <a:t>Maintenance project for 802.15.3-2016 (</a:t>
            </a:r>
            <a:r>
              <a:rPr lang="en-US" b="0" i="0" dirty="0">
                <a:solidFill>
                  <a:srgbClr val="333333"/>
                </a:solidFill>
                <a:effectLst/>
                <a:latin typeface="-apple-system"/>
              </a:rPr>
              <a:t>high data rates multimedia applications in WPAN).</a:t>
            </a:r>
          </a:p>
          <a:p>
            <a:pPr lvl="1">
              <a:buFont typeface="Arial" panose="020B0604020202020204" pitchFamily="34" charset="0"/>
              <a:buChar char="•"/>
            </a:pPr>
            <a:r>
              <a:rPr lang="en-US" dirty="0"/>
              <a:t>Completed LB191, results:</a:t>
            </a:r>
          </a:p>
          <a:p>
            <a:pPr lvl="2">
              <a:buFont typeface="Arial" panose="020B0604020202020204" pitchFamily="34" charset="0"/>
              <a:buChar char="•"/>
            </a:pPr>
            <a:r>
              <a:rPr lang="en-US" dirty="0"/>
              <a:t>Total voters responding: 88</a:t>
            </a:r>
          </a:p>
          <a:p>
            <a:pPr lvl="2">
              <a:buFont typeface="Arial" panose="020B0604020202020204" pitchFamily="34" charset="0"/>
              <a:buChar char="•"/>
            </a:pPr>
            <a:r>
              <a:rPr lang="en-US" dirty="0"/>
              <a:t>71 Approve (96%)</a:t>
            </a:r>
          </a:p>
          <a:p>
            <a:pPr lvl="2">
              <a:buFont typeface="Arial" panose="020B0604020202020204" pitchFamily="34" charset="0"/>
              <a:buChar char="•"/>
            </a:pPr>
            <a:r>
              <a:rPr lang="en-US" dirty="0"/>
              <a:t>3 disapprove (4%)</a:t>
            </a:r>
          </a:p>
          <a:p>
            <a:pPr lvl="2">
              <a:buFont typeface="Arial" panose="020B0604020202020204" pitchFamily="34" charset="0"/>
              <a:buChar char="•"/>
            </a:pPr>
            <a:r>
              <a:rPr lang="en-US" dirty="0"/>
              <a:t>12 abstain (13%) </a:t>
            </a:r>
          </a:p>
          <a:p>
            <a:pPr lvl="2">
              <a:buFont typeface="Arial" panose="020B0604020202020204" pitchFamily="34" charset="0"/>
              <a:buChar char="•"/>
            </a:pPr>
            <a:r>
              <a:rPr lang="en-US" dirty="0"/>
              <a:t>Comments received: 351 total (340 E / 11 T)</a:t>
            </a:r>
          </a:p>
          <a:p>
            <a:pPr lvl="2">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2075B6DD-63E4-4B0A-9F75-94EB44CC49C5}"/>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FDA0765-AB29-4826-8B61-D2AE6B4596A9}"/>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CE871B6C-6D3B-4299-BF59-04CCDA665F7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984447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B3C90859-5633-4134-8AEC-0BEC2A8570B4}"/>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7C9D1E4E-B568-4BC8-9378-4525B910BC56}"/>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8" name="Date Placeholder 7">
            <a:extLst>
              <a:ext uri="{FF2B5EF4-FFF2-40B4-BE49-F238E27FC236}">
                <a16:creationId xmlns:a16="http://schemas.microsoft.com/office/drawing/2014/main" id="{0914D2CD-4508-4BE1-866A-81A1930C6C0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16261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6BAD2279-9372-4C4C-A0D9-631EE4CC8E6F}"/>
              </a:ext>
            </a:extLst>
          </p:cNvPr>
          <p:cNvSpPr>
            <a:spLocks noGrp="1" noChangeArrowheads="1"/>
          </p:cNvSpPr>
          <p:nvPr>
            <p:ph type="title"/>
          </p:nvPr>
        </p:nvSpPr>
        <p:spPr>
          <a:xfrm>
            <a:off x="2209800" y="609600"/>
            <a:ext cx="7772400" cy="1066800"/>
          </a:xfrm>
        </p:spPr>
        <p:txBody>
          <a:bodyPr/>
          <a:lstStyle/>
          <a:p>
            <a:r>
              <a:rPr lang="en-US" altLang="en-US"/>
              <a:t>802.18 Liaison Report – November 2022</a:t>
            </a:r>
          </a:p>
        </p:txBody>
      </p:sp>
      <p:sp>
        <p:nvSpPr>
          <p:cNvPr id="15366" name="Rectangle 6">
            <a:extLst>
              <a:ext uri="{FF2B5EF4-FFF2-40B4-BE49-F238E27FC236}">
                <a16:creationId xmlns:a16="http://schemas.microsoft.com/office/drawing/2014/main" id="{A54C755C-3FA3-475D-846D-25C89530893A}"/>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2022-11-16</a:t>
            </a:r>
          </a:p>
        </p:txBody>
      </p:sp>
      <p:graphicFrame>
        <p:nvGraphicFramePr>
          <p:cNvPr id="15367" name="Object 11">
            <a:extLst>
              <a:ext uri="{FF2B5EF4-FFF2-40B4-BE49-F238E27FC236}">
                <a16:creationId xmlns:a16="http://schemas.microsoft.com/office/drawing/2014/main" id="{534E6A51-C2F5-40D8-99B0-C796FB003A30}"/>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name="Document" r:id="rId3" imgW="8227229" imgH="998269" progId="Word.Document.8">
                  <p:embed/>
                </p:oleObj>
              </mc:Choice>
              <mc:Fallback>
                <p:oleObj name="Document" r:id="rId3" imgW="8227229" imgH="998269" progId="Word.Document.8">
                  <p:embed/>
                  <p:pic>
                    <p:nvPicPr>
                      <p:cNvPr id="15367" name="Object 11">
                        <a:extLst>
                          <a:ext uri="{FF2B5EF4-FFF2-40B4-BE49-F238E27FC236}">
                            <a16:creationId xmlns:a16="http://schemas.microsoft.com/office/drawing/2014/main" id="{534E6A51-C2F5-40D8-99B0-C796FB003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49E67D56-404E-4501-874B-84977A585603}"/>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92C4F972-160B-4460-B1C7-2356C7C2A09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6B3EB605-C3A3-4834-AF3B-188C4FC9F959}"/>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13A19392-BB1D-4884-8410-AE69633D3C9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1273824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CFD53F9A-E052-46F6-B74E-9062610DF34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D11ECC20-03D9-4113-9621-91D6630E2FAF}"/>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15 November 2022</a:t>
            </a:r>
          </a:p>
          <a:p>
            <a:pPr lvl="1" algn="just">
              <a:spcBef>
                <a:spcPts val="300"/>
              </a:spcBef>
            </a:pPr>
            <a:r>
              <a:rPr lang="en-US" altLang="en-US" sz="1800"/>
              <a:t>48 voters (including 8 on LMSC)</a:t>
            </a:r>
          </a:p>
          <a:p>
            <a:pPr lvl="1" algn="just">
              <a:spcBef>
                <a:spcPts val="300"/>
              </a:spcBef>
            </a:pPr>
            <a:r>
              <a:rPr lang="en-US" altLang="en-US" sz="1800"/>
              <a:t>2 nearly voters</a:t>
            </a:r>
          </a:p>
          <a:p>
            <a:pPr lvl="1" algn="just">
              <a:spcBef>
                <a:spcPts val="300"/>
              </a:spcBef>
            </a:pPr>
            <a:r>
              <a:rPr lang="en-US" altLang="en-US" sz="1800"/>
              <a:t>7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Group/Comcast)</a:t>
            </a:r>
          </a:p>
          <a:p>
            <a:pPr algn="just"/>
            <a:r>
              <a:rPr lang="en-US" altLang="en-US"/>
              <a:t>Ad-hoc chairs</a:t>
            </a:r>
          </a:p>
          <a:p>
            <a:pPr lvl="1" algn="just">
              <a:spcBef>
                <a:spcPts val="300"/>
              </a:spcBef>
            </a:pPr>
            <a:r>
              <a:rPr lang="en-US" altLang="en-US" sz="1800"/>
              <a:t>IEEE Statement Update on Spectrum (ISUS):  Amelia Andersdotter (Sky Group/Comcast)</a:t>
            </a:r>
          </a:p>
          <a:p>
            <a:pPr lvl="1" algn="just">
              <a:spcBef>
                <a:spcPts val="300"/>
              </a:spcBef>
            </a:pPr>
            <a:r>
              <a:rPr lang="en-US" altLang="en-US" sz="1800"/>
              <a:t>mmWave (mmW):  VACANT</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D3DD9B17-01CE-46FB-97D5-BBD8F31E81C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D717C9A-9DBD-40B3-86B1-A6AE016114D9}"/>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98077929-BB2B-4252-8215-55FAA290FE7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2707319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2959C821-F6AA-4E66-9123-AF01BCD8A8A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July plenary (1)</a:t>
            </a:r>
          </a:p>
        </p:txBody>
      </p:sp>
      <p:sp>
        <p:nvSpPr>
          <p:cNvPr id="19462" name="Rectangle 3">
            <a:extLst>
              <a:ext uri="{FF2B5EF4-FFF2-40B4-BE49-F238E27FC236}">
                <a16:creationId xmlns:a16="http://schemas.microsoft.com/office/drawing/2014/main" id="{CFCA8017-9D6F-45B1-B04A-BC7F248FCDAB}"/>
              </a:ext>
            </a:extLst>
          </p:cNvPr>
          <p:cNvSpPr txBox="1">
            <a:spLocks noChangeArrowheads="1"/>
          </p:cNvSpPr>
          <p:nvPr/>
        </p:nvSpPr>
        <p:spPr bwMode="auto">
          <a:xfrm>
            <a:off x="2209800" y="1676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 and approved the following six IEEE 802 EC submissions.</a:t>
            </a:r>
            <a:endParaRPr lang="en-US" altLang="en-US"/>
          </a:p>
          <a:p>
            <a:pPr lvl="1" algn="just">
              <a:spcBef>
                <a:spcPts val="300"/>
              </a:spcBef>
              <a:buNone/>
            </a:pPr>
            <a:endParaRPr lang="en-US" altLang="en-US" sz="1800"/>
          </a:p>
        </p:txBody>
      </p:sp>
      <p:graphicFrame>
        <p:nvGraphicFramePr>
          <p:cNvPr id="2" name="Table 1">
            <a:extLst>
              <a:ext uri="{FF2B5EF4-FFF2-40B4-BE49-F238E27FC236}">
                <a16:creationId xmlns:a16="http://schemas.microsoft.com/office/drawing/2014/main" id="{AE1F6F1A-B85D-42B3-840F-5A2DC30D348A}"/>
              </a:ext>
            </a:extLst>
          </p:cNvPr>
          <p:cNvGraphicFramePr>
            <a:graphicFrameLocks noGrp="1"/>
          </p:cNvGraphicFramePr>
          <p:nvPr/>
        </p:nvGraphicFramePr>
        <p:xfrm>
          <a:off x="2657476" y="2466976"/>
          <a:ext cx="7324725" cy="3845046"/>
        </p:xfrm>
        <a:graphic>
          <a:graphicData uri="http://schemas.openxmlformats.org/drawingml/2006/table">
            <a:tbl>
              <a:tblPr firstRow="1" bandRow="1">
                <a:tableStyleId>{21E4AEA4-8DFA-4A89-87EB-49C32662AFE0}</a:tableStyleId>
              </a:tblPr>
              <a:tblGrid>
                <a:gridCol w="5889985">
                  <a:extLst>
                    <a:ext uri="{9D8B030D-6E8A-4147-A177-3AD203B41FA5}">
                      <a16:colId xmlns:a16="http://schemas.microsoft.com/office/drawing/2014/main" val="20000"/>
                    </a:ext>
                  </a:extLst>
                </a:gridCol>
                <a:gridCol w="1434740">
                  <a:extLst>
                    <a:ext uri="{9D8B030D-6E8A-4147-A177-3AD203B41FA5}">
                      <a16:colId xmlns:a16="http://schemas.microsoft.com/office/drawing/2014/main" val="20001"/>
                    </a:ext>
                  </a:extLst>
                </a:gridCol>
              </a:tblGrid>
              <a:tr h="370626">
                <a:tc>
                  <a:txBody>
                    <a:bodyPr/>
                    <a:lstStyle/>
                    <a:p>
                      <a:r>
                        <a:rPr lang="en-US" sz="1600" dirty="0"/>
                        <a:t>Consultation</a:t>
                      </a:r>
                    </a:p>
                  </a:txBody>
                  <a:tcPr marT="45695" marB="45695"/>
                </a:tc>
                <a:tc>
                  <a:txBody>
                    <a:bodyPr/>
                    <a:lstStyle/>
                    <a:p>
                      <a:r>
                        <a:rPr lang="en-US" sz="1600" dirty="0"/>
                        <a:t>DCN</a:t>
                      </a:r>
                    </a:p>
                  </a:txBody>
                  <a:tcPr marT="45695" marB="45695"/>
                </a:tc>
                <a:extLst>
                  <a:ext uri="{0D108BD9-81ED-4DB2-BD59-A6C34878D82A}">
                    <a16:rowId xmlns:a16="http://schemas.microsoft.com/office/drawing/2014/main" val="10000"/>
                  </a:ext>
                </a:extLst>
              </a:tr>
              <a:tr h="579050">
                <a:tc>
                  <a:txBody>
                    <a:bodyPr/>
                    <a:lstStyle/>
                    <a:p>
                      <a:r>
                        <a:rPr lang="en-US" sz="1600" dirty="0"/>
                        <a:t>European Commission’s Public Consultation on the</a:t>
                      </a:r>
                      <a:r>
                        <a:rPr lang="en-US" sz="1600" baseline="0" dirty="0"/>
                        <a:t> </a:t>
                      </a:r>
                      <a:r>
                        <a:rPr lang="en-US" sz="1600" dirty="0"/>
                        <a:t>Draft RSPG Opinion on ITU-R World</a:t>
                      </a:r>
                      <a:r>
                        <a:rPr lang="en-US" sz="1600" baseline="0" dirty="0"/>
                        <a:t> </a:t>
                      </a:r>
                      <a:r>
                        <a:rPr lang="en-US" sz="1600" dirty="0" err="1"/>
                        <a:t>Radiocommunication</a:t>
                      </a:r>
                      <a:r>
                        <a:rPr lang="en-US" sz="1600" dirty="0"/>
                        <a:t> Conference 2023 </a:t>
                      </a:r>
                    </a:p>
                  </a:txBody>
                  <a:tcPr marT="45695" marB="45695"/>
                </a:tc>
                <a:tc>
                  <a:txBody>
                    <a:bodyPr/>
                    <a:lstStyle/>
                    <a:p>
                      <a:r>
                        <a:rPr lang="en-US" altLang="en-US" sz="1600" dirty="0">
                          <a:hlinkClick r:id="rId4"/>
                        </a:rPr>
                        <a:t>18-22/0077r10</a:t>
                      </a:r>
                      <a:endParaRPr lang="en-US" sz="1600" dirty="0"/>
                    </a:p>
                  </a:txBody>
                  <a:tcPr marT="45695" marB="45695"/>
                </a:tc>
                <a:extLst>
                  <a:ext uri="{0D108BD9-81ED-4DB2-BD59-A6C34878D82A}">
                    <a16:rowId xmlns:a16="http://schemas.microsoft.com/office/drawing/2014/main" val="10001"/>
                  </a:ext>
                </a:extLst>
              </a:tr>
              <a:tr h="579050">
                <a:tc>
                  <a:txBody>
                    <a:bodyPr/>
                    <a:lstStyle/>
                    <a:p>
                      <a:r>
                        <a:rPr lang="en-US" sz="1600" dirty="0"/>
                        <a:t>France </a:t>
                      </a:r>
                      <a:r>
                        <a:rPr lang="en-US" sz="1600" dirty="0" err="1"/>
                        <a:t>Arcep’s</a:t>
                      </a:r>
                      <a:r>
                        <a:rPr lang="en-US" sz="1600" dirty="0"/>
                        <a:t> consultation “Preparing for the</a:t>
                      </a:r>
                      <a:r>
                        <a:rPr lang="en-US" sz="1600" baseline="0" dirty="0"/>
                        <a:t> </a:t>
                      </a:r>
                      <a:r>
                        <a:rPr lang="en-US" sz="1600" dirty="0"/>
                        <a:t>future of mobile networks”</a:t>
                      </a:r>
                    </a:p>
                  </a:txBody>
                  <a:tcPr marT="45695" marB="45695"/>
                </a:tc>
                <a:tc>
                  <a:txBody>
                    <a:bodyPr/>
                    <a:lstStyle/>
                    <a:p>
                      <a:r>
                        <a:rPr lang="en-GB" altLang="en-US" sz="1600" dirty="0">
                          <a:hlinkClick r:id="rId5"/>
                        </a:rPr>
                        <a:t>18-22/0111r7</a:t>
                      </a:r>
                      <a:endParaRPr lang="en-US" sz="1600" dirty="0"/>
                    </a:p>
                  </a:txBody>
                  <a:tcPr marT="45695" marB="45695"/>
                </a:tc>
                <a:extLst>
                  <a:ext uri="{0D108BD9-81ED-4DB2-BD59-A6C34878D82A}">
                    <a16:rowId xmlns:a16="http://schemas.microsoft.com/office/drawing/2014/main" val="10002"/>
                  </a:ext>
                </a:extLst>
              </a:tr>
              <a:tr h="579050">
                <a:tc>
                  <a:txBody>
                    <a:bodyPr/>
                    <a:lstStyle/>
                    <a:p>
                      <a:r>
                        <a:rPr lang="en-US" sz="1600" dirty="0"/>
                        <a:t>UK </a:t>
                      </a:r>
                      <a:r>
                        <a:rPr lang="en-US" sz="1600" dirty="0" err="1"/>
                        <a:t>Ofcom’s</a:t>
                      </a:r>
                      <a:r>
                        <a:rPr lang="en-US" sz="1600" dirty="0"/>
                        <a:t> consultation “</a:t>
                      </a:r>
                      <a:r>
                        <a:rPr lang="en-US" sz="1600" b="0" i="0" u="none" strike="noStrike" kern="1200" baseline="0" dirty="0">
                          <a:solidFill>
                            <a:schemeClr val="tx1"/>
                          </a:solidFill>
                          <a:latin typeface="Times New Roman" pitchFamily="18" charset="0"/>
                          <a:ea typeface="MS PGothic" panose="020B0600070205080204" pitchFamily="34" charset="-128"/>
                          <a:cs typeface="MS PGothic" charset="0"/>
                        </a:rPr>
                        <a:t>UK preparations for the World </a:t>
                      </a:r>
                      <a:r>
                        <a:rPr lang="en-US" sz="1600" b="0" i="0" u="none" strike="noStrike" kern="1200" baseline="0" dirty="0" err="1">
                          <a:solidFill>
                            <a:schemeClr val="tx1"/>
                          </a:solidFill>
                          <a:latin typeface="Times New Roman" pitchFamily="18" charset="0"/>
                          <a:ea typeface="MS PGothic" panose="020B0600070205080204" pitchFamily="34" charset="-128"/>
                          <a:cs typeface="MS PGothic" charset="0"/>
                        </a:rPr>
                        <a:t>Radiocommunication</a:t>
                      </a:r>
                      <a:r>
                        <a:rPr lang="en-US" sz="1600" b="0" i="0" u="none" strike="noStrike" kern="1200" baseline="0" dirty="0">
                          <a:solidFill>
                            <a:schemeClr val="tx1"/>
                          </a:solidFill>
                          <a:latin typeface="Times New Roman" pitchFamily="18" charset="0"/>
                          <a:ea typeface="MS PGothic" panose="020B0600070205080204" pitchFamily="34" charset="-128"/>
                          <a:cs typeface="MS PGothic" charset="0"/>
                        </a:rPr>
                        <a:t> Conference 2023 (WRC-23)”</a:t>
                      </a:r>
                      <a:endParaRPr lang="en-US" sz="1600" dirty="0"/>
                    </a:p>
                  </a:txBody>
                  <a:tcPr marT="45695" marB="45695"/>
                </a:tc>
                <a:tc>
                  <a:txBody>
                    <a:bodyPr/>
                    <a:lstStyle/>
                    <a:p>
                      <a:r>
                        <a:rPr lang="en-US" sz="1600" dirty="0">
                          <a:hlinkClick r:id="rId6"/>
                        </a:rPr>
                        <a:t>18-22/0114r6</a:t>
                      </a:r>
                      <a:endParaRPr lang="en-US" sz="1600" dirty="0"/>
                    </a:p>
                  </a:txBody>
                  <a:tcPr marT="45695" marB="45695"/>
                </a:tc>
                <a:extLst>
                  <a:ext uri="{0D108BD9-81ED-4DB2-BD59-A6C34878D82A}">
                    <a16:rowId xmlns:a16="http://schemas.microsoft.com/office/drawing/2014/main" val="10003"/>
                  </a:ext>
                </a:extLst>
              </a:tr>
              <a:tr h="579050">
                <a:tc>
                  <a:txBody>
                    <a:bodyPr/>
                    <a:lstStyle/>
                    <a:p>
                      <a:r>
                        <a:rPr lang="en-US" sz="1600" dirty="0"/>
                        <a:t>Norway </a:t>
                      </a:r>
                      <a:r>
                        <a:rPr lang="en-US" sz="1600" dirty="0" err="1"/>
                        <a:t>Nkom’s</a:t>
                      </a:r>
                      <a:r>
                        <a:rPr lang="en-US" sz="1600" dirty="0"/>
                        <a:t> consultation “</a:t>
                      </a:r>
                      <a:r>
                        <a:rPr lang="en-US" sz="1600" b="0" i="0" u="none" strike="noStrike" kern="1200" baseline="0" dirty="0">
                          <a:solidFill>
                            <a:schemeClr val="tx1"/>
                          </a:solidFill>
                          <a:latin typeface="Times New Roman" pitchFamily="18" charset="0"/>
                          <a:ea typeface="MS PGothic" panose="020B0600070205080204" pitchFamily="34" charset="-128"/>
                          <a:cs typeface="MS PGothic" charset="0"/>
                        </a:rPr>
                        <a:t>Public consultation - proposal for regulations on the amendment of the free use regulations”</a:t>
                      </a:r>
                      <a:endParaRPr lang="en-US" sz="1600" dirty="0"/>
                    </a:p>
                  </a:txBody>
                  <a:tcPr marT="45695" marB="45695"/>
                </a:tc>
                <a:tc>
                  <a:txBody>
                    <a:bodyPr/>
                    <a:lstStyle/>
                    <a:p>
                      <a:r>
                        <a:rPr lang="en-US" sz="1600" dirty="0">
                          <a:hlinkClick r:id="rId7"/>
                        </a:rPr>
                        <a:t>18-22/0120r7</a:t>
                      </a:r>
                      <a:endParaRPr lang="en-US" sz="1600" dirty="0"/>
                    </a:p>
                  </a:txBody>
                  <a:tcPr marT="45695" marB="45695"/>
                </a:tc>
                <a:extLst>
                  <a:ext uri="{0D108BD9-81ED-4DB2-BD59-A6C34878D82A}">
                    <a16:rowId xmlns:a16="http://schemas.microsoft.com/office/drawing/2014/main" val="10004"/>
                  </a:ext>
                </a:extLst>
              </a:tr>
              <a:tr h="579050">
                <a:tc>
                  <a:txBody>
                    <a:bodyPr/>
                    <a:lstStyle/>
                    <a:p>
                      <a:r>
                        <a:rPr lang="en-US" sz="1600" dirty="0"/>
                        <a:t>IEEE 802 submissions to ITU-R</a:t>
                      </a:r>
                      <a:r>
                        <a:rPr lang="en-US" sz="1600" baseline="0" dirty="0"/>
                        <a:t> Working Party 5A November 2022 meeting</a:t>
                      </a:r>
                      <a:endParaRPr lang="en-US" sz="1600" dirty="0"/>
                    </a:p>
                  </a:txBody>
                  <a:tcPr marT="45695" marB="45695"/>
                </a:tc>
                <a:tc>
                  <a:txBody>
                    <a:bodyPr/>
                    <a:lstStyle/>
                    <a:p>
                      <a:r>
                        <a:rPr lang="en-US" sz="1600" dirty="0">
                          <a:hlinkClick r:id="rId8"/>
                        </a:rPr>
                        <a:t>18-22/0131r8</a:t>
                      </a:r>
                      <a:endParaRPr lang="en-US" sz="1600" dirty="0"/>
                    </a:p>
                    <a:p>
                      <a:r>
                        <a:rPr lang="en-US" sz="1600" dirty="0">
                          <a:hlinkClick r:id="rId9"/>
                        </a:rPr>
                        <a:t>18-22/0132r4</a:t>
                      </a:r>
                      <a:endParaRPr lang="en-US" sz="1600" dirty="0"/>
                    </a:p>
                  </a:txBody>
                  <a:tcPr marT="45695" marB="45695"/>
                </a:tc>
                <a:extLst>
                  <a:ext uri="{0D108BD9-81ED-4DB2-BD59-A6C34878D82A}">
                    <a16:rowId xmlns:a16="http://schemas.microsoft.com/office/drawing/2014/main" val="10005"/>
                  </a:ext>
                </a:extLst>
              </a:tr>
              <a:tr h="579050">
                <a:tc>
                  <a:txBody>
                    <a:bodyPr/>
                    <a:lstStyle/>
                    <a:p>
                      <a:r>
                        <a:rPr lang="en-US" sz="1600" dirty="0"/>
                        <a:t>India TRAI’s consultation</a:t>
                      </a:r>
                      <a:r>
                        <a:rPr lang="en-US" sz="1600" baseline="0" dirty="0"/>
                        <a:t> “Leveraging Artificial Intelligence and Big Data in Telecommunication Sector” (pending EC approval)</a:t>
                      </a:r>
                      <a:endParaRPr lang="en-US" sz="1600" dirty="0"/>
                    </a:p>
                  </a:txBody>
                  <a:tcPr marT="45695" marB="45695"/>
                </a:tc>
                <a:tc>
                  <a:txBody>
                    <a:bodyPr/>
                    <a:lstStyle/>
                    <a:p>
                      <a:r>
                        <a:rPr lang="en-US" sz="1600" dirty="0">
                          <a:hlinkClick r:id="rId10"/>
                        </a:rPr>
                        <a:t>18-22/0119r3</a:t>
                      </a:r>
                      <a:endParaRPr lang="en-US" sz="1600" dirty="0"/>
                    </a:p>
                  </a:txBody>
                  <a:tcPr marT="45695" marB="45695"/>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EC1B2921-0881-43F8-9FD6-F3496A2FD62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BF33B64-1541-4AC5-A935-5BC19369E8FA}"/>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5" name="Date Placeholder 4">
            <a:extLst>
              <a:ext uri="{FF2B5EF4-FFF2-40B4-BE49-F238E27FC236}">
                <a16:creationId xmlns:a16="http://schemas.microsoft.com/office/drawing/2014/main" id="{1B516F7D-E436-45F7-9CBF-10C7C8554A8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0108948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C67B3C26-E461-4D0F-97FA-6E7746117571}"/>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July plenary (2)</a:t>
            </a:r>
          </a:p>
        </p:txBody>
      </p:sp>
      <p:sp>
        <p:nvSpPr>
          <p:cNvPr id="21510" name="Rectangle 3">
            <a:extLst>
              <a:ext uri="{FF2B5EF4-FFF2-40B4-BE49-F238E27FC236}">
                <a16:creationId xmlns:a16="http://schemas.microsoft.com/office/drawing/2014/main" id="{17F502D1-5DD2-4DF3-91E9-C2EE541A2766}"/>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Update from ETSI BRAN on 1 September 2022 (</a:t>
            </a:r>
            <a:r>
              <a:rPr lang="en-US" altLang="en-US" sz="2000">
                <a:hlinkClick r:id="rId3"/>
              </a:rPr>
              <a:t>18-22/0108r0</a:t>
            </a:r>
            <a:r>
              <a:rPr lang="en-US" altLang="en-US" sz="2000"/>
              <a:t>), 27 October 2022 (</a:t>
            </a:r>
            <a:r>
              <a:rPr lang="en-US" altLang="en-US" sz="2000">
                <a:hlinkClick r:id="rId4"/>
              </a:rPr>
              <a:t>18-22/0140r0</a:t>
            </a:r>
            <a:r>
              <a:rPr lang="en-US" altLang="en-US" sz="2000"/>
              <a:t>), 3 November 2022 (</a:t>
            </a:r>
            <a:r>
              <a:rPr lang="en-US" altLang="en-US" sz="2000">
                <a:hlinkClick r:id="rId5"/>
              </a:rPr>
              <a:t>18-22/0143r0</a:t>
            </a:r>
            <a:r>
              <a:rPr lang="en-US" altLang="en-US" sz="2000"/>
              <a:t>)</a:t>
            </a:r>
          </a:p>
          <a:p>
            <a:pPr algn="just">
              <a:spcBef>
                <a:spcPts val="1800"/>
              </a:spcBef>
            </a:pPr>
            <a:r>
              <a:rPr lang="en-US" altLang="en-US" sz="2000"/>
              <a:t>Discussed and approved an overview slide deck brought forward from the mmWave ad-hoc (see slide 6 for details).</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7B215E9C-30FF-4318-9719-309AE06E5D7F}"/>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F96C36D-015D-4BF8-A99E-40ECDF2E562A}"/>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C2955C7E-8E36-4554-96F2-AF7DF9206A0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16307521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3899</TotalTime>
  <Words>12939</Words>
  <Application>Microsoft Office PowerPoint</Application>
  <PresentationFormat>Widescreen</PresentationFormat>
  <Paragraphs>2262</Paragraphs>
  <Slides>143</Slides>
  <Notes>90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143</vt:i4>
      </vt:variant>
    </vt:vector>
  </HeadingPairs>
  <TitlesOfParts>
    <vt:vector size="155" baseType="lpstr">
      <vt:lpstr>微软雅黑</vt:lpstr>
      <vt:lpstr>-apple-system</vt:lpstr>
      <vt:lpstr>Arial</vt:lpstr>
      <vt:lpstr>Arial Black</vt:lpstr>
      <vt:lpstr>Calibri</vt:lpstr>
      <vt:lpstr>Courier New</vt:lpstr>
      <vt:lpstr>Garamond</vt:lpstr>
      <vt:lpstr>Times New Roman</vt:lpstr>
      <vt:lpstr>Wingdings</vt:lpstr>
      <vt:lpstr>Office Theme</vt:lpstr>
      <vt:lpstr>Document</vt:lpstr>
      <vt:lpstr>Dokument</vt:lpstr>
      <vt:lpstr>802.11 WG November 2022 Session Reports</vt:lpstr>
      <vt:lpstr>Abstract</vt:lpstr>
      <vt:lpstr>Attendance</vt:lpstr>
      <vt:lpstr>PowerPoint Presentation</vt:lpstr>
      <vt:lpstr>PowerPoint Presentation</vt:lpstr>
      <vt:lpstr>Attendees by affiliation (attended at least one meeting September to November</vt:lpstr>
      <vt:lpstr>Attendance by subgroup (September to November)</vt:lpstr>
      <vt:lpstr>Attendees by affiliation (November session)</vt:lpstr>
      <vt:lpstr>Attendance by breakout (November session)</vt:lpstr>
      <vt:lpstr>Closing Reports</vt:lpstr>
      <vt:lpstr>802.11 WG Editor’s Meeting (Nov 2022)</vt:lpstr>
      <vt:lpstr>Volunteer Editor Contacts</vt:lpstr>
      <vt:lpstr>November 15th roundtable status report</vt:lpstr>
      <vt:lpstr>ANA changes September to November</vt:lpstr>
      <vt:lpstr>Clause 6 Re-Write</vt:lpstr>
      <vt:lpstr>Searchable definitions</vt:lpstr>
      <vt:lpstr>That/which in style guide</vt:lpstr>
      <vt:lpstr>Editor Amendment Ordering</vt:lpstr>
      <vt:lpstr>Draft Development Snapshot</vt:lpstr>
      <vt:lpstr>ARC Closing Report </vt:lpstr>
      <vt:lpstr>Abstract</vt:lpstr>
      <vt:lpstr>Work Completed</vt:lpstr>
      <vt:lpstr>Monitoring/future activities</vt:lpstr>
      <vt:lpstr>Plans</vt:lpstr>
      <vt:lpstr>IEEE 802.11 Coexistence SC Nov 2022 (hybrid) closing report</vt:lpstr>
      <vt:lpstr>IEEE 802.11 Coexistence SC achieved its goals as a discussion forum for coexistence issues</vt:lpstr>
      <vt:lpstr>IEEE 802.11 Coexistence SC will continue promoting good coexistence with IEEE 802.11 in Jan 2023</vt:lpstr>
      <vt:lpstr>Vice Chair volunteers are sought</vt:lpstr>
      <vt:lpstr>PAR SC -- Final Report to 802.11</vt:lpstr>
      <vt:lpstr>WNG SC Closing Report</vt:lpstr>
      <vt:lpstr>Abstract</vt:lpstr>
      <vt:lpstr>PowerPoint Presentation</vt:lpstr>
      <vt:lpstr>IEEE 802 JTC1 Standing Committee Nov 2022 (hybrid) closing report</vt:lpstr>
      <vt:lpstr>The IEEE 802 JTC1 SC reviewed the PSDO process status, including IPR issues holding up 802.11ax/ay/ba/az/bd</vt:lpstr>
      <vt:lpstr>The IEEE 802 JTC1 SC will undertake its usual work at its hybrid meeting in Baltimore in Jan 2023</vt:lpstr>
      <vt:lpstr>REVme Closing Report – November 2022</vt:lpstr>
      <vt:lpstr>Work Completed</vt:lpstr>
      <vt:lpstr>Plans up to January</vt:lpstr>
      <vt:lpstr>TGme Timeline</vt:lpstr>
      <vt:lpstr>TGaz Next Generation Positioning  November Plenary Meeting Closing Report</vt:lpstr>
      <vt:lpstr>Abstract</vt:lpstr>
      <vt:lpstr>Work Completed This Week</vt:lpstr>
      <vt:lpstr>Work Completed This Week</vt:lpstr>
      <vt:lpstr>Targets Towards the Jan. Meeting</vt:lpstr>
      <vt:lpstr>Scheduled TGaz CRC telecons</vt:lpstr>
      <vt:lpstr>Light Communications Task Group (TGbb)  November 2022 Closing Report</vt:lpstr>
      <vt:lpstr>Abstract</vt:lpstr>
      <vt:lpstr>TGbb activities at the November 2022 meeting</vt:lpstr>
      <vt:lpstr>TGbb moving forward</vt:lpstr>
      <vt:lpstr>TGbc Closing Report</vt:lpstr>
      <vt:lpstr>Abstract</vt:lpstr>
      <vt:lpstr>Meeting Goals &amp; Accomplishments of the week</vt:lpstr>
      <vt:lpstr>TGbc schedule (unchanged)</vt:lpstr>
      <vt:lpstr>Plans for Next Meeting &amp; Upcoming Telcos</vt:lpstr>
      <vt:lpstr>References</vt:lpstr>
      <vt:lpstr>TGbd’s Progress during this week</vt:lpstr>
      <vt:lpstr>TGbd Timeline (No change) </vt:lpstr>
      <vt:lpstr>IEEE 802.11 TGbd TC Plan</vt:lpstr>
      <vt:lpstr>TGbe November 2022 Closing Report</vt:lpstr>
      <vt:lpstr>TGbe (Extremely High Throughput)</vt:lpstr>
      <vt:lpstr>Teleconference Plan</vt:lpstr>
      <vt:lpstr>Updated TGbe Timeline And Status</vt:lpstr>
      <vt:lpstr>PowerPoint Presentation</vt:lpstr>
      <vt:lpstr>Abstract</vt:lpstr>
      <vt:lpstr>TGbf (WLAN Sensing)– November 2022</vt:lpstr>
      <vt:lpstr>TGbf Timeline (Updated)</vt:lpstr>
      <vt:lpstr>PowerPoint Presentation</vt:lpstr>
      <vt:lpstr>TGbh Closing Report </vt:lpstr>
      <vt:lpstr>Work Completed</vt:lpstr>
      <vt:lpstr>Work Completed</vt:lpstr>
      <vt:lpstr>Timeline – to be updated</vt:lpstr>
      <vt:lpstr>Teleconference(s)</vt:lpstr>
      <vt:lpstr>TGbi Closing Report</vt:lpstr>
      <vt:lpstr>IEEE 802.11 TGbi – November 2022</vt:lpstr>
      <vt:lpstr>Timeline</vt:lpstr>
      <vt:lpstr>IEEE 802.11 TGbi – November 2022</vt:lpstr>
      <vt:lpstr>November 2022 UHR SG Closing Report</vt:lpstr>
      <vt:lpstr>Work Completed</vt:lpstr>
      <vt:lpstr>Plans for January</vt:lpstr>
      <vt:lpstr>November 2022 AIML TIG Closing Report</vt:lpstr>
      <vt:lpstr>Work Completed</vt:lpstr>
      <vt:lpstr>Plans for January</vt:lpstr>
      <vt:lpstr>IEEE 802.11 Nov 2022 Plenary AMP TIG Closing Report</vt:lpstr>
      <vt:lpstr>AMP TIG’s Progress during this week</vt:lpstr>
      <vt:lpstr>ITU AH (ITU Liaison)</vt:lpstr>
      <vt:lpstr>Internal Liaisons</vt:lpstr>
      <vt:lpstr>802.15 Liaison Report – Nov. 2022</vt:lpstr>
      <vt:lpstr>802.15.16t Narrow Band Licensed Operation (NB-Lic)</vt:lpstr>
      <vt:lpstr>802.15.4ab Next Generation UWB</vt:lpstr>
      <vt:lpstr>802.15.4ab Next Generation UWB</vt:lpstr>
      <vt:lpstr>802.15.13 Multi-Gbit/s Optical Wireless Communication</vt:lpstr>
      <vt:lpstr>802.15.6ma - Enhanced Dependability Body Area Network (ED-BAN)</vt:lpstr>
      <vt:lpstr>802.15.7a  Optical Camera Communication</vt:lpstr>
      <vt:lpstr>Other recent developments</vt:lpstr>
      <vt:lpstr>PowerPoint Presentation</vt:lpstr>
      <vt:lpstr>802.18 Liaison Report – November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802.19 November 2022 Liaison Report to 802.11</vt:lpstr>
      <vt:lpstr>November IEEE 802 Wireless Interim Session</vt:lpstr>
      <vt:lpstr>IEEE 802 Wireless Standards Table of Frequency Ranges</vt:lpstr>
      <vt:lpstr>PowerPoint Presentation</vt:lpstr>
      <vt:lpstr>PowerPoint Presentation</vt:lpstr>
      <vt:lpstr>November IEEE 802 Wireless Interim Session</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115 November 5-11, 2022</vt:lpstr>
      <vt:lpstr>IETF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lpstr>802 Technical Plenary and PARs</vt:lpstr>
      <vt:lpstr>IEEE Std 802 - Overview</vt:lpstr>
      <vt:lpstr>IEEE Std 802-REVc</vt:lpstr>
      <vt:lpstr>802 Technical Plenaries</vt:lpstr>
      <vt:lpstr>Development of a Std 802 amendment PAR </vt:lpstr>
      <vt:lpstr>Way Forward</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156</cp:revision>
  <cp:lastPrinted>1601-01-01T00:00:00Z</cp:lastPrinted>
  <dcterms:created xsi:type="dcterms:W3CDTF">2018-05-10T15:59:06Z</dcterms:created>
  <dcterms:modified xsi:type="dcterms:W3CDTF">2022-11-17T23:47:29Z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