
<file path=[Content_Types].xml><?xml version="1.0" encoding="utf-8"?>
<Types xmlns="http://schemas.openxmlformats.org/package/2006/content-types">
  <Default Extension="doc" ContentType="application/msword"/>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1"/>
  </p:notesMasterIdLst>
  <p:handoutMasterIdLst>
    <p:handoutMasterId r:id="rId42"/>
  </p:handoutMasterIdLst>
  <p:sldIdLst>
    <p:sldId id="256" r:id="rId2"/>
    <p:sldId id="257" r:id="rId3"/>
    <p:sldId id="262" r:id="rId4"/>
    <p:sldId id="311" r:id="rId5"/>
    <p:sldId id="265" r:id="rId6"/>
    <p:sldId id="269" r:id="rId7"/>
    <p:sldId id="2367" r:id="rId8"/>
    <p:sldId id="275" r:id="rId9"/>
    <p:sldId id="271" r:id="rId10"/>
    <p:sldId id="272" r:id="rId11"/>
    <p:sldId id="274" r:id="rId12"/>
    <p:sldId id="273" r:id="rId13"/>
    <p:sldId id="2368" r:id="rId14"/>
    <p:sldId id="300" r:id="rId15"/>
    <p:sldId id="301" r:id="rId16"/>
    <p:sldId id="302" r:id="rId17"/>
    <p:sldId id="303" r:id="rId18"/>
    <p:sldId id="304" r:id="rId19"/>
    <p:sldId id="305" r:id="rId20"/>
    <p:sldId id="306" r:id="rId21"/>
    <p:sldId id="307" r:id="rId22"/>
    <p:sldId id="337" r:id="rId23"/>
    <p:sldId id="338" r:id="rId24"/>
    <p:sldId id="308" r:id="rId25"/>
    <p:sldId id="316" r:id="rId26"/>
    <p:sldId id="287" r:id="rId27"/>
    <p:sldId id="266" r:id="rId28"/>
    <p:sldId id="289" r:id="rId29"/>
    <p:sldId id="290" r:id="rId30"/>
    <p:sldId id="288" r:id="rId31"/>
    <p:sldId id="292" r:id="rId32"/>
    <p:sldId id="299" r:id="rId33"/>
    <p:sldId id="372" r:id="rId34"/>
    <p:sldId id="294" r:id="rId35"/>
    <p:sldId id="263" r:id="rId36"/>
    <p:sldId id="296" r:id="rId37"/>
    <p:sldId id="297" r:id="rId38"/>
    <p:sldId id="295" r:id="rId39"/>
    <p:sldId id="264" r:id="rId4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433" autoAdjust="0"/>
    <p:restoredTop sz="94643"/>
  </p:normalViewPr>
  <p:slideViewPr>
    <p:cSldViewPr>
      <p:cViewPr varScale="1">
        <p:scale>
          <a:sx n="128" d="100"/>
          <a:sy n="128" d="100"/>
        </p:scale>
        <p:origin x="1520" y="176"/>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0" Type="http://schemas.openxmlformats.org/officeDocument/2006/relationships/slide" Target="slides/slide19.xml"/><Relationship Id="rId41"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de-DE"/>
              <a:t>doc.: IEEE 802.11-22/1722</a:t>
            </a:r>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GB"/>
              <a:t>November 2022</a:t>
            </a:r>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de-DE"/>
              <a:t>Marc Emmelmann (Koden-TI)</a:t>
            </a:r>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de-DE"/>
              <a:t>doc.: IEEE 802.11-22/1722</a:t>
            </a:r>
            <a:endParaRPr lang="en-US"/>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GB"/>
              <a:t>November 2022</a:t>
            </a:r>
            <a:endParaRPr lang="en-US" dirty="0"/>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de-DE"/>
              <a:t>Marc Emmelmann (Koden-TI)</a:t>
            </a:r>
            <a:endParaRPr lang="en-US"/>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802.11-22/1722</a:t>
            </a:r>
            <a:endParaRPr lang="en-US"/>
          </a:p>
        </p:txBody>
      </p:sp>
      <p:sp>
        <p:nvSpPr>
          <p:cNvPr id="5" name="Rectangle 3"/>
          <p:cNvSpPr>
            <a:spLocks noGrp="1" noChangeArrowheads="1"/>
          </p:cNvSpPr>
          <p:nvPr>
            <p:ph type="dt"/>
          </p:nvPr>
        </p:nvSpPr>
        <p:spPr>
          <a:ln/>
        </p:spPr>
        <p:txBody>
          <a:bodyPr/>
          <a:lstStyle/>
          <a:p>
            <a:r>
              <a:rPr lang="en-GB"/>
              <a:t>November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802.11-22/1722</a:t>
            </a:r>
            <a:endParaRPr lang="en-US"/>
          </a:p>
        </p:txBody>
      </p:sp>
      <p:sp>
        <p:nvSpPr>
          <p:cNvPr id="5" name="Rectangle 3"/>
          <p:cNvSpPr>
            <a:spLocks noGrp="1" noChangeArrowheads="1"/>
          </p:cNvSpPr>
          <p:nvPr>
            <p:ph type="dt"/>
          </p:nvPr>
        </p:nvSpPr>
        <p:spPr>
          <a:ln/>
        </p:spPr>
        <p:txBody>
          <a:bodyPr/>
          <a:lstStyle/>
          <a:p>
            <a:r>
              <a:rPr lang="en-GB"/>
              <a:t>November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802.11-22/1722</a:t>
            </a:r>
            <a:endParaRPr lang="en-US"/>
          </a:p>
        </p:txBody>
      </p:sp>
      <p:sp>
        <p:nvSpPr>
          <p:cNvPr id="5" name="Rectangle 3"/>
          <p:cNvSpPr>
            <a:spLocks noGrp="1" noChangeArrowheads="1"/>
          </p:cNvSpPr>
          <p:nvPr>
            <p:ph type="dt"/>
          </p:nvPr>
        </p:nvSpPr>
        <p:spPr>
          <a:ln/>
        </p:spPr>
        <p:txBody>
          <a:bodyPr/>
          <a:lstStyle/>
          <a:p>
            <a:r>
              <a:rPr lang="en-GB"/>
              <a:t>November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802.11-22/1722</a:t>
            </a:r>
            <a:endParaRPr lang="en-US"/>
          </a:p>
        </p:txBody>
      </p:sp>
      <p:sp>
        <p:nvSpPr>
          <p:cNvPr id="5" name="Rectangle 3"/>
          <p:cNvSpPr>
            <a:spLocks noGrp="1" noChangeArrowheads="1"/>
          </p:cNvSpPr>
          <p:nvPr>
            <p:ph type="dt"/>
          </p:nvPr>
        </p:nvSpPr>
        <p:spPr>
          <a:ln/>
        </p:spPr>
        <p:txBody>
          <a:bodyPr/>
          <a:lstStyle/>
          <a:p>
            <a:r>
              <a:rPr lang="en-GB"/>
              <a:t>November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35</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de-DE"/>
              <a:t>doc.: IEEE 802.11-22/1722</a:t>
            </a:r>
            <a:endParaRPr lang="en-US"/>
          </a:p>
        </p:txBody>
      </p:sp>
      <p:sp>
        <p:nvSpPr>
          <p:cNvPr id="5" name="Rectangle 3"/>
          <p:cNvSpPr>
            <a:spLocks noGrp="1" noChangeArrowheads="1"/>
          </p:cNvSpPr>
          <p:nvPr>
            <p:ph type="dt"/>
          </p:nvPr>
        </p:nvSpPr>
        <p:spPr>
          <a:ln/>
        </p:spPr>
        <p:txBody>
          <a:bodyPr/>
          <a:lstStyle/>
          <a:p>
            <a:r>
              <a:rPr lang="en-GB"/>
              <a:t>November 2022</a:t>
            </a:r>
            <a:endParaRPr lang="en-US" dirty="0"/>
          </a:p>
        </p:txBody>
      </p:sp>
      <p:sp>
        <p:nvSpPr>
          <p:cNvPr id="6" name="Rectangle 6"/>
          <p:cNvSpPr>
            <a:spLocks noGrp="1" noChangeArrowheads="1"/>
          </p:cNvSpPr>
          <p:nvPr>
            <p:ph type="ftr"/>
          </p:nvPr>
        </p:nvSpPr>
        <p:spPr>
          <a:ln/>
        </p:spPr>
        <p:txBody>
          <a:bodyPr/>
          <a:lstStyle/>
          <a:p>
            <a:r>
              <a:rPr lang="de-DE"/>
              <a:t>Marc Emmelmann (Koden-TI)</a:t>
            </a:r>
            <a:endParaRPr lang="en-US"/>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39</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GB"/>
              <a:t>November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2022</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4" name="Date Placeholder 3"/>
          <p:cNvSpPr>
            <a:spLocks noGrp="1"/>
          </p:cNvSpPr>
          <p:nvPr>
            <p:ph type="dt" idx="10"/>
          </p:nvPr>
        </p:nvSpPr>
        <p:spPr/>
        <p:txBody>
          <a:bodyPr/>
          <a:lstStyle>
            <a:lvl1pPr>
              <a:defRPr/>
            </a:lvl1pPr>
          </a:lstStyle>
          <a:p>
            <a:r>
              <a:rPr lang="en-GB"/>
              <a:t>November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GB"/>
              <a:t>November 2022</a:t>
            </a:r>
            <a:endParaRPr lang="en-GB" dirty="0"/>
          </a:p>
        </p:txBody>
      </p:sp>
      <p:sp>
        <p:nvSpPr>
          <p:cNvPr id="6" name="Footer Placeholder 5"/>
          <p:cNvSpPr>
            <a:spLocks noGrp="1"/>
          </p:cNvSpPr>
          <p:nvPr>
            <p:ph type="ftr" idx="11"/>
          </p:nvPr>
        </p:nvSpPr>
        <p:spPr/>
        <p:txBody>
          <a:bodyPr/>
          <a:lstStyle>
            <a:lvl1pPr>
              <a:defRPr/>
            </a:lvl1pPr>
          </a:lstStyle>
          <a:p>
            <a:r>
              <a:rPr lang="de-DE"/>
              <a:t>Marc Emmelmann (Koden-TI)</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GB"/>
              <a:t>November 2022</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de-DE"/>
              <a:t>Marc Emmelmann (Koden-TI)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GB"/>
              <a:t>November 2022</a:t>
            </a:r>
            <a:endParaRPr lang="en-GB" dirty="0"/>
          </a:p>
        </p:txBody>
      </p:sp>
      <p:sp>
        <p:nvSpPr>
          <p:cNvPr id="4" name="Footer Placeholder 3"/>
          <p:cNvSpPr>
            <a:spLocks noGrp="1"/>
          </p:cNvSpPr>
          <p:nvPr>
            <p:ph type="ftr" idx="11"/>
          </p:nvPr>
        </p:nvSpPr>
        <p:spPr/>
        <p:txBody>
          <a:bodyPr/>
          <a:lstStyle>
            <a:lvl1pPr>
              <a:defRPr/>
            </a:lvl1pPr>
          </a:lstStyle>
          <a:p>
            <a:r>
              <a:rPr lang="de-DE"/>
              <a:t>Marc Emmelmann (Koden-TI)</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GB"/>
              <a:t>November 2022</a:t>
            </a:r>
            <a:endParaRPr lang="en-GB" dirty="0"/>
          </a:p>
        </p:txBody>
      </p:sp>
      <p:sp>
        <p:nvSpPr>
          <p:cNvPr id="3" name="Footer Placeholder 2"/>
          <p:cNvSpPr>
            <a:spLocks noGrp="1"/>
          </p:cNvSpPr>
          <p:nvPr>
            <p:ph type="ftr" idx="11"/>
          </p:nvPr>
        </p:nvSpPr>
        <p:spPr/>
        <p:txBody>
          <a:bodyPr/>
          <a:lstStyle>
            <a:lvl1pPr>
              <a:defRPr/>
            </a:lvl1pPr>
          </a:lstStyle>
          <a:p>
            <a:r>
              <a:rPr lang="de-DE"/>
              <a:t>Marc Emmelmann (Koden-TI)</a:t>
            </a:r>
            <a:endParaRPr lang="en-GB"/>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GB"/>
              <a:t>November 2022</a:t>
            </a:r>
            <a:endParaRPr lang="en-GB" dirty="0"/>
          </a:p>
        </p:txBody>
      </p:sp>
      <p:sp>
        <p:nvSpPr>
          <p:cNvPr id="5" name="Footer Placeholder 4"/>
          <p:cNvSpPr>
            <a:spLocks noGrp="1"/>
          </p:cNvSpPr>
          <p:nvPr>
            <p:ph type="ftr" idx="11"/>
          </p:nvPr>
        </p:nvSpPr>
        <p:spPr/>
        <p:txBody>
          <a:bodyPr/>
          <a:lstStyle>
            <a:lvl1pPr>
              <a:defRPr/>
            </a:lvl1pPr>
          </a:lstStyle>
          <a:p>
            <a:r>
              <a:rPr lang="de-DE"/>
              <a:t>Marc Emmelmann (Koden-TI)</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GB"/>
              <a:t>November 2022</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de-DE"/>
              <a:t>Marc Emmelmann (Koden-TI)</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802.11-22/1722r0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4_Document.doc"/><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resources/antitrust-guidelines.pdf" TargetMode="External"/><Relationship Id="rId2" Type="http://schemas.openxmlformats.org/officeDocument/2006/relationships/hyperlink" Target="http://standards.ieee.org/faqs/affiliationFAQ.html" TargetMode="External"/><Relationship Id="rId1" Type="http://schemas.openxmlformats.org/officeDocument/2006/relationships/slideLayout" Target="../slideLayouts/slideLayout2.xml"/><Relationship Id="rId6" Type="http://schemas.openxmlformats.org/officeDocument/2006/relationships/hyperlink" Target="https://mentor.ieee.org/myproject/Public/mytools/mob/slideset.ppt" TargetMode="External"/><Relationship Id="rId5" Type="http://schemas.openxmlformats.org/officeDocument/2006/relationships/hyperlink" Target="https://standards.ieee.org/about/sasb/patcom/materials.html" TargetMode="External"/><Relationship Id="rId4" Type="http://schemas.openxmlformats.org/officeDocument/2006/relationships/hyperlink" Target="http://www.ieee.org/web/membership/ethics/code_ethics.html"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www.ieee802.org/devdocs.shtml"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eb.cvent.com/event/840c257d-5d52-4eff-94b4-39d2aafda56b/summary"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GB"/>
              <a:t>November 2022</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Chair’s Meeting Slides</a:t>
            </a:r>
            <a:br>
              <a:rPr lang="en-GB" dirty="0"/>
            </a:br>
            <a:r>
              <a:rPr lang="en-GB" dirty="0" err="1"/>
              <a:t>TGbc</a:t>
            </a:r>
            <a:r>
              <a:rPr lang="en-GB" dirty="0"/>
              <a:t> Enhanced Broadcast Services</a:t>
            </a:r>
          </a:p>
        </p:txBody>
      </p:sp>
      <p:sp>
        <p:nvSpPr>
          <p:cNvPr id="3074" name="Rectangle 2"/>
          <p:cNvSpPr>
            <a:spLocks noGrp="1" noChangeArrowheads="1"/>
          </p:cNvSpPr>
          <p:nvPr>
            <p:ph type="body" idx="1"/>
          </p:nvPr>
        </p:nvSpPr>
        <p:spPr>
          <a:xfrm>
            <a:off x="685800" y="1663973"/>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2022-11-12</a:t>
            </a:r>
          </a:p>
        </p:txBody>
      </p:sp>
      <p:graphicFrame>
        <p:nvGraphicFramePr>
          <p:cNvPr id="3075" name="Object 3"/>
          <p:cNvGraphicFramePr>
            <a:graphicFrameLocks noChangeAspect="1"/>
          </p:cNvGraphicFramePr>
          <p:nvPr>
            <p:extLst>
              <p:ext uri="{D42A27DB-BD31-4B8C-83A1-F6EECF244321}">
                <p14:modId xmlns:p14="http://schemas.microsoft.com/office/powerpoint/2010/main" val="648917258"/>
              </p:ext>
            </p:extLst>
          </p:nvPr>
        </p:nvGraphicFramePr>
        <p:xfrm>
          <a:off x="508000" y="2290763"/>
          <a:ext cx="8072438" cy="2454275"/>
        </p:xfrm>
        <a:graphic>
          <a:graphicData uri="http://schemas.openxmlformats.org/presentationml/2006/ole">
            <mc:AlternateContent xmlns:mc="http://schemas.openxmlformats.org/markup-compatibility/2006">
              <mc:Choice xmlns:v="urn:schemas-microsoft-com:vml" Requires="v">
                <p:oleObj name="Document" r:id="rId3" imgW="8255000" imgH="2514600" progId="Word.Document.8">
                  <p:embed/>
                </p:oleObj>
              </mc:Choice>
              <mc:Fallback>
                <p:oleObj name="Document" r:id="rId3" imgW="8255000" imgH="2514600" progId="Word.Document.8">
                  <p:embed/>
                  <p:pic>
                    <p:nvPicPr>
                      <p:cNvPr id="0" name="Picture 4"/>
                      <p:cNvPicPr>
                        <a:picLocks noChangeAspect="1" noChangeArrowheads="1"/>
                      </p:cNvPicPr>
                      <p:nvPr/>
                    </p:nvPicPr>
                    <p:blipFill>
                      <a:blip r:embed="rId4"/>
                      <a:srcRect/>
                      <a:stretch>
                        <a:fillRect/>
                      </a:stretch>
                    </p:blipFill>
                    <p:spPr bwMode="auto">
                      <a:xfrm>
                        <a:off x="508000" y="2290763"/>
                        <a:ext cx="8072438" cy="245427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meeting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telephone conference minutes</a:t>
            </a:r>
          </a:p>
        </p:txBody>
      </p:sp>
      <p:sp>
        <p:nvSpPr>
          <p:cNvPr id="3" name="Inhaltsplatzhalter 2"/>
          <p:cNvSpPr>
            <a:spLocks noGrp="1"/>
          </p:cNvSpPr>
          <p:nvPr>
            <p:ph idx="1"/>
          </p:nvPr>
        </p:nvSpPr>
        <p:spPr/>
        <p:txBody>
          <a:bodyPr/>
          <a:lstStyle/>
          <a:p>
            <a:r>
              <a:rPr lang="en-US" dirty="0">
                <a:sym typeface="Wingdings" pitchFamily="2" charset="2"/>
              </a:rPr>
              <a:t> See Motion Booklet for motion test</a:t>
            </a:r>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Announcements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45E96-8F8F-FF9E-76D6-A41454473E1D}"/>
              </a:ext>
            </a:extLst>
          </p:cNvPr>
          <p:cNvSpPr>
            <a:spLocks noGrp="1"/>
          </p:cNvSpPr>
          <p:nvPr>
            <p:ph type="title"/>
          </p:nvPr>
        </p:nvSpPr>
        <p:spPr/>
        <p:txBody>
          <a:bodyPr/>
          <a:lstStyle/>
          <a:p>
            <a:r>
              <a:rPr lang="en-US" dirty="0" err="1"/>
              <a:t>TGbc</a:t>
            </a:r>
            <a:r>
              <a:rPr lang="en-US" dirty="0"/>
              <a:t> acting as SA Ballot Comment Resolution Committee</a:t>
            </a:r>
          </a:p>
        </p:txBody>
      </p:sp>
      <p:sp>
        <p:nvSpPr>
          <p:cNvPr id="3" name="Content Placeholder 2">
            <a:extLst>
              <a:ext uri="{FF2B5EF4-FFF2-40B4-BE49-F238E27FC236}">
                <a16:creationId xmlns:a16="http://schemas.microsoft.com/office/drawing/2014/main" id="{B4577B48-48B8-1FEA-CD00-7DBB67612AF7}"/>
              </a:ext>
            </a:extLst>
          </p:cNvPr>
          <p:cNvSpPr>
            <a:spLocks noGrp="1"/>
          </p:cNvSpPr>
          <p:nvPr>
            <p:ph idx="1"/>
          </p:nvPr>
        </p:nvSpPr>
        <p:spPr/>
        <p:txBody>
          <a:bodyPr/>
          <a:lstStyle/>
          <a:p>
            <a:r>
              <a:rPr lang="en-US" dirty="0"/>
              <a:t>The 802.11 WG Chair  delegated responsibility of resolving P802.11bc SA Ballot series comments to Task Group </a:t>
            </a:r>
            <a:r>
              <a:rPr lang="en-US" dirty="0" err="1"/>
              <a:t>bc</a:t>
            </a:r>
            <a:r>
              <a:rPr lang="en-US" dirty="0"/>
              <a:t>, Marc Emmelmann Chair, acting as the SA Ballot Comment Resolution </a:t>
            </a:r>
            <a:r>
              <a:rPr lang="en-US"/>
              <a:t>Committee.</a:t>
            </a:r>
          </a:p>
          <a:p>
            <a:endParaRPr lang="en-US" dirty="0"/>
          </a:p>
          <a:p>
            <a:r>
              <a:rPr lang="en-US" dirty="0"/>
              <a:t>See 8.5 in https://</a:t>
            </a:r>
            <a:r>
              <a:rPr lang="en-US" dirty="0" err="1"/>
              <a:t>mentor.ieee.org</a:t>
            </a:r>
            <a:r>
              <a:rPr lang="en-US" dirty="0"/>
              <a:t>/802.11/</a:t>
            </a:r>
            <a:r>
              <a:rPr lang="en-US" dirty="0" err="1"/>
              <a:t>dcn</a:t>
            </a:r>
            <a:r>
              <a:rPr lang="en-US" dirty="0"/>
              <a:t>/22/11-22-1638-00-0000-802-11-operations-manual.docx .</a:t>
            </a:r>
          </a:p>
          <a:p>
            <a:endParaRPr lang="en-US" dirty="0"/>
          </a:p>
        </p:txBody>
      </p:sp>
      <p:sp>
        <p:nvSpPr>
          <p:cNvPr id="4" name="Slide Number Placeholder 3">
            <a:extLst>
              <a:ext uri="{FF2B5EF4-FFF2-40B4-BE49-F238E27FC236}">
                <a16:creationId xmlns:a16="http://schemas.microsoft.com/office/drawing/2014/main" id="{35325D58-9763-C00E-65A9-850CC943AE4C}"/>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F135BA90-5A7F-37DE-8ECB-C2696D0555F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D7A80666-30F0-7285-4E7C-218DF9EA7D20}"/>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865121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endParaRPr lang="en-US" dirty="0"/>
          </a:p>
        </p:txBody>
      </p:sp>
      <p:sp>
        <p:nvSpPr>
          <p:cNvPr id="8" name="Textplatzhalter 7"/>
          <p:cNvSpPr>
            <a:spLocks noGrp="1"/>
          </p:cNvSpPr>
          <p:nvPr>
            <p:ph type="body" idx="1"/>
          </p:nvPr>
        </p:nvSpPr>
        <p:spPr/>
        <p:txBody>
          <a:bodyPr/>
          <a:lstStyle/>
          <a:p>
            <a:r>
              <a:rPr lang="en-US" dirty="0"/>
              <a:t>Review Patent Policy &amp; Call for Essential Patents</a:t>
            </a:r>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Participants have a duty to inform the IEEE</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Inhaltsplatzhalter 6"/>
          <p:cNvSpPr>
            <a:spLocks noGrp="1"/>
          </p:cNvSpPr>
          <p:nvPr>
            <p:ph idx="1"/>
          </p:nvPr>
        </p:nvSpPr>
        <p:spPr>
          <a:xfrm>
            <a:off x="685800" y="1905000"/>
            <a:ext cx="7770813" cy="4113213"/>
          </a:xfrm>
        </p:spPr>
        <p:txBody>
          <a:bodyPr/>
          <a:lstStyle/>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shall</a:t>
            </a:r>
            <a:r>
              <a:rPr lang="en-US" b="1" dirty="0">
                <a:ea typeface="Calibri" pitchFamily="-111" charset="0"/>
                <a:cs typeface="Calibri" pitchFamily="-111"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spcBef>
                <a:spcPct val="20000"/>
              </a:spcBef>
              <a:buSzPct val="150000"/>
              <a:buFont typeface="Arial" pitchFamily="-111" charset="0"/>
              <a:buChar char="•"/>
            </a:pPr>
            <a:r>
              <a:rPr lang="en-US" b="1" dirty="0">
                <a:ea typeface="Calibri" pitchFamily="-111" charset="0"/>
                <a:cs typeface="Calibri" pitchFamily="-111" charset="0"/>
              </a:rPr>
              <a:t>Participants </a:t>
            </a:r>
            <a:r>
              <a:rPr lang="en-US" b="1" u="sng" dirty="0">
                <a:ea typeface="Calibri" pitchFamily="-111" charset="0"/>
                <a:cs typeface="Calibri" pitchFamily="-111" charset="0"/>
              </a:rPr>
              <a:t>should </a:t>
            </a:r>
            <a:r>
              <a:rPr lang="en-US" b="1" dirty="0">
                <a:ea typeface="Calibri" pitchFamily="-111" charset="0"/>
                <a:cs typeface="Calibri" pitchFamily="-111" charset="0"/>
              </a:rPr>
              <a:t>inform the IEEE (or cause the IEEE to be informed) of the identity of any other holders of potential Essential Patent Claims</a:t>
            </a:r>
          </a:p>
          <a:p>
            <a:pPr lvl="1">
              <a:spcBef>
                <a:spcPct val="20000"/>
              </a:spcBef>
              <a:buSzPct val="150000"/>
              <a:buFont typeface="Arial" pitchFamily="-111" charset="0"/>
              <a:buChar char="•"/>
            </a:pPr>
            <a:endParaRPr lang="en-US" b="1" dirty="0">
              <a:ea typeface="Calibri" pitchFamily="-111" charset="0"/>
              <a:cs typeface="Calibri" pitchFamily="-111" charset="0"/>
            </a:endParaRPr>
          </a:p>
          <a:p>
            <a:pPr lvl="1" algn="ctr">
              <a:spcBef>
                <a:spcPct val="20000"/>
              </a:spcBef>
            </a:pPr>
            <a:r>
              <a:rPr lang="en-US" sz="2800" b="1" dirty="0">
                <a:ea typeface="Calibri" pitchFamily="-111" charset="0"/>
                <a:cs typeface="Calibri" pitchFamily="-111" charset="0"/>
              </a:rPr>
              <a:t>Early identification of holders of potential Essential Patent Claims is encouraged</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Ways to inform IEEE</a:t>
            </a:r>
            <a:endParaRPr lang="en-US" dirty="0"/>
          </a:p>
        </p:txBody>
      </p:sp>
      <p:sp>
        <p:nvSpPr>
          <p:cNvPr id="3" name="Inhaltsplatzhalter 2"/>
          <p:cNvSpPr>
            <a:spLocks noGrp="1"/>
          </p:cNvSpPr>
          <p:nvPr>
            <p:ph idx="1"/>
          </p:nvPr>
        </p:nvSpPr>
        <p:spPr>
          <a:xfrm>
            <a:off x="685800" y="1752600"/>
            <a:ext cx="7770813" cy="4113213"/>
          </a:xfrm>
        </p:spPr>
        <p:txBody>
          <a:bodyPr/>
          <a:lstStyle/>
          <a:p>
            <a:pPr>
              <a:spcBef>
                <a:spcPct val="20000"/>
              </a:spcBef>
              <a:buSzPct val="150000"/>
              <a:buFontTx/>
              <a:buChar char="•"/>
            </a:pPr>
            <a:r>
              <a:rPr lang="en-US" sz="2000" dirty="0">
                <a:ea typeface="Calibri" pitchFamily="-111" charset="0"/>
                <a:cs typeface="Calibri" pitchFamily="-111" charset="0"/>
              </a:rPr>
              <a:t>Cause an LOA to be submitted to the IEEE-SA (</a:t>
            </a:r>
            <a:r>
              <a:rPr lang="en-US" sz="2000" dirty="0" err="1">
                <a:ea typeface="Calibri" pitchFamily="-111" charset="0"/>
                <a:cs typeface="Calibri" pitchFamily="-111" charset="0"/>
              </a:rPr>
              <a:t>patcom@ieee.org</a:t>
            </a:r>
            <a:r>
              <a:rPr lang="en-US" sz="2000" dirty="0">
                <a:ea typeface="Calibri" pitchFamily="-111" charset="0"/>
                <a:cs typeface="Calibri" pitchFamily="-111" charset="0"/>
              </a:rPr>
              <a:t>);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Provide the chair of this group with the identity of the </a:t>
            </a:r>
            <a:r>
              <a:rPr lang="en-US" sz="2000" dirty="0" err="1">
                <a:ea typeface="Calibri" pitchFamily="-111" charset="0"/>
                <a:cs typeface="Calibri" pitchFamily="-111" charset="0"/>
              </a:rPr>
              <a:t>holder(s</a:t>
            </a:r>
            <a:r>
              <a:rPr lang="en-US" sz="2000" dirty="0">
                <a:ea typeface="Calibri" pitchFamily="-111" charset="0"/>
                <a:cs typeface="Calibri" pitchFamily="-111" charset="0"/>
              </a:rPr>
              <a:t>) of any and all such claims as soon as possible; or</a:t>
            </a:r>
          </a:p>
          <a:p>
            <a:pPr>
              <a:spcBef>
                <a:spcPct val="20000"/>
              </a:spcBef>
              <a:buSzPct val="150000"/>
            </a:pPr>
            <a:endParaRPr lang="en-US" sz="2000" dirty="0">
              <a:ea typeface="Calibri" pitchFamily="-111" charset="0"/>
              <a:cs typeface="Calibri" pitchFamily="-111" charset="0"/>
            </a:endParaRPr>
          </a:p>
          <a:p>
            <a:pPr>
              <a:spcBef>
                <a:spcPct val="20000"/>
              </a:spcBef>
              <a:buSzPct val="150000"/>
              <a:buFontTx/>
              <a:buChar char="•"/>
            </a:pPr>
            <a:r>
              <a:rPr lang="en-US" sz="2000" dirty="0">
                <a:ea typeface="Calibri" pitchFamily="-111" charset="0"/>
                <a:cs typeface="Calibri" pitchFamily="-111" charset="0"/>
              </a:rPr>
              <a:t>Speak up now and respond to this Call for Potentially Essential Patents</a:t>
            </a:r>
          </a:p>
          <a:p>
            <a:pPr>
              <a:spcBef>
                <a:spcPct val="20000"/>
              </a:spcBef>
            </a:pPr>
            <a:endParaRPr lang="en-US" sz="2000" dirty="0">
              <a:ea typeface="Calibri" pitchFamily="-111" charset="0"/>
              <a:cs typeface="Calibri" pitchFamily="-111" charset="0"/>
            </a:endParaRPr>
          </a:p>
          <a:p>
            <a:pPr>
              <a:spcBef>
                <a:spcPct val="20000"/>
              </a:spcBef>
            </a:pPr>
            <a:r>
              <a:rPr lang="en-US" sz="2000" b="0" dirty="0">
                <a:ea typeface="Calibri" pitchFamily="-111" charset="0"/>
                <a:cs typeface="Calibri" pitchFamily="-111" charset="0"/>
              </a:rPr>
              <a:t>If anyone in this meeting is personally aware of the holder of any patent claims that are potentially essential to implementation of the proposed </a:t>
            </a:r>
            <a:r>
              <a:rPr lang="en-US" sz="2000" b="0" dirty="0" err="1">
                <a:ea typeface="Calibri" pitchFamily="-111" charset="0"/>
                <a:cs typeface="Calibri" pitchFamily="-111" charset="0"/>
              </a:rPr>
              <a:t>standard(s</a:t>
            </a:r>
            <a:r>
              <a:rPr lang="en-US" sz="2000" b="0" dirty="0">
                <a:ea typeface="Calibri" pitchFamily="-111" charset="0"/>
                <a:cs typeface="Calibri" pitchFamily="-111" charset="0"/>
              </a:rPr>
              <a:t>) under consideration by this group and that are not already the subject of an Accepted Letter of Assurance, please respond at this time by providing relevant information to the WG Chair</a:t>
            </a:r>
            <a:endParaRPr lang="en-US" sz="2000" b="0" dirty="0">
              <a:latin typeface="Calibri" pitchFamily="-111" charset="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1000"/>
            <a:ext cx="7770813" cy="1065213"/>
          </a:xfrm>
        </p:spPr>
        <p:txBody>
          <a:bodyPr/>
          <a:lstStyle/>
          <a:p>
            <a:r>
              <a:rPr lang="en-US" u="sng" dirty="0"/>
              <a:t>Other Guidelines for IEEE WG Meetings</a:t>
            </a:r>
            <a:endParaRPr lang="en-US" dirty="0"/>
          </a:p>
        </p:txBody>
      </p:sp>
      <p:sp>
        <p:nvSpPr>
          <p:cNvPr id="3" name="Inhaltsplatzhalter 2"/>
          <p:cNvSpPr>
            <a:spLocks noGrp="1"/>
          </p:cNvSpPr>
          <p:nvPr>
            <p:ph idx="1"/>
          </p:nvPr>
        </p:nvSpPr>
        <p:spPr>
          <a:xfrm>
            <a:off x="685800" y="1371600"/>
            <a:ext cx="7770813" cy="4113213"/>
          </a:xfrm>
        </p:spPr>
        <p:txBody>
          <a:bodyPr/>
          <a:lstStyle/>
          <a:p>
            <a:pPr marL="115200" indent="-115200">
              <a:lnSpc>
                <a:spcPct val="80000"/>
              </a:lnSpc>
              <a:spcAft>
                <a:spcPts val="600"/>
              </a:spcAft>
              <a:buClr>
                <a:srgbClr val="4AC9E3"/>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marL="576000" lvl="2" indent="-115200">
              <a:lnSpc>
                <a:spcPct val="80000"/>
              </a:lnSpc>
              <a:spcAft>
                <a:spcPts val="6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806400" lvl="3" indent="-115200">
              <a:lnSpc>
                <a:spcPct val="80000"/>
              </a:lnSpc>
              <a:spcAft>
                <a:spcPts val="600"/>
              </a:spcAft>
              <a:buClr>
                <a:srgbClr val="4AC9E3"/>
              </a:buClr>
              <a:buSzPct val="150000"/>
              <a:buFont typeface="Arial" panose="020B0604020202020204" pitchFamily="34" charset="0"/>
              <a:buChar char="•"/>
              <a:defRPr/>
            </a:pPr>
            <a:r>
              <a:rPr lang="en-GB" altLang="en-US" sz="1400" b="1" dirty="0">
                <a:latin typeface="Calibri" panose="020F0502020204030204" pitchFamily="34" charset="0"/>
                <a:cs typeface="Calibri" panose="020F0502020204030204" pitchFamily="34" charset="0"/>
              </a:rPr>
              <a:t>Technical considerations remain the primary focus.</a:t>
            </a:r>
            <a:endParaRPr lang="en-US" altLang="en-US" sz="1400" b="1" dirty="0">
              <a:latin typeface="Calibri" panose="020F0502020204030204" pitchFamily="34" charset="0"/>
              <a:cs typeface="Calibri" panose="020F0502020204030204" pitchFamily="34" charset="0"/>
            </a:endParaRP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345600" lvl="1" indent="-114300">
              <a:lnSpc>
                <a:spcPct val="80000"/>
              </a:lnSpc>
              <a:spcAft>
                <a:spcPts val="6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marL="345600" lvl="1" indent="-114300">
              <a:lnSpc>
                <a:spcPct val="80000"/>
              </a:lnSpc>
              <a:spcAft>
                <a:spcPts val="400"/>
              </a:spcAft>
              <a:buClr>
                <a:srgbClr val="4AC9E3"/>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defRPr/>
            </a:pPr>
            <a:r>
              <a:rPr lang="en-US" altLang="en-US" sz="1100" dirty="0">
                <a:latin typeface="Calibri" panose="020F0502020204030204" pitchFamily="34" charset="0"/>
                <a:cs typeface="Calibri" panose="020F0502020204030204" pitchFamily="34" charset="0"/>
              </a:rPr>
              <a:t>---------------------------------------------------------------   </a:t>
            </a:r>
          </a:p>
          <a:p>
            <a:pPr algn="ctr">
              <a:lnSpc>
                <a:spcPct val="80000"/>
              </a:lnSpc>
              <a:spcBef>
                <a:spcPts val="400"/>
              </a:spcBef>
              <a:defRPr/>
            </a:pPr>
            <a:r>
              <a:rPr lang="en-US" altLang="en-US" sz="1100" dirty="0">
                <a:latin typeface="Calibri" panose="020F0502020204030204" pitchFamily="34" charset="0"/>
                <a:cs typeface="Calibri" panose="020F0502020204030204" pitchFamily="34" charset="0"/>
              </a:rPr>
              <a:t>For more details, see </a:t>
            </a:r>
            <a:r>
              <a:rPr lang="en-US" altLang="en-US" sz="1100" i="1" dirty="0">
                <a:latin typeface="Calibri" panose="020F0502020204030204" pitchFamily="34" charset="0"/>
                <a:cs typeface="Calibri" panose="020F0502020204030204" pitchFamily="34" charset="0"/>
              </a:rPr>
              <a:t>IEEE SA Standards Board Operations Manual</a:t>
            </a:r>
            <a:r>
              <a:rPr lang="en-US" altLang="en-US" sz="1100" dirty="0">
                <a:latin typeface="Calibri" panose="020F0502020204030204" pitchFamily="34" charset="0"/>
                <a:cs typeface="Calibri" panose="020F0502020204030204" pitchFamily="34" charset="0"/>
              </a:rPr>
              <a:t>, clause 5.3.10 and </a:t>
            </a:r>
            <a:br>
              <a:rPr lang="en-US" altLang="en-US" sz="1100" dirty="0">
                <a:latin typeface="Calibri" panose="020F0502020204030204" pitchFamily="34" charset="0"/>
                <a:cs typeface="Calibri" panose="020F0502020204030204" pitchFamily="34" charset="0"/>
              </a:rPr>
            </a:br>
            <a:r>
              <a:rPr lang="en-US" altLang="en-US" sz="1100" i="1" dirty="0">
                <a:latin typeface="Calibri" panose="020F0502020204030204" pitchFamily="34" charset="0"/>
                <a:cs typeface="Calibri" panose="020F0502020204030204" pitchFamily="34" charset="0"/>
              </a:rPr>
              <a:t>Antitrust and Competition Policy: What You Need to Know </a:t>
            </a:r>
            <a:r>
              <a:rPr lang="en-US" altLang="en-US" sz="1100" dirty="0">
                <a:latin typeface="Calibri" panose="020F0502020204030204" pitchFamily="34" charset="0"/>
                <a:cs typeface="Calibri" panose="020F0502020204030204" pitchFamily="34" charset="0"/>
              </a:rPr>
              <a:t>at http://</a:t>
            </a:r>
            <a:r>
              <a:rPr lang="en-US" altLang="en-US" sz="1100" dirty="0" err="1">
                <a:latin typeface="Calibri" panose="020F0502020204030204" pitchFamily="34" charset="0"/>
                <a:cs typeface="Calibri" panose="020F0502020204030204" pitchFamily="34" charset="0"/>
              </a:rPr>
              <a:t>standards.ieee.org</a:t>
            </a:r>
            <a:r>
              <a:rPr lang="en-US" altLang="en-US" sz="1100" dirty="0">
                <a:latin typeface="Calibri" panose="020F0502020204030204" pitchFamily="34" charset="0"/>
                <a:cs typeface="Calibri" panose="020F0502020204030204" pitchFamily="34" charset="0"/>
              </a:rPr>
              <a:t>/develop/policies/</a:t>
            </a:r>
            <a:r>
              <a:rPr lang="en-US" altLang="en-US" sz="1100" dirty="0" err="1">
                <a:latin typeface="Calibri" panose="020F0502020204030204" pitchFamily="34" charset="0"/>
                <a:cs typeface="Calibri" panose="020F0502020204030204" pitchFamily="34" charset="0"/>
              </a:rPr>
              <a:t>antitrust.pdf</a:t>
            </a:r>
            <a:br>
              <a:rPr lang="en-US" altLang="en-US" sz="1100" dirty="0">
                <a:latin typeface="Calibri" panose="020F0502020204030204" pitchFamily="34" charset="0"/>
                <a:cs typeface="Calibri" panose="020F0502020204030204" pitchFamily="34" charset="0"/>
              </a:rPr>
            </a:br>
            <a:endParaRPr lang="en-US" altLang="en-US" sz="1100" dirty="0">
              <a:latin typeface="Calibri" panose="020F0502020204030204" pitchFamily="34" charset="0"/>
              <a:cs typeface="Calibri" panose="020F0502020204030204" pitchFamily="34" charset="0"/>
            </a:endParaRPr>
          </a:p>
          <a:p>
            <a:pPr marL="0" indent="0">
              <a:lnSpc>
                <a:spcPct val="80000"/>
              </a:lnSpc>
              <a:spcBef>
                <a:spcPct val="20000"/>
              </a:spcBef>
              <a:spcAft>
                <a:spcPct val="40000"/>
              </a:spcAft>
              <a:buSzPct val="150000"/>
            </a:pPr>
            <a:endParaRPr lang="en-US" sz="1200" dirty="0">
              <a:ea typeface="Calibri" pitchFamily="-111" charset="0"/>
              <a:cs typeface="Calibri" pitchFamily="-111"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t>Patent-related information</a:t>
            </a:r>
            <a:endParaRPr lang="en-US" dirty="0"/>
          </a:p>
        </p:txBody>
      </p:sp>
      <p:sp>
        <p:nvSpPr>
          <p:cNvPr id="3" name="Inhaltsplatzhalter 2"/>
          <p:cNvSpPr>
            <a:spLocks noGrp="1"/>
          </p:cNvSpPr>
          <p:nvPr>
            <p:ph idx="1"/>
          </p:nvPr>
        </p:nvSpPr>
        <p:spPr>
          <a:xfrm>
            <a:off x="381000" y="1828800"/>
            <a:ext cx="8382000" cy="4113213"/>
          </a:xfrm>
        </p:spPr>
        <p:txBody>
          <a:bodyPr/>
          <a:lstStyle/>
          <a:p>
            <a:pPr marL="230188" indent="-230188">
              <a:lnSpc>
                <a:spcPct val="80000"/>
              </a:lnSpc>
              <a:spcBef>
                <a:spcPct val="20000"/>
              </a:spcBef>
              <a:buClr>
                <a:srgbClr val="CC3300"/>
              </a:buClr>
              <a:buSzPct val="50000"/>
              <a:buFont typeface="Monotype Sorts" pitchFamily="-111" charset="2"/>
              <a:buChar char="l"/>
            </a:pPr>
            <a:endParaRPr lang="en-US" sz="600" u="sng" dirty="0">
              <a:solidFill>
                <a:srgbClr val="FF0000"/>
              </a:solidFill>
              <a:latin typeface="Arial" pitchFamily="-111" charset="0"/>
            </a:endParaRPr>
          </a:p>
          <a:p>
            <a:pPr marL="360000">
              <a:lnSpc>
                <a:spcPct val="90000"/>
              </a:lnSpc>
              <a:defRPr/>
            </a:pPr>
            <a:r>
              <a:rPr lang="en-US" b="1" dirty="0">
                <a:latin typeface="Calibri" pitchFamily="-111" charset="0"/>
                <a:ea typeface="Calibri" pitchFamily="-111" charset="0"/>
                <a:cs typeface="Calibri" pitchFamily="-111" charset="0"/>
              </a:rPr>
              <a:t>	</a:t>
            </a:r>
            <a:r>
              <a:rPr lang="en-US" altLang="en-US" sz="1600" dirty="0">
                <a:cs typeface="Calibri" panose="020F0502020204030204" pitchFamily="34" charset="0"/>
              </a:rPr>
              <a:t>The patent policy and the procedures used to execute that policy are documented in the:</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Bylaws</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/develop/policies/bylaws/sect6-7.html#6) </a:t>
            </a:r>
          </a:p>
          <a:p>
            <a:pPr marL="986400" lvl="3" indent="-172800">
              <a:lnSpc>
                <a:spcPct val="90000"/>
              </a:lnSpc>
              <a:spcBef>
                <a:spcPts val="600"/>
              </a:spcBef>
              <a:buClr>
                <a:srgbClr val="4AC9E3"/>
              </a:buClr>
              <a:buSzPct val="150000"/>
              <a:buFont typeface="Arial" panose="020B0604020202020204" pitchFamily="34" charset="0"/>
              <a:buChar char="•"/>
              <a:defRPr/>
            </a:pPr>
            <a:r>
              <a:rPr lang="en-US" altLang="en-US" b="1" i="1" dirty="0">
                <a:cs typeface="Calibri" panose="020F0502020204030204" pitchFamily="34" charset="0"/>
              </a:rPr>
              <a:t>IEEE SA Standards Board Operations Manual</a:t>
            </a:r>
            <a:r>
              <a:rPr lang="en-US" altLang="en-US" b="1" dirty="0">
                <a:cs typeface="Calibri" panose="020F0502020204030204" pitchFamily="34" charset="0"/>
              </a:rPr>
              <a:t> </a:t>
            </a:r>
            <a:r>
              <a:rPr lang="en-US" altLang="en-US" sz="1200" b="1" dirty="0">
                <a:cs typeface="Calibri" panose="020F0502020204030204" pitchFamily="34" charset="0"/>
              </a:rPr>
              <a:t>(http://</a:t>
            </a:r>
            <a:r>
              <a:rPr lang="en-US" altLang="en-US" sz="1200" b="1" dirty="0" err="1">
                <a:cs typeface="Calibri" panose="020F0502020204030204" pitchFamily="34" charset="0"/>
              </a:rPr>
              <a:t>standards.ieee.org</a:t>
            </a:r>
            <a:r>
              <a:rPr lang="en-US" altLang="en-US" sz="1200" b="1" dirty="0">
                <a:cs typeface="Calibri" panose="020F0502020204030204" pitchFamily="34" charset="0"/>
              </a:rPr>
              <a:t>/develop/policies/</a:t>
            </a:r>
            <a:r>
              <a:rPr lang="en-US" altLang="en-US" sz="1200" b="1" dirty="0" err="1">
                <a:cs typeface="Calibri" panose="020F0502020204030204" pitchFamily="34" charset="0"/>
              </a:rPr>
              <a:t>opman</a:t>
            </a:r>
            <a:r>
              <a:rPr lang="en-US" altLang="en-US" sz="1200" b="1" dirty="0">
                <a:cs typeface="Calibri" panose="020F0502020204030204" pitchFamily="34" charset="0"/>
              </a:rPr>
              <a:t>/sect6.html#6.3)</a:t>
            </a:r>
          </a:p>
          <a:p>
            <a:pPr lvl="1">
              <a:lnSpc>
                <a:spcPct val="90000"/>
              </a:lnSpc>
              <a:defRPr/>
            </a:pPr>
            <a:endParaRPr lang="en-US" altLang="en-US" sz="1600" dirty="0"/>
          </a:p>
          <a:p>
            <a:pPr marL="360000" lvl="1" indent="0">
              <a:lnSpc>
                <a:spcPct val="90000"/>
              </a:lnSpc>
              <a:defRPr/>
            </a:pPr>
            <a:r>
              <a:rPr lang="en-US" altLang="en-US" sz="1600" b="1" dirty="0">
                <a:cs typeface="Calibri" panose="020F0502020204030204" pitchFamily="34" charset="0"/>
              </a:rPr>
              <a:t>Material about the patent policy is available at </a:t>
            </a:r>
            <a:r>
              <a:rPr lang="en-US" altLang="en-US" sz="1600" b="1" i="1" dirty="0">
                <a:cs typeface="Calibri" panose="020F0502020204030204" pitchFamily="34" charset="0"/>
              </a:rPr>
              <a:t>http://</a:t>
            </a:r>
            <a:r>
              <a:rPr lang="en-US" altLang="en-US" sz="1600" b="1" i="1" dirty="0" err="1">
                <a:cs typeface="Calibri" panose="020F0502020204030204" pitchFamily="34" charset="0"/>
              </a:rPr>
              <a:t>standards.ieee.org</a:t>
            </a:r>
            <a:r>
              <a:rPr lang="en-US" altLang="en-US" sz="1600" b="1" i="1" dirty="0">
                <a:cs typeface="Calibri" panose="020F0502020204030204" pitchFamily="34" charset="0"/>
              </a:rPr>
              <a:t>/about/</a:t>
            </a:r>
            <a:r>
              <a:rPr lang="en-US" altLang="en-US" sz="1600" b="1" i="1" dirty="0" err="1">
                <a:cs typeface="Calibri" panose="020F0502020204030204" pitchFamily="34" charset="0"/>
              </a:rPr>
              <a:t>sasb</a:t>
            </a:r>
            <a:r>
              <a:rPr lang="en-US" altLang="en-US" sz="1600" b="1" i="1" dirty="0">
                <a:cs typeface="Calibri" panose="020F0502020204030204" pitchFamily="34" charset="0"/>
              </a:rPr>
              <a:t>/</a:t>
            </a:r>
            <a:r>
              <a:rPr lang="en-US" altLang="en-US" sz="1600" b="1" i="1" dirty="0" err="1">
                <a:cs typeface="Calibri" panose="020F0502020204030204" pitchFamily="34" charset="0"/>
              </a:rPr>
              <a:t>patcom</a:t>
            </a:r>
            <a:r>
              <a:rPr lang="en-US" altLang="en-US" sz="1600" b="1" i="1" dirty="0">
                <a:cs typeface="Calibri" panose="020F0502020204030204" pitchFamily="34" charset="0"/>
              </a:rPr>
              <a:t>/</a:t>
            </a:r>
            <a:r>
              <a:rPr lang="en-US" altLang="en-US" sz="1600" b="1" i="1" dirty="0" err="1">
                <a:cs typeface="Calibri" panose="020F0502020204030204" pitchFamily="34" charset="0"/>
              </a:rPr>
              <a:t>materials.html</a:t>
            </a:r>
            <a:endParaRPr lang="en-US" altLang="en-US" sz="1600" b="1" i="1" dirty="0">
              <a:cs typeface="Calibri" panose="020F0502020204030204" pitchFamily="34" charset="0"/>
            </a:endParaRPr>
          </a:p>
          <a:p>
            <a:pPr lvl="1">
              <a:lnSpc>
                <a:spcPct val="90000"/>
              </a:lnSpc>
              <a:defRPr/>
            </a:pPr>
            <a:endParaRPr lang="en-US" altLang="en-US" sz="1600" b="1" i="1" dirty="0">
              <a:cs typeface="Calibri" panose="020F0502020204030204" pitchFamily="34" charset="0"/>
            </a:endParaRPr>
          </a:p>
          <a:p>
            <a:pPr lvl="1">
              <a:lnSpc>
                <a:spcPct val="90000"/>
              </a:lnSpc>
              <a:defRPr/>
            </a:pPr>
            <a:endParaRPr lang="en-US" altLang="en-US" sz="1600" b="1" dirty="0">
              <a:cs typeface="Calibri" panose="020F0502020204030204" pitchFamily="34" charset="0"/>
            </a:endParaRPr>
          </a:p>
          <a:p>
            <a:pPr marL="360000" algn="ctr">
              <a:lnSpc>
                <a:spcPct val="90000"/>
              </a:lnSpc>
              <a:defRPr/>
            </a:pPr>
            <a:r>
              <a:rPr lang="en-US" altLang="en-US" dirty="0">
                <a:cs typeface="Calibri" panose="020F0502020204030204" pitchFamily="34" charset="0"/>
              </a:rPr>
              <a:t>If you have questions, contact the IEEE SA Standards Board Patent Committee Administrator at </a:t>
            </a:r>
            <a:r>
              <a:rPr lang="en-US" altLang="en-US" dirty="0" err="1">
                <a:cs typeface="Calibri" panose="020F0502020204030204" pitchFamily="34" charset="0"/>
              </a:rPr>
              <a:t>patcom@ieee.org</a:t>
            </a:r>
            <a:endParaRPr lang="en-US" altLang="en-US" dirty="0">
              <a:cs typeface="Calibri" panose="020F0502020204030204" pitchFamily="34" charset="0"/>
            </a:endParaRP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Resources – URLs</a:t>
            </a:r>
            <a:endParaRPr lang="en-US" dirty="0"/>
          </a:p>
        </p:txBody>
      </p:sp>
      <p:sp>
        <p:nvSpPr>
          <p:cNvPr id="3" name="Inhaltsplatzhalter 2"/>
          <p:cNvSpPr>
            <a:spLocks noGrp="1"/>
          </p:cNvSpPr>
          <p:nvPr>
            <p:ph idx="1"/>
          </p:nvPr>
        </p:nvSpPr>
        <p:spPr/>
        <p:txBody>
          <a:bodyPr/>
          <a:lstStyle/>
          <a:p>
            <a:pPr>
              <a:lnSpc>
                <a:spcPct val="90000"/>
              </a:lnSpc>
            </a:pPr>
            <a:r>
              <a:rPr lang="en-US" dirty="0"/>
              <a:t>Link to IEEE Disclosure of Affiliation </a:t>
            </a:r>
          </a:p>
          <a:p>
            <a:pPr lvl="1">
              <a:lnSpc>
                <a:spcPct val="90000"/>
              </a:lnSpc>
            </a:pPr>
            <a:r>
              <a:rPr lang="en-US" dirty="0">
                <a:hlinkClick r:id="rId2"/>
              </a:rPr>
              <a:t>http://standards.ieee.org/faqs/affiliationFAQ.html</a:t>
            </a:r>
            <a:endParaRPr lang="en-US" dirty="0"/>
          </a:p>
          <a:p>
            <a:pPr>
              <a:lnSpc>
                <a:spcPct val="90000"/>
              </a:lnSpc>
            </a:pPr>
            <a:r>
              <a:rPr lang="en-US" dirty="0"/>
              <a:t>Links to IEEE Antitrust Guidelines</a:t>
            </a:r>
          </a:p>
          <a:p>
            <a:pPr lvl="1">
              <a:lnSpc>
                <a:spcPct val="90000"/>
              </a:lnSpc>
            </a:pPr>
            <a:r>
              <a:rPr lang="en-US" dirty="0">
                <a:hlinkClick r:id="rId3"/>
              </a:rPr>
              <a:t>http://standards.ieee.org/resources/antitrust-guidelines.pdf</a:t>
            </a:r>
            <a:endParaRPr lang="en-US" dirty="0"/>
          </a:p>
          <a:p>
            <a:pPr>
              <a:lnSpc>
                <a:spcPct val="90000"/>
              </a:lnSpc>
            </a:pPr>
            <a:r>
              <a:rPr lang="en-US" dirty="0"/>
              <a:t>Link to IEEE Code of Ethics</a:t>
            </a:r>
          </a:p>
          <a:p>
            <a:pPr lvl="1">
              <a:lnSpc>
                <a:spcPct val="90000"/>
              </a:lnSpc>
            </a:pPr>
            <a:r>
              <a:rPr lang="en-US" dirty="0">
                <a:hlinkClick r:id="rId4"/>
              </a:rPr>
              <a:t>http://www.ieee.org/web/membership/ethics/code_ethics.html</a:t>
            </a:r>
            <a:r>
              <a:rPr lang="en-US" dirty="0"/>
              <a:t> </a:t>
            </a:r>
          </a:p>
          <a:p>
            <a:pPr>
              <a:lnSpc>
                <a:spcPct val="90000"/>
              </a:lnSpc>
            </a:pPr>
            <a:r>
              <a:rPr lang="en-US" dirty="0"/>
              <a:t>Link to IEEE Patent Policy</a:t>
            </a:r>
          </a:p>
          <a:p>
            <a:r>
              <a:rPr lang="en-GB" sz="2000" b="0" u="sng" dirty="0">
                <a:hlinkClick r:id="rId5"/>
              </a:rPr>
              <a:t>https://standards.ieee.org/about/sasb/patcom/materials.html</a:t>
            </a:r>
            <a:endParaRPr lang="en-GB" sz="2000" b="0" dirty="0"/>
          </a:p>
          <a:p>
            <a:r>
              <a:rPr lang="en-GB" sz="2000" b="0" u="sng" dirty="0">
                <a:hlinkClick r:id="rId6"/>
              </a:rPr>
              <a:t>https://mentor.ieee.org/myproject/Public/mytools/mob/slideset.ppt</a:t>
            </a:r>
            <a:endParaRPr lang="en-GB" sz="2000" b="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GB"/>
              <a:t>November 2022</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Chair’s Meeting Slides for the Enhanced Broadcast Services TG (11bc) for the November 2022 meeting</a:t>
            </a:r>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382587"/>
            <a:ext cx="7770813" cy="1065213"/>
          </a:xfrm>
        </p:spPr>
        <p:txBody>
          <a:bodyPr/>
          <a:lstStyle/>
          <a:p>
            <a:r>
              <a:rPr lang="en-GB" u="sng" dirty="0">
                <a:ea typeface="MS Gothic" pitchFamily="49" charset="-128"/>
              </a:rPr>
              <a:t>Participation in IEEE 802 Meetings</a:t>
            </a:r>
            <a:endParaRPr lang="en-US" dirty="0"/>
          </a:p>
        </p:txBody>
      </p:sp>
      <p:sp>
        <p:nvSpPr>
          <p:cNvPr id="3" name="Inhaltsplatzhalter 2"/>
          <p:cNvSpPr>
            <a:spLocks noGrp="1"/>
          </p:cNvSpPr>
          <p:nvPr>
            <p:ph idx="1"/>
          </p:nvPr>
        </p:nvSpPr>
        <p:spPr>
          <a:xfrm>
            <a:off x="685800" y="1295400"/>
            <a:ext cx="7770813" cy="4113213"/>
          </a:xfrm>
        </p:spPr>
        <p:txBody>
          <a:bodyPr/>
          <a:lstStyle/>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Participation in any IEEE 802 meeting (Sponsor, Sponsor subgroup, Working Group, Working Group subgroup, etc.) is on an individual basis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in the IEEE standards development individual process shall act based on their qualifications and experience. (</a:t>
            </a:r>
            <a:r>
              <a:rPr lang="en-GB" sz="1400" dirty="0">
                <a:ea typeface="MS Gothic" pitchFamily="49" charset="-128"/>
                <a:cs typeface="MS Gothic" pitchFamily="49" charset="-128"/>
                <a:hlinkClick r:id="rId2"/>
              </a:rPr>
              <a:t>https://standards.ieee.org/develop/policies/bylaws/sb_bylaws.pdf</a:t>
            </a:r>
            <a:r>
              <a:rPr lang="en-GB" sz="1400" dirty="0">
                <a:ea typeface="MS Gothic" pitchFamily="49" charset="-128"/>
                <a:cs typeface="MS Gothic" pitchFamily="49" charset="-128"/>
              </a:rPr>
              <a:t>   section 5.2.1)</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IEEE 802 Working Group membership is by individual; “Working Group members shall participate in the consensus process in a manner consistent with their professional expert opinion as individuals, and not as organizational representatives”.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4.2.1 “Establishment”, of the IEEE 802 LMSC Working Group Policies and Procedures)</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indent="-334963">
              <a:buFont typeface="Arial" pitchFamily="-111" charset="0"/>
              <a:buChar cha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Participants shall not direct the actions or votes of any other member of an IEEE 802 Working Group or retaliate against any other member for their actions or votes within IEEE 802 Working Group meetings, see </a:t>
            </a:r>
            <a:r>
              <a:rPr lang="en-GB" sz="1400" u="sng" dirty="0">
                <a:ea typeface="MS Gothic" pitchFamily="49" charset="-128"/>
                <a:cs typeface="MS Gothic" pitchFamily="49" charset="-128"/>
                <a:hlinkClick r:id="rId2"/>
              </a:rPr>
              <a:t>https://standards.ieee.org/develop/policies/bylaws/sb_bylaws.pdf</a:t>
            </a:r>
            <a:r>
              <a:rPr lang="en-GB" sz="1400" u="sng" dirty="0">
                <a:ea typeface="MS Gothic" pitchFamily="49" charset="-128"/>
                <a:cs typeface="MS Gothic" pitchFamily="49" charset="-128"/>
              </a:rPr>
              <a:t>  </a:t>
            </a:r>
            <a:r>
              <a:rPr lang="en-GB" sz="1400" dirty="0">
                <a:ea typeface="MS Gothic" pitchFamily="49" charset="-128"/>
                <a:cs typeface="MS Gothic" pitchFamily="49" charset="-128"/>
              </a:rPr>
              <a:t> section 5.2.1.3 and the IEEE 802 LMSC Working Group Policies and Procedures, </a:t>
            </a:r>
            <a:r>
              <a:rPr lang="en-GB" sz="1400" dirty="0" err="1">
                <a:ea typeface="MS Gothic" pitchFamily="49" charset="-128"/>
                <a:cs typeface="MS Gothic" pitchFamily="49" charset="-128"/>
              </a:rPr>
              <a:t>subclause</a:t>
            </a:r>
            <a:r>
              <a:rPr lang="en-GB" sz="1400" dirty="0">
                <a:ea typeface="MS Gothic" pitchFamily="49" charset="-128"/>
                <a:cs typeface="MS Gothic" pitchFamily="49" charset="-128"/>
              </a:rPr>
              <a:t> 3.4.1 “Chair”, list item </a:t>
            </a:r>
            <a:r>
              <a:rPr lang="en-GB" sz="1400" dirty="0" err="1">
                <a:ea typeface="MS Gothic" pitchFamily="49" charset="-128"/>
                <a:cs typeface="MS Gothic" pitchFamily="49" charset="-128"/>
              </a:rPr>
              <a:t>x</a:t>
            </a:r>
            <a:r>
              <a:rPr lang="en-GB" sz="1400" dirty="0">
                <a:ea typeface="MS Gothic" pitchFamily="49" charset="-128"/>
                <a:cs typeface="MS Gothic" pitchFamily="49" charset="-128"/>
              </a:rPr>
              <a:t>.</a:t>
            </a:r>
          </a:p>
          <a:p>
            <a:pPr indent="-334963">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600" dirty="0">
                <a:ea typeface="MS Gothic" pitchFamily="49" charset="-128"/>
                <a:cs typeface="MS Gothic" pitchFamily="49" charset="-128"/>
              </a:rPr>
              <a:t>By participating in IEEE 802 meetings, you accept these requirements.  If you do not agree to these policies then you shall not participate.</a:t>
            </a:r>
          </a:p>
          <a:p>
            <a:pPr indent="-334963" algn="ctr">
              <a:tabLst>
                <a:tab pos="342900" algn="l"/>
                <a:tab pos="800100" algn="l"/>
                <a:tab pos="1257300" algn="l"/>
                <a:tab pos="1714500" algn="l"/>
                <a:tab pos="2171700" algn="l"/>
                <a:tab pos="2628900" algn="l"/>
                <a:tab pos="3086100" algn="l"/>
                <a:tab pos="3543300" algn="l"/>
                <a:tab pos="4000500" algn="l"/>
                <a:tab pos="4457700" algn="l"/>
                <a:tab pos="4914900" algn="l"/>
                <a:tab pos="5372100" algn="l"/>
                <a:tab pos="5829300" algn="l"/>
                <a:tab pos="6286500" algn="l"/>
                <a:tab pos="6743700" algn="l"/>
                <a:tab pos="7200900" algn="l"/>
                <a:tab pos="7658100" algn="l"/>
                <a:tab pos="8115300" algn="l"/>
                <a:tab pos="8572500" algn="l"/>
                <a:tab pos="9029700" algn="l"/>
                <a:tab pos="9486900" algn="l"/>
              </a:tabLst>
            </a:pPr>
            <a:r>
              <a:rPr lang="en-GB" sz="1400" dirty="0">
                <a:ea typeface="MS Gothic" pitchFamily="49" charset="-128"/>
                <a:cs typeface="MS Gothic" pitchFamily="49" charset="-128"/>
              </a:rPr>
              <a:t>(Latest revision of IEEE 802 LMSC Working Group Policies and Procedures: </a:t>
            </a:r>
            <a:r>
              <a:rPr lang="en-GB" sz="1400" dirty="0">
                <a:ea typeface="MS Gothic" pitchFamily="49" charset="-128"/>
                <a:cs typeface="MS Gothic" pitchFamily="49" charset="-128"/>
                <a:hlinkClick r:id="rId3"/>
              </a:rPr>
              <a:t>http://www.ieee802.org/devdocs.shtml</a:t>
            </a:r>
            <a:r>
              <a:rPr lang="en-GB" sz="1400" dirty="0">
                <a:ea typeface="MS Gothic" pitchFamily="49" charset="-128"/>
                <a:cs typeface="MS Gothic" pitchFamily="49" charset="-128"/>
              </a:rPr>
              <a:t>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u="sng" dirty="0">
                <a:solidFill>
                  <a:schemeClr val="tx1"/>
                </a:solidFill>
              </a:rPr>
              <a:t>Meeting Etiquette</a:t>
            </a:r>
            <a:endParaRPr lang="en-US" dirty="0"/>
          </a:p>
        </p:txBody>
      </p:sp>
      <p:sp>
        <p:nvSpPr>
          <p:cNvPr id="3" name="Inhaltsplatzhalter 2"/>
          <p:cNvSpPr>
            <a:spLocks noGrp="1"/>
          </p:cNvSpPr>
          <p:nvPr>
            <p:ph idx="1"/>
          </p:nvPr>
        </p:nvSpPr>
        <p:spPr/>
        <p:txBody>
          <a:bodyPr/>
          <a:lstStyle/>
          <a:p>
            <a:pPr>
              <a:lnSpc>
                <a:spcPct val="90000"/>
              </a:lnSpc>
            </a:pPr>
            <a:r>
              <a:rPr lang="en-US" dirty="0"/>
              <a:t>IEEE 802 is a world-wide professional technical organization </a:t>
            </a:r>
          </a:p>
          <a:p>
            <a:pPr>
              <a:lnSpc>
                <a:spcPct val="90000"/>
              </a:lnSpc>
            </a:pPr>
            <a:endParaRPr lang="en-US" dirty="0"/>
          </a:p>
          <a:p>
            <a:pPr>
              <a:lnSpc>
                <a:spcPct val="90000"/>
              </a:lnSpc>
            </a:pPr>
            <a:r>
              <a:rPr lang="en-US" dirty="0"/>
              <a:t>Meetings are to be conducted in an </a:t>
            </a:r>
            <a:r>
              <a:rPr lang="en-US" b="0" i="1" u="sng" dirty="0">
                <a:solidFill>
                  <a:srgbClr val="0066FF"/>
                </a:solidFill>
              </a:rPr>
              <a:t>orderly</a:t>
            </a:r>
            <a:r>
              <a:rPr lang="en-US" dirty="0"/>
              <a:t> and </a:t>
            </a:r>
            <a:r>
              <a:rPr lang="en-US" i="1" u="sng" dirty="0">
                <a:solidFill>
                  <a:srgbClr val="0066FF"/>
                </a:solidFill>
              </a:rPr>
              <a:t>professional</a:t>
            </a:r>
            <a:r>
              <a:rPr lang="en-US" i="1" dirty="0">
                <a:solidFill>
                  <a:srgbClr val="0066FF"/>
                </a:solidFill>
              </a:rPr>
              <a:t> </a:t>
            </a:r>
            <a:r>
              <a:rPr lang="en-US" dirty="0"/>
              <a:t>manner in accordance with the policies and procedures governed by the organization.</a:t>
            </a:r>
          </a:p>
          <a:p>
            <a:pPr>
              <a:lnSpc>
                <a:spcPct val="90000"/>
              </a:lnSpc>
            </a:pPr>
            <a:endParaRPr lang="en-US" dirty="0"/>
          </a:p>
          <a:p>
            <a:pPr>
              <a:lnSpc>
                <a:spcPct val="90000"/>
              </a:lnSpc>
            </a:pPr>
            <a:r>
              <a:rPr lang="en-US" dirty="0">
                <a:solidFill>
                  <a:srgbClr val="0066FF"/>
                </a:solidFill>
              </a:rPr>
              <a:t>Individuals are to address the </a:t>
            </a:r>
            <a:r>
              <a:rPr lang="en-US" b="0" i="1" u="sng" dirty="0">
                <a:solidFill>
                  <a:srgbClr val="0066FF"/>
                </a:solidFill>
              </a:rPr>
              <a:t>“Technical”</a:t>
            </a:r>
            <a:r>
              <a:rPr lang="en-US" dirty="0">
                <a:solidFill>
                  <a:srgbClr val="0066FF"/>
                </a:solidFill>
              </a:rPr>
              <a:t> content of the subject under consideration and refrain from making </a:t>
            </a:r>
            <a:r>
              <a:rPr lang="en-US" b="0" i="1" u="sng" dirty="0">
                <a:solidFill>
                  <a:srgbClr val="0066FF"/>
                </a:solidFill>
              </a:rPr>
              <a:t>“personal”</a:t>
            </a:r>
            <a:r>
              <a:rPr lang="en-US" dirty="0">
                <a:solidFill>
                  <a:srgbClr val="0066FF"/>
                </a:solidFill>
              </a:rPr>
              <a:t> comments to or about the presenter. </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154AB4-5739-FF42-A30C-2501B146545D}"/>
              </a:ext>
            </a:extLst>
          </p:cNvPr>
          <p:cNvSpPr>
            <a:spLocks noGrp="1"/>
          </p:cNvSpPr>
          <p:nvPr>
            <p:ph type="title"/>
          </p:nvPr>
        </p:nvSpPr>
        <p:spPr/>
        <p:txBody>
          <a:bodyPr/>
          <a:lstStyle/>
          <a:p>
            <a:r>
              <a:rPr lang="en-US" dirty="0"/>
              <a:t>IEEE Copyright Policy</a:t>
            </a:r>
          </a:p>
        </p:txBody>
      </p:sp>
      <p:sp>
        <p:nvSpPr>
          <p:cNvPr id="3" name="Content Placeholder 2">
            <a:extLst>
              <a:ext uri="{FF2B5EF4-FFF2-40B4-BE49-F238E27FC236}">
                <a16:creationId xmlns:a16="http://schemas.microsoft.com/office/drawing/2014/main" id="{03CB9ECE-2E96-174D-86AF-FBEE4111E7F1}"/>
              </a:ext>
            </a:extLst>
          </p:cNvPr>
          <p:cNvSpPr>
            <a:spLocks noGrp="1"/>
          </p:cNvSpPr>
          <p:nvPr>
            <p:ph idx="1"/>
          </p:nvPr>
        </p:nvSpPr>
        <p:spPr/>
        <p:txBody>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200" dirty="0">
              <a:latin typeface="Calibri" pitchFamily="34" charset="0"/>
              <a:cs typeface="Calibri" pitchFamily="34" charset="0"/>
            </a:endParaRPr>
          </a:p>
          <a:p>
            <a:pPr marL="971550" lvl="2" indent="-285750">
              <a:buSzPct val="150000"/>
              <a:buFont typeface="Arial" panose="020B0604020202020204" pitchFamily="34" charset="0"/>
              <a:buChar char="•"/>
            </a:pPr>
            <a:r>
              <a:rPr lang="en-US" altLang="en-US" sz="1400" dirty="0"/>
              <a:t>Previously Published material (copyright assertion indicated) shall not be presented/submitted to the Working Group nor incorporated into a Working Group draft unless permission is granted. </a:t>
            </a:r>
          </a:p>
          <a:p>
            <a:pPr marL="971550" lvl="2" indent="-285750">
              <a:buSzPct val="150000"/>
              <a:buFont typeface="Arial" panose="020B0604020202020204" pitchFamily="34" charset="0"/>
              <a:buChar char="•"/>
            </a:pPr>
            <a:r>
              <a:rPr lang="en-US" altLang="en-US" sz="1400" dirty="0"/>
              <a:t>Prior to presentation or submission, you shall notify the Working Group Chair of previously Published material and should assist the Chair in obtaining copyright permission acceptable to IEEE SA.</a:t>
            </a:r>
          </a:p>
          <a:p>
            <a:pPr marL="971550" lvl="2" indent="-285750">
              <a:buSzPct val="150000"/>
              <a:buFont typeface="Arial" panose="020B0604020202020204" pitchFamily="34" charset="0"/>
              <a:buChar char="•"/>
            </a:pPr>
            <a:r>
              <a:rPr lang="en-US" altLang="en-US" sz="1400" dirty="0"/>
              <a:t>For material that is not previously Published, IEEE is automatically granted a license to use any material that is presented or submitted.</a:t>
            </a:r>
          </a:p>
          <a:p>
            <a:pPr lvl="2">
              <a:buSzPct val="150000"/>
            </a:pPr>
            <a:endParaRPr lang="en-US" altLang="en-US" sz="1400" dirty="0"/>
          </a:p>
          <a:p>
            <a:endParaRPr lang="en-US" dirty="0"/>
          </a:p>
        </p:txBody>
      </p:sp>
      <p:sp>
        <p:nvSpPr>
          <p:cNvPr id="4" name="Slide Number Placeholder 3">
            <a:extLst>
              <a:ext uri="{FF2B5EF4-FFF2-40B4-BE49-F238E27FC236}">
                <a16:creationId xmlns:a16="http://schemas.microsoft.com/office/drawing/2014/main" id="{82C3ACD4-7725-5448-9D7D-B37C617654B8}"/>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A3EB15E-5881-EC4F-B1B0-EC2013C126F8}"/>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90DD97B4-CCD4-8F4A-B15D-2792E551F182}"/>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96734940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97C075-435C-5746-98F7-4D67B31EF7A5}"/>
              </a:ext>
            </a:extLst>
          </p:cNvPr>
          <p:cNvSpPr>
            <a:spLocks noGrp="1"/>
          </p:cNvSpPr>
          <p:nvPr>
            <p:ph type="title"/>
          </p:nvPr>
        </p:nvSpPr>
        <p:spPr/>
        <p:txBody>
          <a:bodyPr/>
          <a:lstStyle/>
          <a:p>
            <a:r>
              <a:rPr lang="en-US" dirty="0"/>
              <a:t>IEEE Copyright Policy (additional recourses)</a:t>
            </a:r>
          </a:p>
        </p:txBody>
      </p:sp>
      <p:sp>
        <p:nvSpPr>
          <p:cNvPr id="3" name="Content Placeholder 2">
            <a:extLst>
              <a:ext uri="{FF2B5EF4-FFF2-40B4-BE49-F238E27FC236}">
                <a16:creationId xmlns:a16="http://schemas.microsoft.com/office/drawing/2014/main" id="{43B4D9D4-9E42-AF4F-9B46-DF216CD4FFC5}"/>
              </a:ext>
            </a:extLst>
          </p:cNvPr>
          <p:cNvSpPr>
            <a:spLocks noGrp="1"/>
          </p:cNvSpPr>
          <p:nvPr>
            <p:ph idx="1"/>
          </p:nvPr>
        </p:nvSpPr>
        <p:spPr/>
        <p:txBody>
          <a:bodyPr/>
          <a:lstStyle/>
          <a:p>
            <a:pPr lvl="2">
              <a:buSzPct val="150000"/>
            </a:pPr>
            <a:r>
              <a:rPr lang="en-US" sz="1050" dirty="0"/>
              <a:t>The IEEE SA Copyright Policy is described in the IEEE SA Standards Board Bylaws and IEEE SA Standards Board Operations Manual</a:t>
            </a:r>
            <a:br>
              <a:rPr lang="en-US" sz="1050" dirty="0"/>
            </a:br>
            <a:endParaRPr lang="en-US" sz="1050" dirty="0"/>
          </a:p>
          <a:p>
            <a:pPr lvl="3">
              <a:buSzPct val="150000"/>
            </a:pPr>
            <a:r>
              <a:rPr lang="en-US" sz="1050" dirty="0"/>
              <a:t>IEEE SA Copyright Policy, see </a:t>
            </a:r>
            <a:br>
              <a:rPr lang="en-US" sz="1050" dirty="0"/>
            </a:br>
            <a:r>
              <a:rPr lang="en-US" sz="1050" dirty="0"/>
              <a:t>	Clause 7 of the IEEE SA Standards Board Bylaws</a:t>
            </a:r>
            <a:br>
              <a:rPr lang="en-US" sz="1050" dirty="0"/>
            </a:br>
            <a:r>
              <a:rPr lang="en-US" sz="1050" dirty="0"/>
              <a:t> 	</a:t>
            </a:r>
            <a:r>
              <a:rPr lang="en-US" sz="900" dirty="0">
                <a:hlinkClick r:id="rId2"/>
              </a:rPr>
              <a:t>https://standards.ieee.org/about/policies/bylaws/sect6-7.html#7</a:t>
            </a:r>
            <a:br>
              <a:rPr lang="en-US" sz="900" dirty="0"/>
            </a:br>
            <a:r>
              <a:rPr lang="en-US" sz="1050" dirty="0"/>
              <a:t>	Clause 6.1 of the IEEE SA Standards Board Operations Manual</a:t>
            </a:r>
            <a:br>
              <a:rPr lang="en-US" sz="1050" dirty="0"/>
            </a:br>
            <a:r>
              <a:rPr lang="en-US" sz="1050" dirty="0"/>
              <a:t>	</a:t>
            </a:r>
            <a:r>
              <a:rPr lang="en-US" sz="900" dirty="0">
                <a:hlinkClick r:id="rId3"/>
              </a:rPr>
              <a:t>https://standards.ieee.org/about/policies/opman/sect6.html</a:t>
            </a:r>
            <a:br>
              <a:rPr lang="en-US" sz="900" dirty="0"/>
            </a:br>
            <a:endParaRPr lang="en-US" sz="900" dirty="0"/>
          </a:p>
          <a:p>
            <a:pPr lvl="2">
              <a:buSzPct val="150000"/>
            </a:pPr>
            <a:r>
              <a:rPr lang="en-US" sz="1050" dirty="0"/>
              <a:t>IEEE SA Copyright Permission</a:t>
            </a:r>
          </a:p>
          <a:p>
            <a:pPr lvl="3">
              <a:buSzPct val="150000"/>
            </a:pPr>
            <a:r>
              <a:rPr lang="en-US" sz="900" dirty="0">
                <a:hlinkClick r:id="rId4"/>
              </a:rPr>
              <a:t>https://standards.ieee.org/content/dam/ieee-standards/standards/web/documents/other/permissionltrs.zip</a:t>
            </a:r>
            <a:br>
              <a:rPr lang="en-US" sz="900" dirty="0"/>
            </a:br>
            <a:endParaRPr lang="en-US" sz="900" dirty="0"/>
          </a:p>
          <a:p>
            <a:pPr lvl="2">
              <a:buSzPct val="150000"/>
            </a:pPr>
            <a:r>
              <a:rPr lang="en-US" sz="1050" dirty="0"/>
              <a:t>IEEE SA Copyright FAQs</a:t>
            </a:r>
          </a:p>
          <a:p>
            <a:pPr lvl="3">
              <a:buSzPct val="150000"/>
            </a:pPr>
            <a:r>
              <a:rPr lang="en-US" sz="900" dirty="0">
                <a:hlinkClick r:id="rId5"/>
              </a:rPr>
              <a:t>http://standards.ieee.org/faqs/copyrights.html/</a:t>
            </a:r>
            <a:endParaRPr lang="en-US" sz="900" dirty="0"/>
          </a:p>
          <a:p>
            <a:pPr lvl="2">
              <a:buSzPct val="150000"/>
            </a:pPr>
            <a:r>
              <a:rPr lang="en-US" sz="1050" dirty="0"/>
              <a:t>IEEE SA Best Practices for IEEE Standards Development </a:t>
            </a:r>
          </a:p>
          <a:p>
            <a:pPr lvl="3">
              <a:buSzPct val="150000"/>
            </a:pPr>
            <a:r>
              <a:rPr lang="en-US" sz="900" dirty="0">
                <a:hlinkClick r:id="rId6"/>
              </a:rPr>
              <a:t>http://standards.ieee.org/develop/policies/best_practices_for_ieee_standards_development_051215.pdf</a:t>
            </a:r>
            <a:br>
              <a:rPr lang="en-US" sz="900" dirty="0"/>
            </a:br>
            <a:endParaRPr lang="en-US" sz="900" dirty="0"/>
          </a:p>
          <a:p>
            <a:pPr lvl="2">
              <a:buSzPct val="150000"/>
            </a:pPr>
            <a:r>
              <a:rPr lang="en-US" sz="1050" dirty="0"/>
              <a:t>Distribution of Draft Standards (see 6.1.3 of the SASB Operations Manual)</a:t>
            </a:r>
          </a:p>
          <a:p>
            <a:pPr lvl="3">
              <a:buSzPct val="150000"/>
            </a:pPr>
            <a:r>
              <a:rPr lang="en-US" sz="900" dirty="0">
                <a:hlinkClick r:id="rId3"/>
              </a:rPr>
              <a:t>https://standards.ieee.org/about/policies/opman/sect6.html</a:t>
            </a:r>
            <a:endParaRPr lang="en-US" sz="900" dirty="0"/>
          </a:p>
          <a:p>
            <a:pPr lvl="2">
              <a:buSzPct val="150000"/>
            </a:pPr>
            <a:endParaRPr lang="en-US" altLang="en-US" sz="900" dirty="0"/>
          </a:p>
        </p:txBody>
      </p:sp>
      <p:sp>
        <p:nvSpPr>
          <p:cNvPr id="4" name="Slide Number Placeholder 3">
            <a:extLst>
              <a:ext uri="{FF2B5EF4-FFF2-40B4-BE49-F238E27FC236}">
                <a16:creationId xmlns:a16="http://schemas.microsoft.com/office/drawing/2014/main" id="{7A0738B3-F30F-5D4F-8D0C-DDF09C430D9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68D43917-C821-4F42-ABA9-DFB0C16B42DC}"/>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24B45A44-248E-2041-8B5F-32EF14D34A8E}"/>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3218064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955AEB-7CA7-7A4C-A127-BBB96E2DC487}"/>
              </a:ext>
            </a:extLst>
          </p:cNvPr>
          <p:cNvSpPr>
            <a:spLocks noGrp="1"/>
          </p:cNvSpPr>
          <p:nvPr>
            <p:ph type="title"/>
          </p:nvPr>
        </p:nvSpPr>
        <p:spPr/>
        <p:txBody>
          <a:bodyPr/>
          <a:lstStyle/>
          <a:p>
            <a:r>
              <a:rPr lang="en-US" dirty="0" err="1"/>
              <a:t>TGbc</a:t>
            </a:r>
            <a:r>
              <a:rPr lang="en-US" dirty="0"/>
              <a:t> Documents</a:t>
            </a:r>
          </a:p>
        </p:txBody>
      </p:sp>
      <p:sp>
        <p:nvSpPr>
          <p:cNvPr id="3" name="Content Placeholder 2">
            <a:extLst>
              <a:ext uri="{FF2B5EF4-FFF2-40B4-BE49-F238E27FC236}">
                <a16:creationId xmlns:a16="http://schemas.microsoft.com/office/drawing/2014/main" id="{6DBFEBD8-B3C1-AC4B-8CA8-7508CFDD7A4B}"/>
              </a:ext>
            </a:extLst>
          </p:cNvPr>
          <p:cNvSpPr>
            <a:spLocks noGrp="1"/>
          </p:cNvSpPr>
          <p:nvPr>
            <p:ph idx="1"/>
          </p:nvPr>
        </p:nvSpPr>
        <p:spPr/>
        <p:txBody>
          <a:bodyPr/>
          <a:lstStyle/>
          <a:p>
            <a:r>
              <a:rPr lang="en-US" dirty="0"/>
              <a:t>Technical and procedural documents approved by the 802.11bc task group:</a:t>
            </a:r>
          </a:p>
          <a:p>
            <a:endParaRPr lang="en-US" dirty="0"/>
          </a:p>
          <a:p>
            <a:pPr lvl="1"/>
            <a:r>
              <a:rPr lang="en-US" dirty="0" err="1"/>
              <a:t>TGbc</a:t>
            </a:r>
            <a:r>
              <a:rPr lang="en-US" dirty="0"/>
              <a:t> Motion Booklet:				11-18/2123</a:t>
            </a:r>
          </a:p>
          <a:p>
            <a:pPr lvl="1"/>
            <a:r>
              <a:rPr lang="en-US" dirty="0" err="1"/>
              <a:t>TGbc</a:t>
            </a:r>
            <a:r>
              <a:rPr lang="en-US" dirty="0"/>
              <a:t> Selection Procedure:			11-19/0135r0</a:t>
            </a:r>
          </a:p>
          <a:p>
            <a:pPr lvl="1"/>
            <a:r>
              <a:rPr lang="en-US" dirty="0" err="1"/>
              <a:t>TGbc</a:t>
            </a:r>
            <a:r>
              <a:rPr lang="en-US" dirty="0"/>
              <a:t> Functional Requirements:</a:t>
            </a:r>
            <a:r>
              <a:rPr lang="en-US"/>
              <a:t>		11-19/0151</a:t>
            </a:r>
            <a:endParaRPr lang="en-US" dirty="0"/>
          </a:p>
          <a:p>
            <a:endParaRPr lang="en-US" dirty="0"/>
          </a:p>
        </p:txBody>
      </p:sp>
      <p:sp>
        <p:nvSpPr>
          <p:cNvPr id="4" name="Slide Number Placeholder 3">
            <a:extLst>
              <a:ext uri="{FF2B5EF4-FFF2-40B4-BE49-F238E27FC236}">
                <a16:creationId xmlns:a16="http://schemas.microsoft.com/office/drawing/2014/main" id="{C6A74C18-7B1E-DC41-B9BC-5ED942D1F35B}"/>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FDE1E6F4-4133-C64A-84AA-A8E928BC7263}"/>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F32CBC19-66F0-C34A-AF71-ED72AB71858A}"/>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679068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Motions</a:t>
            </a:r>
          </a:p>
        </p:txBody>
      </p:sp>
      <p:sp>
        <p:nvSpPr>
          <p:cNvPr id="8" name="Textplatzhalter 7"/>
          <p:cNvSpPr>
            <a:spLocks noGrp="1"/>
          </p:cNvSpPr>
          <p:nvPr>
            <p:ph type="body" idx="1"/>
          </p:nvPr>
        </p:nvSpPr>
        <p:spPr/>
        <p:txBody>
          <a:bodyPr/>
          <a:lstStyle/>
          <a:p>
            <a:endParaRPr lang="en-US" dirty="0"/>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Tree>
    <p:extLst>
      <p:ext uri="{BB962C8B-B14F-4D97-AF65-F5344CB8AC3E}">
        <p14:creationId xmlns:p14="http://schemas.microsoft.com/office/powerpoint/2010/main" val="180692070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Submissions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Call for Submission</a:t>
            </a:r>
          </a:p>
        </p:txBody>
      </p:sp>
      <p:sp>
        <p:nvSpPr>
          <p:cNvPr id="3" name="Inhaltsplatzhalter 2"/>
          <p:cNvSpPr>
            <a:spLocks noGrp="1"/>
          </p:cNvSpPr>
          <p:nvPr>
            <p:ph idx="1"/>
          </p:nvPr>
        </p:nvSpPr>
        <p:spPr/>
        <p:txBody>
          <a:bodyPr/>
          <a:lstStyle/>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Presentation and discussion of submissions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
        <p:nvSpPr>
          <p:cNvPr id="7" name="Textfeld 6"/>
          <p:cNvSpPr txBox="1"/>
          <p:nvPr/>
        </p:nvSpPr>
        <p:spPr>
          <a:xfrm rot="20107319">
            <a:off x="463651" y="3437577"/>
            <a:ext cx="1953930" cy="461665"/>
          </a:xfrm>
          <a:prstGeom prst="rect">
            <a:avLst/>
          </a:prstGeom>
          <a:noFill/>
        </p:spPr>
        <p:txBody>
          <a:bodyPr wrap="none" rtlCol="0">
            <a:spAutoFit/>
          </a:bodyPr>
          <a:lstStyle/>
          <a:p>
            <a:r>
              <a:rPr lang="en-US" dirty="0">
                <a:solidFill>
                  <a:srgbClr val="FF0000"/>
                </a:solidFill>
              </a:rPr>
              <a:t>Update HERE</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Administrative Items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2022</a:t>
            </a:r>
            <a:endParaRPr lang="en-GB" dirty="0"/>
          </a:p>
        </p:txBody>
      </p:sp>
      <p:sp>
        <p:nvSpPr>
          <p:cNvPr id="5" name="Footer Placeholder 4"/>
          <p:cNvSpPr>
            <a:spLocks noGrp="1"/>
          </p:cNvSpPr>
          <p:nvPr>
            <p:ph type="ftr" idx="14"/>
          </p:nvPr>
        </p:nvSpPr>
        <p:spPr>
          <a:xfrm>
            <a:off x="6286512" y="6475413"/>
            <a:ext cx="2255826"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8"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BCS:</a:t>
            </a:r>
            <a:br>
              <a:rPr lang="en-US" altLang="en-US" dirty="0">
                <a:solidFill>
                  <a:srgbClr val="0000FF"/>
                </a:solidFill>
                <a:latin typeface="Arial Black" panose="020B0A04020102020204" pitchFamily="34" charset="0"/>
              </a:rPr>
            </a:br>
            <a:r>
              <a:rPr lang="en-US" altLang="en-US" dirty="0" err="1">
                <a:solidFill>
                  <a:srgbClr val="0000FF"/>
                </a:solidFill>
                <a:latin typeface="Arial Black" panose="020B0A04020102020204" pitchFamily="34" charset="0"/>
              </a:rPr>
              <a:t>BroadCast</a:t>
            </a:r>
            <a:r>
              <a:rPr lang="en-US" altLang="en-US" dirty="0">
                <a:solidFill>
                  <a:srgbClr val="0000FF"/>
                </a:solidFill>
                <a:latin typeface="Arial Black" panose="020B0A04020102020204" pitchFamily="34" charset="0"/>
              </a:rPr>
              <a:t> Services</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 -- </a:t>
            </a:r>
            <a:r>
              <a:rPr lang="en-US" altLang="en-US" dirty="0" err="1">
                <a:solidFill>
                  <a:srgbClr val="0000FF"/>
                </a:solidFill>
                <a:latin typeface="Arial Black" panose="020B0A04020102020204" pitchFamily="34" charset="0"/>
              </a:rPr>
              <a:t>TGbc</a:t>
            </a:r>
            <a:endParaRPr lang="en-GB" dirty="0"/>
          </a:p>
        </p:txBody>
      </p:sp>
      <p:sp>
        <p:nvSpPr>
          <p:cNvPr id="9"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US" altLang="en-US" sz="3200" dirty="0">
                <a:latin typeface="Arial" panose="020B0604020202020204" pitchFamily="34" charset="0"/>
              </a:rPr>
              <a:t>November 14-18, 2022</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Marc Emmelmann (</a:t>
            </a:r>
            <a:r>
              <a:rPr lang="en-US" altLang="en-US" dirty="0" err="1">
                <a:latin typeface="Arial" panose="020B0604020202020204" pitchFamily="34" charset="0"/>
              </a:rPr>
              <a:t>Koden</a:t>
            </a:r>
            <a:r>
              <a:rPr lang="en-US" altLang="en-US" dirty="0">
                <a:latin typeface="Arial" panose="020B0604020202020204" pitchFamily="34" charset="0"/>
              </a:rPr>
              <a:t>-TI)</a:t>
            </a:r>
          </a:p>
          <a:p>
            <a:pPr algn="ctr">
              <a:lnSpc>
                <a:spcPct val="90000"/>
              </a:lnSpc>
              <a:buFontTx/>
              <a:buNone/>
            </a:pPr>
            <a:r>
              <a:rPr lang="en-US" altLang="en-US" dirty="0">
                <a:latin typeface="Arial" panose="020B0604020202020204" pitchFamily="34" charset="0"/>
              </a:rPr>
              <a:t>Vice Chair: Hitoshi Morioka (SRC Software)</a:t>
            </a:r>
          </a:p>
          <a:p>
            <a:pPr algn="ctr">
              <a:lnSpc>
                <a:spcPct val="90000"/>
              </a:lnSpc>
              <a:buFontTx/>
              <a:buNone/>
            </a:pPr>
            <a:r>
              <a:rPr lang="en-US" altLang="en-US" dirty="0">
                <a:latin typeface="Arial" panose="020B0604020202020204" pitchFamily="34" charset="0"/>
              </a:rPr>
              <a:t>Vice Chair: Stephen McCann (Huawei)</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a:t>
            </a:r>
            <a:r>
              <a:rPr lang="en-US" altLang="en-US" dirty="0" err="1">
                <a:latin typeface="Arial" panose="020B0604020202020204" pitchFamily="34" charset="0"/>
              </a:rPr>
              <a:t>Xiaofei</a:t>
            </a:r>
            <a:r>
              <a:rPr lang="en-US" altLang="en-US" dirty="0">
                <a:latin typeface="Arial" panose="020B0604020202020204" pitchFamily="34" charset="0"/>
              </a:rPr>
              <a:t> Wang (Interdigital)</a:t>
            </a:r>
          </a:p>
          <a:p>
            <a:pPr algn="ctr">
              <a:lnSpc>
                <a:spcPct val="90000"/>
              </a:lnSpc>
              <a:buFontTx/>
              <a:buNone/>
            </a:pPr>
            <a:r>
              <a:rPr lang="en-US" altLang="en-US" dirty="0">
                <a:latin typeface="Arial" panose="020B0604020202020204" pitchFamily="34" charset="0"/>
              </a:rPr>
              <a:t>Technical Editor: Carol Ansley (Cox)</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Goals for the next meeting / upcoming </a:t>
            </a:r>
            <a:r>
              <a:rPr lang="en-US" dirty="0" err="1"/>
              <a:t>telcos</a:t>
            </a:r>
            <a:endParaRPr lang="en-US" dirty="0"/>
          </a:p>
        </p:txBody>
      </p:sp>
      <p:sp>
        <p:nvSpPr>
          <p:cNvPr id="3" name="Inhaltsplatzhalter 2"/>
          <p:cNvSpPr>
            <a:spLocks noGrp="1"/>
          </p:cNvSpPr>
          <p:nvPr>
            <p:ph idx="1"/>
          </p:nvPr>
        </p:nvSpPr>
        <p:spPr/>
        <p:txBody>
          <a:bodyPr/>
          <a:lstStyle/>
          <a:p>
            <a:pPr>
              <a:buFont typeface="Arial" panose="020B0604020202020204" pitchFamily="34" charset="0"/>
              <a:buChar char="•"/>
            </a:pPr>
            <a:r>
              <a:rPr lang="en-US" dirty="0">
                <a:solidFill>
                  <a:schemeClr val="tx1"/>
                </a:solidFill>
              </a:rPr>
              <a:t>Discuss and approve comment resolutions for comments received from the first SA ballot</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el 1"/>
          <p:cNvSpPr>
            <a:spLocks noGrp="1"/>
          </p:cNvSpPr>
          <p:nvPr>
            <p:ph type="title"/>
          </p:nvPr>
        </p:nvSpPr>
        <p:spPr>
          <a:xfrm>
            <a:off x="685800" y="548680"/>
            <a:ext cx="7770813" cy="1065213"/>
          </a:xfrm>
        </p:spPr>
        <p:txBody>
          <a:bodyPr/>
          <a:lstStyle/>
          <a:p>
            <a:r>
              <a:rPr lang="en-US" dirty="0"/>
              <a:t>Telco Schedule: Discussion</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graphicFrame>
        <p:nvGraphicFramePr>
          <p:cNvPr id="9" name="Tabelle 8"/>
          <p:cNvGraphicFramePr>
            <a:graphicFrameLocks noGrp="1"/>
          </p:cNvGraphicFramePr>
          <p:nvPr>
            <p:extLst>
              <p:ext uri="{D42A27DB-BD31-4B8C-83A1-F6EECF244321}">
                <p14:modId xmlns:p14="http://schemas.microsoft.com/office/powerpoint/2010/main" val="2067852983"/>
              </p:ext>
            </p:extLst>
          </p:nvPr>
        </p:nvGraphicFramePr>
        <p:xfrm>
          <a:off x="457200" y="3410416"/>
          <a:ext cx="8305800" cy="2966720"/>
        </p:xfrm>
        <a:graphic>
          <a:graphicData uri="http://schemas.openxmlformats.org/drawingml/2006/table">
            <a:tbl>
              <a:tblPr firstRow="1" bandRow="1">
                <a:tableStyleId>{5C22544A-7EE6-4342-B048-85BDC9FD1C3A}</a:tableStyleId>
              </a:tblPr>
              <a:tblGrid>
                <a:gridCol w="346075">
                  <a:extLst>
                    <a:ext uri="{9D8B030D-6E8A-4147-A177-3AD203B41FA5}">
                      <a16:colId xmlns:a16="http://schemas.microsoft.com/office/drawing/2014/main" val="20000"/>
                    </a:ext>
                  </a:extLst>
                </a:gridCol>
                <a:gridCol w="346075">
                  <a:extLst>
                    <a:ext uri="{9D8B030D-6E8A-4147-A177-3AD203B41FA5}">
                      <a16:colId xmlns:a16="http://schemas.microsoft.com/office/drawing/2014/main" val="20001"/>
                    </a:ext>
                  </a:extLst>
                </a:gridCol>
                <a:gridCol w="346075">
                  <a:extLst>
                    <a:ext uri="{9D8B030D-6E8A-4147-A177-3AD203B41FA5}">
                      <a16:colId xmlns:a16="http://schemas.microsoft.com/office/drawing/2014/main" val="20002"/>
                    </a:ext>
                  </a:extLst>
                </a:gridCol>
                <a:gridCol w="346075">
                  <a:extLst>
                    <a:ext uri="{9D8B030D-6E8A-4147-A177-3AD203B41FA5}">
                      <a16:colId xmlns:a16="http://schemas.microsoft.com/office/drawing/2014/main" val="20003"/>
                    </a:ext>
                  </a:extLst>
                </a:gridCol>
                <a:gridCol w="346075">
                  <a:extLst>
                    <a:ext uri="{9D8B030D-6E8A-4147-A177-3AD203B41FA5}">
                      <a16:colId xmlns:a16="http://schemas.microsoft.com/office/drawing/2014/main" val="20004"/>
                    </a:ext>
                  </a:extLst>
                </a:gridCol>
                <a:gridCol w="346075">
                  <a:extLst>
                    <a:ext uri="{9D8B030D-6E8A-4147-A177-3AD203B41FA5}">
                      <a16:colId xmlns:a16="http://schemas.microsoft.com/office/drawing/2014/main" val="20005"/>
                    </a:ext>
                  </a:extLst>
                </a:gridCol>
                <a:gridCol w="346075">
                  <a:extLst>
                    <a:ext uri="{9D8B030D-6E8A-4147-A177-3AD203B41FA5}">
                      <a16:colId xmlns:a16="http://schemas.microsoft.com/office/drawing/2014/main" val="20006"/>
                    </a:ext>
                  </a:extLst>
                </a:gridCol>
                <a:gridCol w="346075">
                  <a:extLst>
                    <a:ext uri="{9D8B030D-6E8A-4147-A177-3AD203B41FA5}">
                      <a16:colId xmlns:a16="http://schemas.microsoft.com/office/drawing/2014/main" val="20007"/>
                    </a:ext>
                  </a:extLst>
                </a:gridCol>
                <a:gridCol w="346075">
                  <a:extLst>
                    <a:ext uri="{9D8B030D-6E8A-4147-A177-3AD203B41FA5}">
                      <a16:colId xmlns:a16="http://schemas.microsoft.com/office/drawing/2014/main" val="20008"/>
                    </a:ext>
                  </a:extLst>
                </a:gridCol>
                <a:gridCol w="346075">
                  <a:extLst>
                    <a:ext uri="{9D8B030D-6E8A-4147-A177-3AD203B41FA5}">
                      <a16:colId xmlns:a16="http://schemas.microsoft.com/office/drawing/2014/main" val="20009"/>
                    </a:ext>
                  </a:extLst>
                </a:gridCol>
                <a:gridCol w="346075">
                  <a:extLst>
                    <a:ext uri="{9D8B030D-6E8A-4147-A177-3AD203B41FA5}">
                      <a16:colId xmlns:a16="http://schemas.microsoft.com/office/drawing/2014/main" val="20010"/>
                    </a:ext>
                  </a:extLst>
                </a:gridCol>
                <a:gridCol w="346075">
                  <a:extLst>
                    <a:ext uri="{9D8B030D-6E8A-4147-A177-3AD203B41FA5}">
                      <a16:colId xmlns:a16="http://schemas.microsoft.com/office/drawing/2014/main" val="20011"/>
                    </a:ext>
                  </a:extLst>
                </a:gridCol>
                <a:gridCol w="346075">
                  <a:extLst>
                    <a:ext uri="{9D8B030D-6E8A-4147-A177-3AD203B41FA5}">
                      <a16:colId xmlns:a16="http://schemas.microsoft.com/office/drawing/2014/main" val="20012"/>
                    </a:ext>
                  </a:extLst>
                </a:gridCol>
                <a:gridCol w="346075">
                  <a:extLst>
                    <a:ext uri="{9D8B030D-6E8A-4147-A177-3AD203B41FA5}">
                      <a16:colId xmlns:a16="http://schemas.microsoft.com/office/drawing/2014/main" val="20013"/>
                    </a:ext>
                  </a:extLst>
                </a:gridCol>
                <a:gridCol w="346075">
                  <a:extLst>
                    <a:ext uri="{9D8B030D-6E8A-4147-A177-3AD203B41FA5}">
                      <a16:colId xmlns:a16="http://schemas.microsoft.com/office/drawing/2014/main" val="20014"/>
                    </a:ext>
                  </a:extLst>
                </a:gridCol>
                <a:gridCol w="346075">
                  <a:extLst>
                    <a:ext uri="{9D8B030D-6E8A-4147-A177-3AD203B41FA5}">
                      <a16:colId xmlns:a16="http://schemas.microsoft.com/office/drawing/2014/main" val="20015"/>
                    </a:ext>
                  </a:extLst>
                </a:gridCol>
                <a:gridCol w="346075">
                  <a:extLst>
                    <a:ext uri="{9D8B030D-6E8A-4147-A177-3AD203B41FA5}">
                      <a16:colId xmlns:a16="http://schemas.microsoft.com/office/drawing/2014/main" val="20016"/>
                    </a:ext>
                  </a:extLst>
                </a:gridCol>
                <a:gridCol w="346075">
                  <a:extLst>
                    <a:ext uri="{9D8B030D-6E8A-4147-A177-3AD203B41FA5}">
                      <a16:colId xmlns:a16="http://schemas.microsoft.com/office/drawing/2014/main" val="20017"/>
                    </a:ext>
                  </a:extLst>
                </a:gridCol>
                <a:gridCol w="346075">
                  <a:extLst>
                    <a:ext uri="{9D8B030D-6E8A-4147-A177-3AD203B41FA5}">
                      <a16:colId xmlns:a16="http://schemas.microsoft.com/office/drawing/2014/main" val="20018"/>
                    </a:ext>
                  </a:extLst>
                </a:gridCol>
                <a:gridCol w="346075">
                  <a:extLst>
                    <a:ext uri="{9D8B030D-6E8A-4147-A177-3AD203B41FA5}">
                      <a16:colId xmlns:a16="http://schemas.microsoft.com/office/drawing/2014/main" val="20019"/>
                    </a:ext>
                  </a:extLst>
                </a:gridCol>
                <a:gridCol w="346075">
                  <a:extLst>
                    <a:ext uri="{9D8B030D-6E8A-4147-A177-3AD203B41FA5}">
                      <a16:colId xmlns:a16="http://schemas.microsoft.com/office/drawing/2014/main" val="20020"/>
                    </a:ext>
                  </a:extLst>
                </a:gridCol>
                <a:gridCol w="346075">
                  <a:extLst>
                    <a:ext uri="{9D8B030D-6E8A-4147-A177-3AD203B41FA5}">
                      <a16:colId xmlns:a16="http://schemas.microsoft.com/office/drawing/2014/main" val="20021"/>
                    </a:ext>
                  </a:extLst>
                </a:gridCol>
                <a:gridCol w="346075">
                  <a:extLst>
                    <a:ext uri="{9D8B030D-6E8A-4147-A177-3AD203B41FA5}">
                      <a16:colId xmlns:a16="http://schemas.microsoft.com/office/drawing/2014/main" val="20022"/>
                    </a:ext>
                  </a:extLst>
                </a:gridCol>
                <a:gridCol w="346075">
                  <a:extLst>
                    <a:ext uri="{9D8B030D-6E8A-4147-A177-3AD203B41FA5}">
                      <a16:colId xmlns:a16="http://schemas.microsoft.com/office/drawing/2014/main" val="20023"/>
                    </a:ext>
                  </a:extLst>
                </a:gridCol>
              </a:tblGrid>
              <a:tr h="370840">
                <a:tc gridSpan="24">
                  <a:txBody>
                    <a:bodyPr/>
                    <a:lstStyle/>
                    <a:p>
                      <a:r>
                        <a:rPr lang="en-US" sz="1800" dirty="0"/>
                        <a:t>Start Times of Telco in East</a:t>
                      </a:r>
                      <a:r>
                        <a:rPr lang="en-US" sz="1800" baseline="0" dirty="0"/>
                        <a:t> Coast Time (ET)</a:t>
                      </a:r>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0"/>
                  </a:ext>
                </a:extLst>
              </a:tr>
              <a:tr h="370840">
                <a:tc>
                  <a:txBody>
                    <a:bodyPr/>
                    <a:lstStyle/>
                    <a:p>
                      <a:r>
                        <a:rPr lang="en-US" sz="1200" dirty="0"/>
                        <a:t>0</a:t>
                      </a:r>
                    </a:p>
                  </a:txBody>
                  <a:tcPr/>
                </a:tc>
                <a:tc>
                  <a:txBody>
                    <a:bodyPr/>
                    <a:lstStyle/>
                    <a:p>
                      <a:r>
                        <a:rPr lang="en-US" sz="1200" dirty="0"/>
                        <a:t>1</a:t>
                      </a:r>
                    </a:p>
                  </a:txBody>
                  <a:tcPr/>
                </a:tc>
                <a:tc>
                  <a:txBody>
                    <a:bodyPr/>
                    <a:lstStyle/>
                    <a:p>
                      <a:r>
                        <a:rPr lang="en-US" sz="1200" dirty="0"/>
                        <a:t>2</a:t>
                      </a:r>
                    </a:p>
                  </a:txBody>
                  <a:tcPr/>
                </a:tc>
                <a:tc>
                  <a:txBody>
                    <a:bodyPr/>
                    <a:lstStyle/>
                    <a:p>
                      <a:r>
                        <a:rPr lang="en-US" sz="1200" dirty="0"/>
                        <a:t>3</a:t>
                      </a:r>
                    </a:p>
                  </a:txBody>
                  <a:tcPr/>
                </a:tc>
                <a:tc>
                  <a:txBody>
                    <a:bodyPr/>
                    <a:lstStyle/>
                    <a:p>
                      <a:r>
                        <a:rPr lang="en-US" sz="1200" dirty="0"/>
                        <a:t>4</a:t>
                      </a:r>
                    </a:p>
                  </a:txBody>
                  <a:tcPr/>
                </a:tc>
                <a:tc>
                  <a:txBody>
                    <a:bodyPr/>
                    <a:lstStyle/>
                    <a:p>
                      <a:r>
                        <a:rPr lang="en-US" sz="1200" dirty="0"/>
                        <a:t>5</a:t>
                      </a:r>
                    </a:p>
                  </a:txBody>
                  <a:tcPr/>
                </a:tc>
                <a:tc>
                  <a:txBody>
                    <a:bodyPr/>
                    <a:lstStyle/>
                    <a:p>
                      <a:r>
                        <a:rPr lang="en-US" sz="1200" dirty="0"/>
                        <a:t>6</a:t>
                      </a:r>
                    </a:p>
                  </a:txBody>
                  <a:tcPr/>
                </a:tc>
                <a:tc>
                  <a:txBody>
                    <a:bodyPr/>
                    <a:lstStyle/>
                    <a:p>
                      <a:r>
                        <a:rPr lang="en-US" sz="1200" dirty="0"/>
                        <a:t>7</a:t>
                      </a:r>
                    </a:p>
                  </a:txBody>
                  <a:tcPr/>
                </a:tc>
                <a:tc>
                  <a:txBody>
                    <a:bodyPr/>
                    <a:lstStyle/>
                    <a:p>
                      <a:r>
                        <a:rPr lang="en-US" sz="1200" dirty="0"/>
                        <a:t>8</a:t>
                      </a:r>
                    </a:p>
                  </a:txBody>
                  <a:tcPr/>
                </a:tc>
                <a:tc>
                  <a:txBody>
                    <a:bodyPr/>
                    <a:lstStyle/>
                    <a:p>
                      <a:r>
                        <a:rPr lang="en-US" sz="1200" dirty="0"/>
                        <a:t>9</a:t>
                      </a:r>
                    </a:p>
                  </a:txBody>
                  <a:tcPr/>
                </a:tc>
                <a:tc>
                  <a:txBody>
                    <a:bodyPr/>
                    <a:lstStyle/>
                    <a:p>
                      <a:r>
                        <a:rPr lang="en-US" sz="1200" dirty="0"/>
                        <a:t>10</a:t>
                      </a:r>
                    </a:p>
                  </a:txBody>
                  <a:tcPr/>
                </a:tc>
                <a:tc>
                  <a:txBody>
                    <a:bodyPr/>
                    <a:lstStyle/>
                    <a:p>
                      <a:r>
                        <a:rPr lang="en-US" sz="1200" dirty="0"/>
                        <a:t>11</a:t>
                      </a:r>
                    </a:p>
                  </a:txBody>
                  <a:tcPr/>
                </a:tc>
                <a:tc>
                  <a:txBody>
                    <a:bodyPr/>
                    <a:lstStyle/>
                    <a:p>
                      <a:r>
                        <a:rPr lang="en-US" sz="1200" dirty="0"/>
                        <a:t>12</a:t>
                      </a:r>
                    </a:p>
                  </a:txBody>
                  <a:tcPr/>
                </a:tc>
                <a:tc>
                  <a:txBody>
                    <a:bodyPr/>
                    <a:lstStyle/>
                    <a:p>
                      <a:r>
                        <a:rPr lang="en-US" sz="1200" dirty="0"/>
                        <a:t>13</a:t>
                      </a:r>
                    </a:p>
                  </a:txBody>
                  <a:tcPr/>
                </a:tc>
                <a:tc>
                  <a:txBody>
                    <a:bodyPr/>
                    <a:lstStyle/>
                    <a:p>
                      <a:r>
                        <a:rPr lang="en-US" sz="1200" dirty="0"/>
                        <a:t>14</a:t>
                      </a:r>
                    </a:p>
                  </a:txBody>
                  <a:tcPr/>
                </a:tc>
                <a:tc>
                  <a:txBody>
                    <a:bodyPr/>
                    <a:lstStyle/>
                    <a:p>
                      <a:r>
                        <a:rPr lang="en-US" sz="1200" dirty="0"/>
                        <a:t>15</a:t>
                      </a:r>
                    </a:p>
                  </a:txBody>
                  <a:tcPr/>
                </a:tc>
                <a:tc>
                  <a:txBody>
                    <a:bodyPr/>
                    <a:lstStyle/>
                    <a:p>
                      <a:r>
                        <a:rPr lang="en-US" sz="1200" dirty="0"/>
                        <a:t>16</a:t>
                      </a:r>
                    </a:p>
                  </a:txBody>
                  <a:tcPr/>
                </a:tc>
                <a:tc>
                  <a:txBody>
                    <a:bodyPr/>
                    <a:lstStyle/>
                    <a:p>
                      <a:r>
                        <a:rPr lang="en-US" sz="1200" dirty="0"/>
                        <a:t>17</a:t>
                      </a:r>
                    </a:p>
                  </a:txBody>
                  <a:tcPr/>
                </a:tc>
                <a:tc>
                  <a:txBody>
                    <a:bodyPr/>
                    <a:lstStyle/>
                    <a:p>
                      <a:r>
                        <a:rPr lang="en-US" sz="1200" dirty="0"/>
                        <a:t>18</a:t>
                      </a:r>
                    </a:p>
                  </a:txBody>
                  <a:tcPr/>
                </a:tc>
                <a:tc>
                  <a:txBody>
                    <a:bodyPr/>
                    <a:lstStyle/>
                    <a:p>
                      <a:r>
                        <a:rPr lang="en-US" sz="1200" dirty="0"/>
                        <a:t>19</a:t>
                      </a:r>
                    </a:p>
                  </a:txBody>
                  <a:tcPr/>
                </a:tc>
                <a:tc>
                  <a:txBody>
                    <a:bodyPr/>
                    <a:lstStyle/>
                    <a:p>
                      <a:r>
                        <a:rPr lang="en-US" sz="1200" dirty="0"/>
                        <a:t>20</a:t>
                      </a:r>
                    </a:p>
                  </a:txBody>
                  <a:tcPr/>
                </a:tc>
                <a:tc>
                  <a:txBody>
                    <a:bodyPr/>
                    <a:lstStyle/>
                    <a:p>
                      <a:r>
                        <a:rPr lang="en-US" sz="1200" dirty="0"/>
                        <a:t>21</a:t>
                      </a:r>
                    </a:p>
                  </a:txBody>
                  <a:tcPr/>
                </a:tc>
                <a:tc>
                  <a:txBody>
                    <a:bodyPr/>
                    <a:lstStyle/>
                    <a:p>
                      <a:r>
                        <a:rPr lang="en-US" sz="1200" dirty="0"/>
                        <a:t>22</a:t>
                      </a:r>
                    </a:p>
                  </a:txBody>
                  <a:tcPr/>
                </a:tc>
                <a:tc>
                  <a:txBody>
                    <a:bodyPr/>
                    <a:lstStyle/>
                    <a:p>
                      <a:r>
                        <a:rPr lang="en-US" sz="1200" dirty="0"/>
                        <a:t>23</a:t>
                      </a:r>
                    </a:p>
                  </a:txBody>
                  <a:tcPr/>
                </a:tc>
                <a:extLst>
                  <a:ext uri="{0D108BD9-81ED-4DB2-BD59-A6C34878D82A}">
                    <a16:rowId xmlns:a16="http://schemas.microsoft.com/office/drawing/2014/main" val="10001"/>
                  </a:ext>
                </a:extLst>
              </a:tr>
              <a:tr h="370840">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a:t>US</a:t>
                      </a:r>
                      <a:r>
                        <a:rPr lang="en-US" sz="1800" baseline="0" dirty="0"/>
                        <a:t> West Coast (8 – 18h)</a:t>
                      </a:r>
                      <a:endParaRPr lang="en-US" sz="1800"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dirty="0"/>
                    </a:p>
                  </a:txBody>
                  <a:tcPr>
                    <a:solidFill>
                      <a:srgbClr val="FFFF00"/>
                    </a:solidFill>
                  </a:tcPr>
                </a:tc>
                <a:extLst>
                  <a:ext uri="{0D108BD9-81ED-4DB2-BD59-A6C34878D82A}">
                    <a16:rowId xmlns:a16="http://schemas.microsoft.com/office/drawing/2014/main" val="10002"/>
                  </a:ext>
                </a:extLst>
              </a:tr>
              <a:tr h="370840">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sz="1600" dirty="0"/>
                    </a:p>
                  </a:txBody>
                  <a:tcPr>
                    <a:solidFill>
                      <a:srgbClr val="FFFF00"/>
                    </a:solidFill>
                  </a:tcPr>
                </a:tc>
                <a:tc>
                  <a:txBody>
                    <a:bodyPr/>
                    <a:lstStyle/>
                    <a:p>
                      <a:endParaRPr lang="en-US" sz="1600" dirty="0"/>
                    </a:p>
                  </a:txBody>
                  <a:tcPr>
                    <a:solidFill>
                      <a:srgbClr val="FFFF00"/>
                    </a:solidFill>
                  </a:tcPr>
                </a:tc>
                <a:tc gridSpan="11">
                  <a:txBody>
                    <a:bodyPr/>
                    <a:lstStyle/>
                    <a:p>
                      <a:r>
                        <a:rPr lang="en-US" sz="1600" dirty="0"/>
                        <a:t>US East Coast (8</a:t>
                      </a:r>
                      <a:r>
                        <a:rPr lang="en-US" sz="1600" baseline="0" dirty="0"/>
                        <a:t> – 18h)</a:t>
                      </a:r>
                    </a:p>
                  </a:txBody>
                  <a:tcPr>
                    <a:solidFill>
                      <a:schemeClr val="accent1">
                        <a:lumMod val="60000"/>
                        <a:lumOff val="40000"/>
                      </a:schemeClr>
                    </a:solidFill>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a:p>
                  </a:txBody>
                  <a:tcPr/>
                </a:tc>
                <a:tc hMerge="1">
                  <a:txBody>
                    <a:bodyPr/>
                    <a:lstStyle/>
                    <a:p>
                      <a:endParaRPr lang="en-US" sz="1600" dirty="0"/>
                    </a:p>
                  </a:txBody>
                  <a:tcPr/>
                </a:tc>
                <a:tc>
                  <a:txBody>
                    <a:bodyPr/>
                    <a:lstStyle/>
                    <a:p>
                      <a:endParaRPr lang="en-US" sz="1600" dirty="0"/>
                    </a:p>
                  </a:txBody>
                  <a:tcPr>
                    <a:solidFill>
                      <a:srgbClr val="FFFF00"/>
                    </a:solidFill>
                  </a:tcPr>
                </a:tc>
                <a:tc>
                  <a:txBody>
                    <a:bodyPr/>
                    <a:lstStyle/>
                    <a:p>
                      <a:endParaRPr lang="en-US" sz="1600"/>
                    </a:p>
                  </a:txBody>
                  <a:tcPr>
                    <a:solidFill>
                      <a:srgbClr val="FFFF00"/>
                    </a:solidFill>
                  </a:tcPr>
                </a:tc>
                <a:tc>
                  <a:txBody>
                    <a:bodyPr/>
                    <a:lstStyle/>
                    <a:p>
                      <a:endParaRPr lang="en-US" sz="1600" dirty="0"/>
                    </a:p>
                  </a:txBody>
                  <a:tcPr>
                    <a:solidFill>
                      <a:srgbClr val="FFFF00"/>
                    </a:solidFill>
                  </a:tcPr>
                </a:tc>
                <a:tc>
                  <a:txBody>
                    <a:bodyPr/>
                    <a:lstStyle/>
                    <a:p>
                      <a:endParaRPr lang="en-US"/>
                    </a:p>
                  </a:txBody>
                  <a:tcPr/>
                </a:tc>
                <a:tc>
                  <a:txBody>
                    <a:bodyPr/>
                    <a:lstStyle/>
                    <a:p>
                      <a:endParaRPr lang="en-US"/>
                    </a:p>
                  </a:txBody>
                  <a:tcPr/>
                </a:tc>
                <a:extLst>
                  <a:ext uri="{0D108BD9-81ED-4DB2-BD59-A6C34878D82A}">
                    <a16:rowId xmlns:a16="http://schemas.microsoft.com/office/drawing/2014/main" val="10003"/>
                  </a:ext>
                </a:extLst>
              </a:tr>
              <a:tr h="370840">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UK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4"/>
                  </a:ext>
                </a:extLst>
              </a:tr>
              <a:tr h="370840">
                <a:tc>
                  <a:txBody>
                    <a:bodyPr/>
                    <a:lstStyle/>
                    <a:p>
                      <a:endParaRPr lang="en-US" dirty="0"/>
                    </a:p>
                  </a:txBody>
                  <a:tcPr>
                    <a:solidFill>
                      <a:srgbClr val="FFFF00"/>
                    </a:solidFill>
                  </a:tcPr>
                </a:tc>
                <a:tc>
                  <a:txBody>
                    <a:bodyPr/>
                    <a:lstStyle/>
                    <a:p>
                      <a:endParaRPr lang="en-US" dirty="0"/>
                    </a:p>
                  </a:txBody>
                  <a:tcPr>
                    <a:solidFill>
                      <a:srgbClr val="FFFF00"/>
                    </a:solidFill>
                  </a:tcPr>
                </a:tc>
                <a:tc gridSpan="11">
                  <a:txBody>
                    <a:bodyPr/>
                    <a:lstStyle/>
                    <a:p>
                      <a:r>
                        <a:rPr lang="en-US" dirty="0"/>
                        <a:t>Europe (Berlin)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dirty="0"/>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extLst>
                  <a:ext uri="{0D108BD9-81ED-4DB2-BD59-A6C34878D82A}">
                    <a16:rowId xmlns:a16="http://schemas.microsoft.com/office/drawing/2014/main" val="10005"/>
                  </a:ext>
                </a:extLst>
              </a:tr>
              <a:tr h="370840">
                <a:tc gridSpan="6">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5">
                  <a:txBody>
                    <a:bodyPr/>
                    <a:lstStyle/>
                    <a:p>
                      <a:r>
                        <a:rPr lang="en-US" dirty="0"/>
                        <a:t>China (8</a:t>
                      </a:r>
                      <a:r>
                        <a:rPr lang="en-US" baseline="0" dirty="0"/>
                        <a:t> – 18h)</a:t>
                      </a:r>
                    </a:p>
                  </a:txBody>
                  <a:tcPr>
                    <a:solidFill>
                      <a:srgbClr val="47FFD1"/>
                    </a:solidFill>
                  </a:tcPr>
                </a:tc>
                <a:tc hMerge="1">
                  <a:txBody>
                    <a:bodyPr/>
                    <a:lstStyle/>
                    <a:p>
                      <a:endParaRPr lang="en-US" dirty="0"/>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6"/>
                  </a:ext>
                </a:extLst>
              </a:tr>
              <a:tr h="370840">
                <a:tc gridSpan="5">
                  <a:txBody>
                    <a:bodyPr/>
                    <a:lstStyle/>
                    <a:p>
                      <a:endParaRPr lang="en-US" dirty="0"/>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tc>
                  <a:txBody>
                    <a:bodyPr/>
                    <a:lstStyle/>
                    <a:p>
                      <a:endParaRPr lang="en-US" dirty="0"/>
                    </a:p>
                  </a:txBody>
                  <a:tcPr>
                    <a:solidFill>
                      <a:srgbClr val="FFFF00"/>
                    </a:solidFill>
                  </a:tcPr>
                </a:tc>
                <a:tc>
                  <a:txBody>
                    <a:bodyPr/>
                    <a:lstStyle/>
                    <a:p>
                      <a:endParaRPr lang="en-US"/>
                    </a:p>
                  </a:txBody>
                  <a:tcPr>
                    <a:solidFill>
                      <a:srgbClr val="FFFF00"/>
                    </a:solidFill>
                  </a:tcPr>
                </a:tc>
                <a:tc>
                  <a:txBody>
                    <a:bodyPr/>
                    <a:lstStyle/>
                    <a:p>
                      <a:endParaRPr lang="en-US" dirty="0"/>
                    </a:p>
                  </a:txBody>
                  <a:tcPr>
                    <a:solidFill>
                      <a:srgbClr val="FFFF00"/>
                    </a:solidFill>
                  </a:tcPr>
                </a:tc>
                <a:tc>
                  <a:txBody>
                    <a:bodyPr/>
                    <a:lstStyle/>
                    <a:p>
                      <a:endParaRPr lang="en-US"/>
                    </a:p>
                  </a:txBody>
                  <a:tcPr/>
                </a:tc>
                <a:tc>
                  <a:txBody>
                    <a:bodyPr/>
                    <a:lstStyle/>
                    <a:p>
                      <a:endParaRPr lang="en-US" dirty="0"/>
                    </a:p>
                  </a:txBody>
                  <a:tcPr/>
                </a:tc>
                <a:tc>
                  <a:txBody>
                    <a:bodyPr/>
                    <a:lstStyle/>
                    <a:p>
                      <a:endParaRPr lang="en-US" dirty="0"/>
                    </a:p>
                  </a:txBody>
                  <a:tcPr>
                    <a:solidFill>
                      <a:srgbClr val="FF0000"/>
                    </a:solidFill>
                  </a:tcPr>
                </a:tc>
                <a:tc>
                  <a:txBody>
                    <a:bodyPr/>
                    <a:lstStyle/>
                    <a:p>
                      <a:endParaRPr lang="en-US" dirty="0"/>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a:p>
                  </a:txBody>
                  <a:tcPr>
                    <a:solidFill>
                      <a:srgbClr val="FF0000"/>
                    </a:solidFill>
                  </a:tcPr>
                </a:tc>
                <a:tc>
                  <a:txBody>
                    <a:bodyPr/>
                    <a:lstStyle/>
                    <a:p>
                      <a:endParaRPr lang="en-US" dirty="0"/>
                    </a:p>
                  </a:txBody>
                  <a:tcPr>
                    <a:solidFill>
                      <a:srgbClr val="FF0000"/>
                    </a:solidFill>
                  </a:tcPr>
                </a:tc>
                <a:tc>
                  <a:txBody>
                    <a:bodyPr/>
                    <a:lstStyle/>
                    <a:p>
                      <a:endParaRPr lang="en-US" dirty="0"/>
                    </a:p>
                  </a:txBody>
                  <a:tcPr>
                    <a:solidFill>
                      <a:srgbClr val="FFFF00"/>
                    </a:solidFill>
                  </a:tcPr>
                </a:tc>
                <a:tc>
                  <a:txBody>
                    <a:bodyPr/>
                    <a:lstStyle/>
                    <a:p>
                      <a:endParaRPr lang="en-US" dirty="0"/>
                    </a:p>
                  </a:txBody>
                  <a:tcPr>
                    <a:solidFill>
                      <a:srgbClr val="FFFF00"/>
                    </a:solidFill>
                  </a:tcPr>
                </a:tc>
                <a:tc gridSpan="6">
                  <a:txBody>
                    <a:bodyPr/>
                    <a:lstStyle/>
                    <a:p>
                      <a:r>
                        <a:rPr lang="en-US" dirty="0"/>
                        <a:t>Japan (8 – 18h)</a:t>
                      </a:r>
                    </a:p>
                  </a:txBody>
                  <a:tcPr>
                    <a:solidFill>
                      <a:srgbClr val="47FFD1"/>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dirty="0"/>
                    </a:p>
                  </a:txBody>
                  <a:tcPr/>
                </a:tc>
                <a:extLst>
                  <a:ext uri="{0D108BD9-81ED-4DB2-BD59-A6C34878D82A}">
                    <a16:rowId xmlns:a16="http://schemas.microsoft.com/office/drawing/2014/main" val="10007"/>
                  </a:ext>
                </a:extLst>
              </a:tr>
            </a:tbl>
          </a:graphicData>
        </a:graphic>
      </p:graphicFrame>
      <p:sp>
        <p:nvSpPr>
          <p:cNvPr id="10" name="Inhaltsplatzhalter 9"/>
          <p:cNvSpPr>
            <a:spLocks noGrp="1"/>
          </p:cNvSpPr>
          <p:nvPr>
            <p:ph idx="1"/>
          </p:nvPr>
        </p:nvSpPr>
        <p:spPr>
          <a:xfrm>
            <a:off x="685800" y="1386880"/>
            <a:ext cx="7770813" cy="1295400"/>
          </a:xfrm>
        </p:spPr>
        <p:txBody>
          <a:bodyPr/>
          <a:lstStyle/>
          <a:p>
            <a:pPr>
              <a:buFont typeface="Arial"/>
              <a:buChar char="•"/>
            </a:pPr>
            <a:r>
              <a:rPr lang="en-US" sz="2000" dirty="0"/>
              <a:t>Assume:</a:t>
            </a:r>
          </a:p>
          <a:p>
            <a:pPr lvl="1">
              <a:buFont typeface="Arial"/>
              <a:buChar char="•"/>
            </a:pPr>
            <a:r>
              <a:rPr lang="en-US" sz="1800" dirty="0"/>
              <a:t>Easy to manage / main office hours: 8 – 18h (in each time zone)</a:t>
            </a:r>
          </a:p>
          <a:p>
            <a:pPr lvl="1">
              <a:buFont typeface="Arial"/>
              <a:buChar char="•"/>
            </a:pPr>
            <a:r>
              <a:rPr lang="en-US" sz="1800" dirty="0"/>
              <a:t>Acceptable / extended office hours: 6 – 8 &amp; 19 – 21h</a:t>
            </a:r>
          </a:p>
          <a:p>
            <a:pPr lvl="1">
              <a:buFont typeface="Arial"/>
              <a:buChar char="•"/>
            </a:pPr>
            <a:r>
              <a:rPr lang="en-US" sz="1800" dirty="0"/>
              <a:t>Unacceptable / assure night sleep: 0h – 6h</a:t>
            </a:r>
          </a:p>
          <a:p>
            <a:pPr lvl="1">
              <a:buFont typeface="Arial"/>
              <a:buChar char="•"/>
            </a:pPr>
            <a:r>
              <a:rPr lang="en-US" sz="1800" b="1" dirty="0" err="1">
                <a:solidFill>
                  <a:srgbClr val="FF0000"/>
                </a:solidFill>
              </a:rPr>
              <a:t>TGbc</a:t>
            </a:r>
            <a:r>
              <a:rPr lang="en-US" sz="1800" b="1" dirty="0">
                <a:solidFill>
                  <a:srgbClr val="FF0000"/>
                </a:solidFill>
              </a:rPr>
              <a:t> TG agreed to have telephone conferences on Tuesdays, 10AM ET </a:t>
            </a:r>
            <a:r>
              <a:rPr lang="en-US" sz="1800" dirty="0"/>
              <a:t>(thanks to our colleagues in Japan for staying up late)</a:t>
            </a:r>
          </a:p>
        </p:txBody>
      </p:sp>
      <p:sp>
        <p:nvSpPr>
          <p:cNvPr id="11" name="Rechteck 10"/>
          <p:cNvSpPr/>
          <p:nvPr/>
        </p:nvSpPr>
        <p:spPr bwMode="auto">
          <a:xfrm>
            <a:off x="3851920" y="3786336"/>
            <a:ext cx="457200" cy="2667000"/>
          </a:xfrm>
          <a:prstGeom prst="rect">
            <a:avLst/>
          </a:prstGeom>
          <a:noFill/>
          <a:ln w="444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Motion to authorize </a:t>
            </a:r>
            <a:r>
              <a:rPr lang="en-US" dirty="0" err="1"/>
              <a:t>Telcons</a:t>
            </a:r>
            <a:endParaRPr lang="en-US" dirty="0"/>
          </a:p>
        </p:txBody>
      </p:sp>
      <p:sp>
        <p:nvSpPr>
          <p:cNvPr id="3" name="Inhaltsplatzhalter 2"/>
          <p:cNvSpPr>
            <a:spLocks noGrp="1"/>
          </p:cNvSpPr>
          <p:nvPr>
            <p:ph idx="1"/>
          </p:nvPr>
        </p:nvSpPr>
        <p:spPr>
          <a:xfrm>
            <a:off x="685800" y="1981201"/>
            <a:ext cx="7770813" cy="1828800"/>
          </a:xfrm>
        </p:spPr>
        <p:txBody>
          <a:bodyPr/>
          <a:lstStyle/>
          <a:p>
            <a:pPr>
              <a:buFont typeface="Arial" panose="020B0604020202020204" pitchFamily="34" charset="0"/>
              <a:buChar char="•"/>
            </a:pPr>
            <a:r>
              <a:rPr lang="en-US" dirty="0">
                <a:sym typeface="Wingdings" pitchFamily="2" charset="2"/>
              </a:rPr>
              <a:t>No motion required</a:t>
            </a:r>
          </a:p>
          <a:p>
            <a:pPr>
              <a:buFont typeface="Arial" panose="020B0604020202020204" pitchFamily="34" charset="0"/>
              <a:buChar char="•"/>
            </a:pPr>
            <a:r>
              <a:rPr lang="en-US" dirty="0"/>
              <a:t>Tuesdays, 10:00h – 11.00h ET (1 hours)</a:t>
            </a:r>
          </a:p>
          <a:p>
            <a:pPr lvl="1">
              <a:buFont typeface="Arial" panose="020B0604020202020204" pitchFamily="34" charset="0"/>
              <a:buChar char="•"/>
            </a:pPr>
            <a:r>
              <a:rPr lang="en-US" dirty="0">
                <a:sym typeface="Wingdings" pitchFamily="2" charset="2"/>
              </a:rPr>
              <a:t>Telco have been announced with 10-day notice on the WG reflector</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77C65B-93EC-EA43-BFCD-44138638B14E}"/>
              </a:ext>
            </a:extLst>
          </p:cNvPr>
          <p:cNvSpPr>
            <a:spLocks noGrp="1"/>
          </p:cNvSpPr>
          <p:nvPr>
            <p:ph type="title"/>
          </p:nvPr>
        </p:nvSpPr>
        <p:spPr>
          <a:xfrm>
            <a:off x="685802" y="797470"/>
            <a:ext cx="7770813" cy="903338"/>
          </a:xfrm>
        </p:spPr>
        <p:txBody>
          <a:bodyPr/>
          <a:lstStyle/>
          <a:p>
            <a:r>
              <a:rPr lang="en-US" sz="2000" dirty="0"/>
              <a:t>Current </a:t>
            </a:r>
            <a:r>
              <a:rPr lang="en-US" sz="2000" dirty="0" err="1"/>
              <a:t>TGbc</a:t>
            </a:r>
            <a:r>
              <a:rPr lang="en-US" sz="2000" dirty="0"/>
              <a:t> Schedule (Revision as of 2022-09-12)</a:t>
            </a:r>
          </a:p>
        </p:txBody>
      </p:sp>
      <p:sp>
        <p:nvSpPr>
          <p:cNvPr id="3" name="Content Placeholder 2">
            <a:extLst>
              <a:ext uri="{FF2B5EF4-FFF2-40B4-BE49-F238E27FC236}">
                <a16:creationId xmlns:a16="http://schemas.microsoft.com/office/drawing/2014/main" id="{64EAE43C-C7C4-0540-8253-1146D0131A54}"/>
              </a:ext>
            </a:extLst>
          </p:cNvPr>
          <p:cNvSpPr>
            <a:spLocks noGrp="1"/>
          </p:cNvSpPr>
          <p:nvPr>
            <p:ph idx="1"/>
          </p:nvPr>
        </p:nvSpPr>
        <p:spPr>
          <a:xfrm>
            <a:off x="685802" y="1844824"/>
            <a:ext cx="7770813" cy="3367212"/>
          </a:xfrm>
        </p:spPr>
        <p:txBody>
          <a:bodyPr/>
          <a:lstStyle/>
          <a:p>
            <a:pPr marL="0" indent="0">
              <a:lnSpc>
                <a:spcPct val="80000"/>
              </a:lnSpc>
            </a:pPr>
            <a:r>
              <a:rPr lang="en-US" altLang="en-US" sz="1400" dirty="0">
                <a:solidFill>
                  <a:schemeClr val="tx1"/>
                </a:solidFill>
              </a:rPr>
              <a:t>January 2019		First meeting as a task group</a:t>
            </a:r>
          </a:p>
          <a:p>
            <a:pPr marL="0" indent="0">
              <a:lnSpc>
                <a:spcPct val="80000"/>
              </a:lnSpc>
            </a:pPr>
            <a:r>
              <a:rPr lang="en-US" altLang="en-US" sz="1400" dirty="0">
                <a:solidFill>
                  <a:schemeClr val="tx1"/>
                </a:solidFill>
              </a:rPr>
              <a:t>June 2020			Call for comments on D0.1</a:t>
            </a:r>
          </a:p>
          <a:p>
            <a:pPr marL="0" indent="0">
              <a:lnSpc>
                <a:spcPct val="80000"/>
              </a:lnSpc>
            </a:pPr>
            <a:r>
              <a:rPr lang="en-US" altLang="en-US" sz="1400" dirty="0">
                <a:solidFill>
                  <a:schemeClr val="tx1"/>
                </a:solidFill>
              </a:rPr>
              <a:t>November 2020		Initial WGLB (D1.0)</a:t>
            </a:r>
          </a:p>
          <a:p>
            <a:pPr marL="0" indent="0">
              <a:lnSpc>
                <a:spcPct val="80000"/>
              </a:lnSpc>
            </a:pPr>
            <a:r>
              <a:rPr lang="en-US" altLang="en-US" sz="1400" dirty="0">
                <a:solidFill>
                  <a:schemeClr val="tx1"/>
                </a:solidFill>
              </a:rPr>
              <a:t>September 2021		D2.0 WG Recirculation LB</a:t>
            </a:r>
          </a:p>
          <a:p>
            <a:pPr marL="0" indent="0">
              <a:lnSpc>
                <a:spcPct val="80000"/>
              </a:lnSpc>
            </a:pPr>
            <a:r>
              <a:rPr lang="en-US" altLang="en-US" sz="1400" dirty="0">
                <a:solidFill>
                  <a:schemeClr val="tx1"/>
                </a:solidFill>
              </a:rPr>
              <a:t>March 2022		D3.0 WG Recirculation LB</a:t>
            </a:r>
          </a:p>
          <a:p>
            <a:pPr marL="0" indent="0">
              <a:lnSpc>
                <a:spcPct val="80000"/>
              </a:lnSpc>
            </a:pPr>
            <a:r>
              <a:rPr lang="en-US" altLang="en-US" sz="1400" dirty="0">
                <a:solidFill>
                  <a:schemeClr val="tx1"/>
                </a:solidFill>
              </a:rPr>
              <a:t>May				intermediate version D3.1</a:t>
            </a:r>
          </a:p>
          <a:p>
            <a:pPr marL="0" indent="0">
              <a:lnSpc>
                <a:spcPct val="80000"/>
              </a:lnSpc>
            </a:pPr>
            <a:r>
              <a:rPr lang="en-US" altLang="en-US" sz="1400" dirty="0">
                <a:solidFill>
                  <a:schemeClr val="tx1"/>
                </a:solidFill>
              </a:rPr>
              <a:t>June				Form SAB Pool</a:t>
            </a:r>
          </a:p>
          <a:p>
            <a:pPr marL="0" indent="0">
              <a:lnSpc>
                <a:spcPct val="80000"/>
              </a:lnSpc>
            </a:pPr>
            <a:r>
              <a:rPr lang="en-US" altLang="en-US" sz="1400" dirty="0">
                <a:solidFill>
                  <a:schemeClr val="tx1"/>
                </a:solidFill>
              </a:rPr>
              <a:t>July				Editorial reviews completed: MEC &amp; MDR on D3.1</a:t>
            </a:r>
          </a:p>
          <a:p>
            <a:pPr marL="0" indent="0">
              <a:lnSpc>
                <a:spcPct val="80000"/>
              </a:lnSpc>
            </a:pPr>
            <a:r>
              <a:rPr lang="en-US" altLang="en-US" sz="1400" dirty="0">
                <a:solidFill>
                  <a:schemeClr val="tx1"/>
                </a:solidFill>
              </a:rPr>
              <a:t>				D4.0 WG Recirculation LB </a:t>
            </a:r>
          </a:p>
          <a:p>
            <a:pPr marL="0" indent="0">
              <a:lnSpc>
                <a:spcPct val="80000"/>
              </a:lnSpc>
            </a:pPr>
            <a:r>
              <a:rPr lang="en-US" altLang="en-US" sz="1400" dirty="0">
                <a:solidFill>
                  <a:schemeClr val="tx1"/>
                </a:solidFill>
              </a:rPr>
              <a:t>September 	2022		</a:t>
            </a:r>
            <a:r>
              <a:rPr lang="en-US" altLang="en-US" sz="1400" dirty="0">
                <a:solidFill>
                  <a:schemeClr val="tx1"/>
                </a:solidFill>
                <a:highlight>
                  <a:srgbClr val="FFFF00"/>
                </a:highlight>
              </a:rPr>
              <a:t>WG request EC for unconditional approval to forward</a:t>
            </a:r>
          </a:p>
          <a:p>
            <a:pPr marL="0" indent="0">
              <a:lnSpc>
                <a:spcPct val="80000"/>
              </a:lnSpc>
            </a:pPr>
            <a:r>
              <a:rPr lang="en-US" altLang="en-US" sz="1400" dirty="0">
                <a:solidFill>
                  <a:schemeClr val="tx1"/>
                </a:solidFill>
                <a:highlight>
                  <a:srgbClr val="FFFF00"/>
                </a:highlight>
              </a:rPr>
              <a:t>					draft D4.0 to SA ballot</a:t>
            </a:r>
          </a:p>
          <a:p>
            <a:pPr marL="0" indent="0">
              <a:lnSpc>
                <a:spcPct val="80000"/>
              </a:lnSpc>
            </a:pPr>
            <a:r>
              <a:rPr lang="en-US" altLang="en-US" sz="1400" dirty="0">
                <a:solidFill>
                  <a:schemeClr val="tx1"/>
                </a:solidFill>
                <a:highlight>
                  <a:srgbClr val="FFFF00"/>
                </a:highlight>
              </a:rPr>
              <a:t>Oct 4</a:t>
            </a:r>
            <a:r>
              <a:rPr lang="en-US" altLang="en-US" sz="1400" baseline="30000" dirty="0">
                <a:solidFill>
                  <a:schemeClr val="tx1"/>
                </a:solidFill>
                <a:highlight>
                  <a:srgbClr val="FFFF00"/>
                </a:highlight>
              </a:rPr>
              <a:t>th</a:t>
            </a:r>
            <a:r>
              <a:rPr lang="en-US" altLang="en-US" sz="1400" dirty="0">
                <a:solidFill>
                  <a:schemeClr val="tx1"/>
                </a:solidFill>
                <a:highlight>
                  <a:srgbClr val="FFFF00"/>
                </a:highlight>
              </a:rPr>
              <a:t>, 2022 (EC telco)	EC approval to go to SA Ballot (unconditional)</a:t>
            </a:r>
          </a:p>
          <a:p>
            <a:pPr marL="0" indent="0">
              <a:lnSpc>
                <a:spcPct val="80000"/>
              </a:lnSpc>
            </a:pPr>
            <a:r>
              <a:rPr lang="en-US" altLang="en-US" sz="1400" dirty="0">
                <a:solidFill>
                  <a:schemeClr val="tx1"/>
                </a:solidFill>
                <a:highlight>
                  <a:srgbClr val="FFFF00"/>
                </a:highlight>
              </a:rPr>
              <a:t>Oct. 6th			Initial SA Ballot (D4.0), Start of</a:t>
            </a:r>
          </a:p>
          <a:p>
            <a:pPr marL="0" indent="0">
              <a:lnSpc>
                <a:spcPct val="80000"/>
              </a:lnSpc>
            </a:pPr>
            <a:r>
              <a:rPr lang="en-US" altLang="en-US" sz="1400" dirty="0">
                <a:solidFill>
                  <a:schemeClr val="tx1"/>
                </a:solidFill>
              </a:rPr>
              <a:t>March 2023		Second SA Ballot</a:t>
            </a:r>
          </a:p>
          <a:p>
            <a:pPr marL="0" indent="0">
              <a:lnSpc>
                <a:spcPct val="80000"/>
              </a:lnSpc>
            </a:pPr>
            <a:r>
              <a:rPr lang="en-US" altLang="en-US" sz="1400" dirty="0">
                <a:solidFill>
                  <a:schemeClr val="tx1"/>
                </a:solidFill>
              </a:rPr>
              <a:t>July 2023			Third SA Ballot</a:t>
            </a:r>
          </a:p>
          <a:p>
            <a:pPr marL="0" indent="0">
              <a:lnSpc>
                <a:spcPct val="80000"/>
              </a:lnSpc>
            </a:pPr>
            <a:r>
              <a:rPr lang="en-US" altLang="en-US" sz="1400" dirty="0">
                <a:solidFill>
                  <a:schemeClr val="tx1"/>
                </a:solidFill>
              </a:rPr>
              <a:t>September 2023		EC approval to </a:t>
            </a:r>
            <a:r>
              <a:rPr lang="en-US" altLang="en-US" sz="1400" dirty="0" err="1">
                <a:solidFill>
                  <a:schemeClr val="tx1"/>
                </a:solidFill>
              </a:rPr>
              <a:t>RevCom</a:t>
            </a:r>
            <a:endParaRPr lang="en-US" altLang="en-US" sz="1400" dirty="0">
              <a:solidFill>
                <a:schemeClr val="tx1"/>
              </a:solidFill>
            </a:endParaRPr>
          </a:p>
          <a:p>
            <a:pPr marL="0" indent="0">
              <a:lnSpc>
                <a:spcPct val="80000"/>
              </a:lnSpc>
            </a:pPr>
            <a:r>
              <a:rPr lang="en-US" altLang="en-US" sz="1400" dirty="0">
                <a:solidFill>
                  <a:schemeClr val="tx1"/>
                </a:solidFill>
                <a:highlight>
                  <a:srgbClr val="FFFF00"/>
                </a:highlight>
              </a:rPr>
              <a:t>December</a:t>
            </a:r>
            <a:r>
              <a:rPr lang="en-US" altLang="en-US" sz="1400" dirty="0">
                <a:solidFill>
                  <a:schemeClr val="tx1"/>
                </a:solidFill>
              </a:rPr>
              <a:t> 2023		</a:t>
            </a:r>
            <a:r>
              <a:rPr lang="en-US" altLang="en-US" sz="1400" dirty="0" err="1">
                <a:solidFill>
                  <a:schemeClr val="tx1"/>
                </a:solidFill>
              </a:rPr>
              <a:t>RevCom</a:t>
            </a:r>
            <a:r>
              <a:rPr lang="en-US" altLang="en-US" sz="1400" dirty="0">
                <a:solidFill>
                  <a:schemeClr val="tx1"/>
                </a:solidFill>
              </a:rPr>
              <a:t>/SASB approval</a:t>
            </a:r>
            <a:endParaRPr lang="en-US" sz="1400" dirty="0">
              <a:solidFill>
                <a:schemeClr val="tx1"/>
              </a:solidFill>
            </a:endParaRPr>
          </a:p>
          <a:p>
            <a:endParaRPr lang="en-US" sz="1400" dirty="0">
              <a:solidFill>
                <a:schemeClr val="tx1"/>
              </a:solidFill>
            </a:endParaRPr>
          </a:p>
        </p:txBody>
      </p:sp>
      <p:sp>
        <p:nvSpPr>
          <p:cNvPr id="4" name="Slide Number Placeholder 3">
            <a:extLst>
              <a:ext uri="{FF2B5EF4-FFF2-40B4-BE49-F238E27FC236}">
                <a16:creationId xmlns:a16="http://schemas.microsoft.com/office/drawing/2014/main" id="{5F40CA12-1A0C-404F-8E53-6EA0E2B8A055}"/>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D06B622B-5A14-4B4F-88A9-63ADA7B27E6B}"/>
              </a:ext>
            </a:extLst>
          </p:cNvPr>
          <p:cNvSpPr>
            <a:spLocks noGrp="1"/>
          </p:cNvSpPr>
          <p:nvPr>
            <p:ph type="ftr" idx="14"/>
          </p:nvPr>
        </p:nvSpPr>
        <p:spPr/>
        <p:txBody>
          <a:bodyPr/>
          <a:lstStyle/>
          <a:p>
            <a:r>
              <a:rPr lang="de-DE"/>
              <a:t>Marc Emmelmann (Koden-TI)</a:t>
            </a:r>
            <a:endParaRPr lang="en-GB" dirty="0"/>
          </a:p>
        </p:txBody>
      </p:sp>
      <p:sp>
        <p:nvSpPr>
          <p:cNvPr id="6" name="Date Placeholder 5">
            <a:extLst>
              <a:ext uri="{FF2B5EF4-FFF2-40B4-BE49-F238E27FC236}">
                <a16:creationId xmlns:a16="http://schemas.microsoft.com/office/drawing/2014/main" id="{073DA234-C0F5-1749-8ACA-F1B83AF9BFBF}"/>
              </a:ext>
            </a:extLst>
          </p:cNvPr>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235738563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Old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2022</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35</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err="1"/>
              <a:t>TGbc</a:t>
            </a:r>
            <a:r>
              <a:rPr lang="en-US" dirty="0"/>
              <a:t> Submission (cont)</a:t>
            </a:r>
          </a:p>
        </p:txBody>
      </p:sp>
      <p:sp>
        <p:nvSpPr>
          <p:cNvPr id="10242"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Other Old Business</a:t>
            </a:r>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New Business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en-US"/>
          </a:p>
        </p:txBody>
      </p:sp>
      <p:sp>
        <p:nvSpPr>
          <p:cNvPr id="3" name="Inhaltsplatzhalter 2"/>
          <p:cNvSpPr>
            <a:spLocks noGrp="1"/>
          </p:cNvSpPr>
          <p:nvPr>
            <p:ph idx="1"/>
          </p:nvPr>
        </p:nvSpPr>
        <p:spPr/>
        <p:txBody>
          <a:bodyPr/>
          <a:lstStyle/>
          <a:p>
            <a:endParaRPr lang="en-US"/>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GB"/>
              <a:t>November 2022</a:t>
            </a:r>
            <a:endParaRPr lang="en-GB" dirty="0"/>
          </a:p>
        </p:txBody>
      </p:sp>
      <p:sp>
        <p:nvSpPr>
          <p:cNvPr id="5" name="Footer Placeholder 4"/>
          <p:cNvSpPr>
            <a:spLocks noGrp="1"/>
          </p:cNvSpPr>
          <p:nvPr>
            <p:ph type="ftr" idx="14"/>
          </p:nvPr>
        </p:nvSpPr>
        <p:spPr>
          <a:xfrm>
            <a:off x="6215074" y="6475413"/>
            <a:ext cx="2327264" cy="180975"/>
          </a:xfrm>
        </p:spPr>
        <p:txBody>
          <a:bodyPr/>
          <a:lstStyle/>
          <a:p>
            <a:r>
              <a:rPr lang="de-DE"/>
              <a:t>Marc Emmelmann (Koden-TI)</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39</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endParaRPr lang="en-US"/>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el 6"/>
          <p:cNvSpPr>
            <a:spLocks noGrp="1"/>
          </p:cNvSpPr>
          <p:nvPr>
            <p:ph type="title"/>
          </p:nvPr>
        </p:nvSpPr>
        <p:spPr/>
        <p:txBody>
          <a:bodyPr/>
          <a:lstStyle/>
          <a:p>
            <a:r>
              <a:rPr lang="en-US" dirty="0"/>
              <a:t>Opening Formalities</a:t>
            </a:r>
          </a:p>
        </p:txBody>
      </p:sp>
      <p:sp>
        <p:nvSpPr>
          <p:cNvPr id="8" name="Textplatzhalter 7"/>
          <p:cNvSpPr>
            <a:spLocks noGrp="1"/>
          </p:cNvSpPr>
          <p:nvPr>
            <p:ph type="body" idx="1"/>
          </p:nvPr>
        </p:nvSpPr>
        <p:spPr/>
        <p:txBody>
          <a:bodyPr/>
          <a:lstStyle/>
          <a:p>
            <a:endParaRPr lang="en-US"/>
          </a:p>
        </p:txBody>
      </p:sp>
      <p:sp>
        <p:nvSpPr>
          <p:cNvPr id="6" name="Datumsplatzhalter 5"/>
          <p:cNvSpPr>
            <a:spLocks noGrp="1"/>
          </p:cNvSpPr>
          <p:nvPr>
            <p:ph type="dt" idx="10"/>
          </p:nvPr>
        </p:nvSpPr>
        <p:spPr/>
        <p:txBody>
          <a:bodyPr/>
          <a:lstStyle/>
          <a:p>
            <a:r>
              <a:rPr lang="en-GB"/>
              <a:t>November 2022</a:t>
            </a:r>
            <a:endParaRPr lang="en-GB" dirty="0"/>
          </a:p>
        </p:txBody>
      </p:sp>
      <p:sp>
        <p:nvSpPr>
          <p:cNvPr id="5" name="Fußzeilenplatzhalter 4"/>
          <p:cNvSpPr>
            <a:spLocks noGrp="1"/>
          </p:cNvSpPr>
          <p:nvPr>
            <p:ph type="ftr" idx="11"/>
          </p:nvPr>
        </p:nvSpPr>
        <p:spPr/>
        <p:txBody>
          <a:bodyPr/>
          <a:lstStyle/>
          <a:p>
            <a:r>
              <a:rPr lang="de-DE"/>
              <a:t>Marc Emmelmann (Koden-TI)</a:t>
            </a:r>
            <a:endParaRPr lang="en-GB"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Tree>
    <p:extLst>
      <p:ext uri="{BB962C8B-B14F-4D97-AF65-F5344CB8AC3E}">
        <p14:creationId xmlns:p14="http://schemas.microsoft.com/office/powerpoint/2010/main" val="13907703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Front Table Introduction</a:t>
            </a:r>
          </a:p>
        </p:txBody>
      </p:sp>
      <p:sp>
        <p:nvSpPr>
          <p:cNvPr id="3" name="Inhaltsplatzhalter 2"/>
          <p:cNvSpPr>
            <a:spLocks noGrp="1"/>
          </p:cNvSpPr>
          <p:nvPr>
            <p:ph idx="1"/>
          </p:nvPr>
        </p:nvSpPr>
        <p:spPr/>
        <p:txBody>
          <a:bodyPr/>
          <a:lstStyle/>
          <a:p>
            <a:r>
              <a:rPr lang="en-US" dirty="0"/>
              <a:t>Chair:					Marc Emmelmann (</a:t>
            </a:r>
            <a:r>
              <a:rPr lang="en-US" dirty="0" err="1"/>
              <a:t>Koden</a:t>
            </a:r>
            <a:r>
              <a:rPr lang="en-US" dirty="0"/>
              <a:t>-TI)</a:t>
            </a:r>
          </a:p>
          <a:p>
            <a:endParaRPr lang="en-US" dirty="0"/>
          </a:p>
          <a:p>
            <a:r>
              <a:rPr lang="en-US" dirty="0"/>
              <a:t>Vice Chair:			Hitoshi Morioka (SRC Software)</a:t>
            </a:r>
          </a:p>
          <a:p>
            <a:r>
              <a:rPr lang="en-US" dirty="0"/>
              <a:t>Vice Chair:			Stephen McCann (Huawei)</a:t>
            </a:r>
          </a:p>
          <a:p>
            <a:endParaRPr lang="en-US" dirty="0"/>
          </a:p>
          <a:p>
            <a:r>
              <a:rPr lang="en-US" dirty="0"/>
              <a:t>Secretary:			</a:t>
            </a:r>
            <a:r>
              <a:rPr lang="en-US" dirty="0" err="1"/>
              <a:t>Xiaofei</a:t>
            </a:r>
            <a:r>
              <a:rPr lang="en-US" dirty="0"/>
              <a:t> Wang (Interdigital)</a:t>
            </a:r>
          </a:p>
          <a:p>
            <a:r>
              <a:rPr lang="en-US" dirty="0"/>
              <a:t>Technical Editor:	Carol Ansley (Cox)</a:t>
            </a:r>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Meeting Protocol</a:t>
            </a:r>
          </a:p>
        </p:txBody>
      </p:sp>
      <p:sp>
        <p:nvSpPr>
          <p:cNvPr id="3" name="Inhaltsplatzhalter 2"/>
          <p:cNvSpPr>
            <a:spLocks noGrp="1"/>
          </p:cNvSpPr>
          <p:nvPr>
            <p:ph idx="1"/>
          </p:nvPr>
        </p:nvSpPr>
        <p:spPr/>
        <p:txBody>
          <a:bodyPr/>
          <a:lstStyle/>
          <a:p>
            <a:pPr>
              <a:buFont typeface="Arial"/>
              <a:buChar char="•"/>
            </a:pPr>
            <a:r>
              <a:rPr lang="en-US" altLang="en-US" sz="1800" dirty="0"/>
              <a:t>Please announce your affiliation when you first address the group during a meeting slot</a:t>
            </a:r>
          </a:p>
          <a:p>
            <a:pPr>
              <a:buFont typeface="Arial"/>
              <a:buChar char="•"/>
            </a:pPr>
            <a:endParaRPr lang="en-US" altLang="en-US" sz="1800" dirty="0"/>
          </a:p>
          <a:p>
            <a:pPr>
              <a:buFont typeface="Arial"/>
              <a:buChar char="•"/>
            </a:pPr>
            <a:r>
              <a:rPr lang="de-DE" altLang="en-US" sz="1800" dirty="0" err="1"/>
              <a:t>Make</a:t>
            </a:r>
            <a:r>
              <a:rPr lang="de-DE" altLang="en-US" sz="1800" dirty="0"/>
              <a:t> </a:t>
            </a:r>
            <a:r>
              <a:rPr lang="de-DE" altLang="en-US" sz="1800" dirty="0" err="1"/>
              <a:t>sure</a:t>
            </a:r>
            <a:r>
              <a:rPr lang="de-DE" altLang="en-US" sz="1800" dirty="0"/>
              <a:t> </a:t>
            </a:r>
            <a:r>
              <a:rPr lang="de-DE" altLang="en-US" sz="1800" dirty="0" err="1"/>
              <a:t>your</a:t>
            </a:r>
            <a:r>
              <a:rPr lang="de-DE" altLang="en-US" sz="1800" dirty="0"/>
              <a:t> </a:t>
            </a:r>
            <a:r>
              <a:rPr lang="de-DE" altLang="en-US" sz="1800" dirty="0" err="1"/>
              <a:t>badges</a:t>
            </a:r>
            <a:r>
              <a:rPr lang="de-DE" altLang="en-US" sz="1800" dirty="0"/>
              <a:t> </a:t>
            </a:r>
            <a:r>
              <a:rPr lang="de-DE" altLang="en-US" sz="1800" dirty="0" err="1"/>
              <a:t>are</a:t>
            </a:r>
            <a:r>
              <a:rPr lang="de-DE" altLang="en-US" sz="1800" dirty="0"/>
              <a:t> </a:t>
            </a:r>
            <a:r>
              <a:rPr lang="de-DE" altLang="en-US" sz="1800" dirty="0" err="1"/>
              <a:t>correct</a:t>
            </a:r>
            <a:r>
              <a:rPr lang="de-DE" altLang="en-US" sz="1800" dirty="0"/>
              <a:t> </a:t>
            </a:r>
          </a:p>
          <a:p>
            <a:pPr>
              <a:buFont typeface="Arial"/>
              <a:buChar char="•"/>
            </a:pPr>
            <a:endParaRPr lang="de-DE" altLang="en-US" sz="1800" dirty="0"/>
          </a:p>
          <a:p>
            <a:pPr>
              <a:buFont typeface="Arial"/>
              <a:buChar char="•"/>
            </a:pPr>
            <a:r>
              <a:rPr lang="de-DE" altLang="en-US" sz="1800" dirty="0" err="1"/>
              <a:t>If</a:t>
            </a:r>
            <a:r>
              <a:rPr lang="de-DE" altLang="en-US" sz="1800" dirty="0"/>
              <a:t> </a:t>
            </a:r>
            <a:r>
              <a:rPr lang="de-DE" altLang="en-US" sz="1800" dirty="0" err="1"/>
              <a:t>you</a:t>
            </a:r>
            <a:r>
              <a:rPr lang="de-DE" altLang="en-US" sz="1800" dirty="0"/>
              <a:t> plan to </a:t>
            </a:r>
            <a:r>
              <a:rPr lang="de-DE" altLang="en-US" sz="1800" dirty="0" err="1"/>
              <a:t>make</a:t>
            </a:r>
            <a:r>
              <a:rPr lang="de-DE" altLang="en-US" sz="1800" dirty="0"/>
              <a:t> a </a:t>
            </a:r>
            <a:r>
              <a:rPr lang="de-DE" altLang="en-US" sz="1800" dirty="0" err="1"/>
              <a:t>submission</a:t>
            </a:r>
            <a:r>
              <a:rPr lang="de-DE" altLang="en-US" sz="1800" dirty="0"/>
              <a:t> </a:t>
            </a:r>
            <a:r>
              <a:rPr lang="de-DE" altLang="en-US" sz="1800" dirty="0" err="1"/>
              <a:t>be</a:t>
            </a:r>
            <a:r>
              <a:rPr lang="de-DE" altLang="en-US" sz="1800" dirty="0"/>
              <a:t> </a:t>
            </a:r>
            <a:r>
              <a:rPr lang="de-DE" altLang="en-US" sz="1800" dirty="0" err="1"/>
              <a:t>sure</a:t>
            </a:r>
            <a:r>
              <a:rPr lang="de-DE" altLang="en-US" sz="1800" dirty="0"/>
              <a:t> </a:t>
            </a:r>
            <a:r>
              <a:rPr lang="de-DE" altLang="en-US" sz="1800" dirty="0" err="1"/>
              <a:t>it</a:t>
            </a:r>
            <a:r>
              <a:rPr lang="de-DE" altLang="en-US" sz="1800" dirty="0"/>
              <a:t> </a:t>
            </a:r>
            <a:r>
              <a:rPr lang="de-DE" altLang="en-US" sz="1800" dirty="0" err="1"/>
              <a:t>does</a:t>
            </a:r>
            <a:r>
              <a:rPr lang="de-DE" altLang="en-US" sz="1800" dirty="0"/>
              <a:t> </a:t>
            </a:r>
            <a:r>
              <a:rPr lang="de-DE" altLang="en-US" sz="1800" dirty="0" err="1"/>
              <a:t>not</a:t>
            </a:r>
            <a:r>
              <a:rPr lang="de-DE" altLang="en-US" sz="1800" dirty="0"/>
              <a:t> </a:t>
            </a:r>
            <a:r>
              <a:rPr lang="de-DE" altLang="en-US" sz="1800" dirty="0" err="1"/>
              <a:t>contain</a:t>
            </a:r>
            <a:r>
              <a:rPr lang="de-DE" altLang="en-US" sz="1800" dirty="0"/>
              <a:t> </a:t>
            </a:r>
            <a:r>
              <a:rPr lang="de-DE" altLang="en-US" sz="1800" dirty="0" err="1"/>
              <a:t>company</a:t>
            </a:r>
            <a:r>
              <a:rPr lang="de-DE" altLang="en-US" sz="1800" dirty="0"/>
              <a:t> </a:t>
            </a:r>
            <a:r>
              <a:rPr lang="de-DE" altLang="en-US" sz="1800" dirty="0" err="1"/>
              <a:t>logos</a:t>
            </a:r>
            <a:r>
              <a:rPr lang="de-DE" altLang="en-US" sz="1800" dirty="0"/>
              <a:t> </a:t>
            </a:r>
            <a:r>
              <a:rPr lang="de-DE" altLang="en-US" sz="1800" dirty="0" err="1"/>
              <a:t>or</a:t>
            </a:r>
            <a:r>
              <a:rPr lang="de-DE" altLang="en-US" sz="1800" dirty="0"/>
              <a:t> </a:t>
            </a:r>
            <a:r>
              <a:rPr lang="de-DE" altLang="en-US" sz="1800" dirty="0" err="1"/>
              <a:t>advertising</a:t>
            </a:r>
            <a:endParaRPr lang="de-DE" altLang="en-US" sz="1800" dirty="0"/>
          </a:p>
          <a:p>
            <a:pPr>
              <a:buFont typeface="Arial"/>
              <a:buChar char="•"/>
            </a:pPr>
            <a:endParaRPr lang="de-DE" altLang="en-US" sz="1800" dirty="0"/>
          </a:p>
          <a:p>
            <a:pPr>
              <a:buFont typeface="Arial"/>
              <a:buChar char="•"/>
            </a:pPr>
            <a:r>
              <a:rPr lang="de-DE" altLang="en-US" sz="1800" dirty="0" err="1"/>
              <a:t>Questions</a:t>
            </a:r>
            <a:r>
              <a:rPr lang="de-DE" altLang="en-US" sz="1800" dirty="0"/>
              <a:t> on </a:t>
            </a:r>
            <a:r>
              <a:rPr lang="de-DE" altLang="en-US" sz="1800" dirty="0" err="1"/>
              <a:t>Voting</a:t>
            </a:r>
            <a:r>
              <a:rPr lang="de-DE" altLang="en-US" sz="1800" dirty="0"/>
              <a:t> </a:t>
            </a:r>
            <a:r>
              <a:rPr lang="de-DE" altLang="en-US" sz="1800" dirty="0" err="1"/>
              <a:t>status</a:t>
            </a:r>
            <a:r>
              <a:rPr lang="de-DE" altLang="en-US" sz="1800" dirty="0"/>
              <a:t>, </a:t>
            </a:r>
            <a:r>
              <a:rPr lang="de-DE" altLang="en-US" sz="1800" dirty="0" err="1"/>
              <a:t>Ballot</a:t>
            </a:r>
            <a:r>
              <a:rPr lang="de-DE" altLang="en-US" sz="1800" dirty="0"/>
              <a:t> </a:t>
            </a:r>
            <a:r>
              <a:rPr lang="de-DE" altLang="en-US" sz="1800" dirty="0" err="1"/>
              <a:t>pool</a:t>
            </a:r>
            <a:r>
              <a:rPr lang="de-DE" altLang="en-US" sz="1800" dirty="0"/>
              <a:t>, Access to </a:t>
            </a:r>
            <a:r>
              <a:rPr lang="de-DE" altLang="en-US" sz="1800" dirty="0" err="1"/>
              <a:t>Reflector</a:t>
            </a:r>
            <a:r>
              <a:rPr lang="de-DE" altLang="en-US" sz="1800" dirty="0"/>
              <a:t>, </a:t>
            </a:r>
            <a:r>
              <a:rPr lang="de-DE" altLang="en-US" sz="1800" dirty="0" err="1"/>
              <a:t>Documentation</a:t>
            </a:r>
            <a:r>
              <a:rPr lang="de-DE" altLang="en-US" sz="1800" dirty="0"/>
              <a:t>,  </a:t>
            </a:r>
            <a:r>
              <a:rPr lang="de-DE" altLang="en-US" sz="1800" dirty="0" err="1"/>
              <a:t>member’s</a:t>
            </a:r>
            <a:r>
              <a:rPr lang="de-DE" altLang="en-US" sz="1800" dirty="0"/>
              <a:t> </a:t>
            </a:r>
            <a:r>
              <a:rPr lang="de-DE" altLang="en-US" sz="1800" dirty="0" err="1"/>
              <a:t>area</a:t>
            </a:r>
            <a:r>
              <a:rPr lang="de-DE" altLang="en-US" sz="1800" dirty="0"/>
              <a:t>: </a:t>
            </a:r>
            <a:r>
              <a:rPr lang="de-DE" altLang="en-US" sz="1800" dirty="0" err="1"/>
              <a:t>see</a:t>
            </a:r>
            <a:r>
              <a:rPr lang="de-DE" altLang="en-US" sz="1800" dirty="0"/>
              <a:t> Jon </a:t>
            </a:r>
            <a:r>
              <a:rPr lang="de-DE" altLang="en-US" sz="1800" dirty="0" err="1"/>
              <a:t>Rosdahl</a:t>
            </a:r>
            <a:r>
              <a:rPr lang="de-DE" altLang="en-US" sz="1800" dirty="0"/>
              <a:t> –  </a:t>
            </a:r>
            <a:r>
              <a:rPr lang="de-DE" altLang="en-US" sz="1800" dirty="0" err="1"/>
              <a:t>jrosdahl@ieee.org</a:t>
            </a:r>
            <a:endParaRPr lang="de-DE" altLang="en-US" sz="1800" dirty="0"/>
          </a:p>
          <a:p>
            <a:pPr>
              <a:buFont typeface="Arial"/>
              <a:buChar char="•"/>
            </a:pPr>
            <a:endParaRPr lang="de-DE" altLang="en-US" sz="1800" dirty="0"/>
          </a:p>
          <a:p>
            <a:pPr>
              <a:buFont typeface="Arial"/>
              <a:buChar char="•"/>
            </a:pPr>
            <a:r>
              <a:rPr lang="de-DE" altLang="en-US" sz="1800" dirty="0" err="1"/>
              <a:t>Cell</a:t>
            </a:r>
            <a:r>
              <a:rPr lang="de-DE" altLang="en-US" sz="1800" dirty="0"/>
              <a:t> </a:t>
            </a:r>
            <a:r>
              <a:rPr lang="de-DE" altLang="en-US" sz="1800" dirty="0" err="1"/>
              <a:t>Phones</a:t>
            </a:r>
            <a:r>
              <a:rPr lang="de-DE" altLang="en-US" sz="1800" dirty="0"/>
              <a:t> </a:t>
            </a:r>
            <a:r>
              <a:rPr lang="de-DE" altLang="en-US" sz="1800" dirty="0" err="1"/>
              <a:t>Silent</a:t>
            </a:r>
            <a:r>
              <a:rPr lang="de-DE" altLang="en-US" sz="1800" dirty="0"/>
              <a:t> </a:t>
            </a:r>
            <a:r>
              <a:rPr lang="de-DE" altLang="en-US" sz="1800" dirty="0" err="1"/>
              <a:t>or</a:t>
            </a:r>
            <a:r>
              <a:rPr lang="de-DE" altLang="en-US" sz="1800" dirty="0"/>
              <a:t> Off</a:t>
            </a:r>
            <a:endParaRPr lang="en-US" altLang="en-US" sz="1800" dirty="0"/>
          </a:p>
          <a:p>
            <a:endParaRPr lang="en-US" sz="1800"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Registration for the September 802 wireless interim session</a:t>
            </a:r>
          </a:p>
        </p:txBody>
      </p:sp>
      <p:sp>
        <p:nvSpPr>
          <p:cNvPr id="3" name="Content Placeholder 2"/>
          <p:cNvSpPr>
            <a:spLocks noGrp="1"/>
          </p:cNvSpPr>
          <p:nvPr>
            <p:ph idx="1"/>
          </p:nvPr>
        </p:nvSpPr>
        <p:spPr>
          <a:xfrm>
            <a:off x="685801" y="2343151"/>
            <a:ext cx="7770813" cy="3370660"/>
          </a:xfrm>
        </p:spPr>
        <p:txBody>
          <a:bodyPr/>
          <a:lstStyle/>
          <a:p>
            <a:pPr>
              <a:buFont typeface="Arial" panose="020B0604020202020204" pitchFamily="34" charset="0"/>
              <a:buChar char="•"/>
            </a:pPr>
            <a:r>
              <a:rPr lang="en-US" sz="2000" dirty="0"/>
              <a:t>This meeting is part of the September 802 wireless interim session</a:t>
            </a:r>
          </a:p>
          <a:p>
            <a:pPr>
              <a:buFont typeface="Arial" panose="020B0604020202020204" pitchFamily="34" charset="0"/>
              <a:buChar char="•"/>
            </a:pPr>
            <a:r>
              <a:rPr lang="en-US" sz="2000" dirty="0"/>
              <a:t>You must pay the registration fee whether attending in-person or remotely</a:t>
            </a:r>
          </a:p>
          <a:p>
            <a:pPr>
              <a:buFont typeface="Arial" panose="020B0604020202020204" pitchFamily="34" charset="0"/>
              <a:buChar char="•"/>
            </a:pPr>
            <a:r>
              <a:rPr lang="en-US" sz="2000" dirty="0"/>
              <a:t>If you have not already done so, you can register here: </a:t>
            </a:r>
            <a:r>
              <a:rPr lang="en-US" sz="2000" dirty="0">
                <a:hlinkClick r:id="rId2"/>
              </a:rPr>
              <a:t>https://web.cvent.com/event/840c257d-5d52-4eff-94b4-39d2aafda56b/summary</a:t>
            </a:r>
            <a:r>
              <a:rPr lang="en-US" sz="2000" dirty="0"/>
              <a:t> </a:t>
            </a:r>
          </a:p>
          <a:p>
            <a:pPr>
              <a:buFont typeface="Arial" panose="020B0604020202020204" pitchFamily="34" charset="0"/>
              <a:buChar char="•"/>
            </a:pPr>
            <a:r>
              <a:rPr lang="en-US" sz="2000" dirty="0"/>
              <a:t>If you do not intend to register for this session you must leave this meeting and, if you have logged attendance on IMAT, email the 802.11 chair or vice chairs to have your attendance cancelled</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Marc Emmelmann (Koden-TI)</a:t>
            </a:r>
            <a:endParaRPr lang="en-GB" dirty="0"/>
          </a:p>
        </p:txBody>
      </p:sp>
      <p:sp>
        <p:nvSpPr>
          <p:cNvPr id="6" name="Date Placeholder 5"/>
          <p:cNvSpPr>
            <a:spLocks noGrp="1"/>
          </p:cNvSpPr>
          <p:nvPr>
            <p:ph type="dt" idx="15"/>
          </p:nvPr>
        </p:nvSpPr>
        <p:spPr/>
        <p:txBody>
          <a:bodyPr/>
          <a:lstStyle/>
          <a:p>
            <a:r>
              <a:rPr lang="en-GB"/>
              <a:t>November 2022</a:t>
            </a:r>
            <a:endParaRPr lang="en-GB" dirty="0"/>
          </a:p>
        </p:txBody>
      </p:sp>
    </p:spTree>
    <p:extLst>
      <p:ext uri="{BB962C8B-B14F-4D97-AF65-F5344CB8AC3E}">
        <p14:creationId xmlns:p14="http://schemas.microsoft.com/office/powerpoint/2010/main" val="91584243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Reminder to register attendance</a:t>
            </a:r>
          </a:p>
        </p:txBody>
      </p:sp>
      <p:sp>
        <p:nvSpPr>
          <p:cNvPr id="3" name="Inhaltsplatzhalter 2"/>
          <p:cNvSpPr>
            <a:spLocks noGrp="1"/>
          </p:cNvSpPr>
          <p:nvPr>
            <p:ph idx="1"/>
          </p:nvPr>
        </p:nvSpPr>
        <p:spPr>
          <a:xfrm>
            <a:off x="685800" y="1981200"/>
            <a:ext cx="7770813" cy="4113213"/>
          </a:xfrm>
        </p:spPr>
        <p:txBody>
          <a:bodyPr/>
          <a:lstStyle/>
          <a:p>
            <a:r>
              <a:rPr lang="de-DE" dirty="0"/>
              <a:t>https://</a:t>
            </a:r>
            <a:r>
              <a:rPr lang="de-DE" dirty="0" err="1"/>
              <a:t>imat.ieee.org</a:t>
            </a:r>
            <a:endParaRPr lang="de-DE" dirty="0"/>
          </a:p>
          <a:p>
            <a:endParaRPr lang="de-DE" dirty="0"/>
          </a:p>
          <a:p>
            <a:r>
              <a:rPr lang="de-DE" dirty="0"/>
              <a:t>Register</a:t>
            </a:r>
          </a:p>
          <a:p>
            <a:r>
              <a:rPr lang="de-DE" dirty="0" err="1"/>
              <a:t>Indicate</a:t>
            </a:r>
            <a:r>
              <a:rPr lang="de-DE" dirty="0"/>
              <a:t> </a:t>
            </a:r>
            <a:r>
              <a:rPr lang="de-DE" dirty="0" err="1"/>
              <a:t>attendance</a:t>
            </a:r>
            <a:endParaRPr lang="de-DE" dirty="0"/>
          </a:p>
          <a:p>
            <a:endParaRPr lang="en-US"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en-US" dirty="0"/>
              <a:t>Review and Approve Agenda</a:t>
            </a:r>
          </a:p>
        </p:txBody>
      </p:sp>
      <p:sp>
        <p:nvSpPr>
          <p:cNvPr id="3" name="Inhaltsplatzhalter 2"/>
          <p:cNvSpPr>
            <a:spLocks noGrp="1"/>
          </p:cNvSpPr>
          <p:nvPr>
            <p:ph idx="1"/>
          </p:nvPr>
        </p:nvSpPr>
        <p:spPr/>
        <p:txBody>
          <a:bodyPr/>
          <a:lstStyle/>
          <a:p>
            <a:r>
              <a:rPr lang="en-US" dirty="0">
                <a:sym typeface="Wingdings" pitchFamily="2" charset="2"/>
              </a:rPr>
              <a:t> See Motion Booklet for Motion text</a:t>
            </a:r>
            <a:endParaRPr lang="en-US" strike="sngStrike" dirty="0"/>
          </a:p>
        </p:txBody>
      </p:sp>
      <p:sp>
        <p:nvSpPr>
          <p:cNvPr id="4" name="Foliennummernplatzhalt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ußzeilenplatzhalter 4"/>
          <p:cNvSpPr>
            <a:spLocks noGrp="1"/>
          </p:cNvSpPr>
          <p:nvPr>
            <p:ph type="ftr" idx="14"/>
          </p:nvPr>
        </p:nvSpPr>
        <p:spPr/>
        <p:txBody>
          <a:bodyPr/>
          <a:lstStyle/>
          <a:p>
            <a:r>
              <a:rPr lang="de-DE"/>
              <a:t>Marc Emmelmann (Koden-TI)</a:t>
            </a:r>
            <a:endParaRPr lang="en-GB" dirty="0"/>
          </a:p>
        </p:txBody>
      </p:sp>
      <p:sp>
        <p:nvSpPr>
          <p:cNvPr id="6" name="Datumsplatzhalter 5"/>
          <p:cNvSpPr>
            <a:spLocks noGrp="1"/>
          </p:cNvSpPr>
          <p:nvPr>
            <p:ph type="dt" idx="15"/>
          </p:nvPr>
        </p:nvSpPr>
        <p:spPr/>
        <p:txBody>
          <a:bodyPr/>
          <a:lstStyle/>
          <a:p>
            <a:r>
              <a:rPr lang="en-GB"/>
              <a:t>November 2022</a:t>
            </a:r>
            <a:endParaRPr lang="en-GB" dirty="0"/>
          </a:p>
        </p:txBody>
      </p:sp>
    </p:spTree>
  </p:cSld>
  <p:clrMapOvr>
    <a:masterClrMapping/>
  </p:clrMapOvr>
</p:sld>
</file>

<file path=ppt/theme/theme1.xml><?xml version="1.0" encoding="utf-8"?>
<a:theme xmlns:a="http://schemas.openxmlformats.org/drawingml/2006/main" name="802-11-BCS-Chair-Slides-Templat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TGbc-Chair-Slides-Template" id="{C60568A1-41DA-4749-9667-F5DA50CA42E9}" vid="{7B14898D-1AFA-634C-8E0A-34DB625E71F7}"/>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802-11-BCS-Chair-Slides-Template</Template>
  <TotalTime>237</TotalTime>
  <Words>2611</Words>
  <Application>Microsoft Macintosh PowerPoint</Application>
  <PresentationFormat>On-screen Show (4:3)</PresentationFormat>
  <Paragraphs>346</Paragraphs>
  <Slides>39</Slides>
  <Notes>5</Notes>
  <HiddenSlides>1</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39</vt:i4>
      </vt:variant>
    </vt:vector>
  </HeadingPairs>
  <TitlesOfParts>
    <vt:vector size="46" baseType="lpstr">
      <vt:lpstr>Arial</vt:lpstr>
      <vt:lpstr>Arial Black</vt:lpstr>
      <vt:lpstr>Calibri</vt:lpstr>
      <vt:lpstr>Monotype Sorts</vt:lpstr>
      <vt:lpstr>Times New Roman</vt:lpstr>
      <vt:lpstr>802-11-BCS-Chair-Slides-Template</vt:lpstr>
      <vt:lpstr>Microsoft Word 97 - 2004 Document</vt:lpstr>
      <vt:lpstr>Chair’s Meeting Slides TGbc Enhanced Broadcast Services</vt:lpstr>
      <vt:lpstr>Abstract</vt:lpstr>
      <vt:lpstr>  IEEE 802.11 BCS: BroadCast Services Task Group -- TGbc</vt:lpstr>
      <vt:lpstr>Opening Formalities</vt:lpstr>
      <vt:lpstr>Front Table Introduction</vt:lpstr>
      <vt:lpstr>Meeting Protocol</vt:lpstr>
      <vt:lpstr>Registration for the September 802 wireless interim session</vt:lpstr>
      <vt:lpstr>Reminder to register attendance</vt:lpstr>
      <vt:lpstr>Review and Approve Agenda</vt:lpstr>
      <vt:lpstr>Review and Approve meeting minutes</vt:lpstr>
      <vt:lpstr>Review and Approve telephone conference minutes</vt:lpstr>
      <vt:lpstr>Announcements</vt:lpstr>
      <vt:lpstr>TGbc acting as SA Ballot Comment Resolution Committee</vt:lpstr>
      <vt:lpstr>PowerPoint Presentation</vt:lpstr>
      <vt:lpstr>Participants have a duty to inform the IEEE</vt:lpstr>
      <vt:lpstr>Ways to inform IEEE</vt:lpstr>
      <vt:lpstr>Other Guidelines for IEEE WG Meetings</vt:lpstr>
      <vt:lpstr>Patent-related information</vt:lpstr>
      <vt:lpstr>Resources – URLs</vt:lpstr>
      <vt:lpstr>Participation in IEEE 802 Meetings</vt:lpstr>
      <vt:lpstr>Meeting Etiquette</vt:lpstr>
      <vt:lpstr>IEEE Copyright Policy</vt:lpstr>
      <vt:lpstr>IEEE Copyright Policy (additional recourses)</vt:lpstr>
      <vt:lpstr>TGbc Documents</vt:lpstr>
      <vt:lpstr>Motions</vt:lpstr>
      <vt:lpstr>Submissions</vt:lpstr>
      <vt:lpstr>Call for Submission</vt:lpstr>
      <vt:lpstr>Presentation and discussion of submissions</vt:lpstr>
      <vt:lpstr>Administrative Items</vt:lpstr>
      <vt:lpstr>Goals for the next meeting / upcoming telcos</vt:lpstr>
      <vt:lpstr>Telco Schedule: Discussion</vt:lpstr>
      <vt:lpstr>Motion to authorize Telcons</vt:lpstr>
      <vt:lpstr>Current TGbc Schedule (Revision as of 2022-09-12)</vt:lpstr>
      <vt:lpstr>Old Business</vt:lpstr>
      <vt:lpstr>TGbc Submission (cont)</vt:lpstr>
      <vt:lpstr>Other Old Business</vt:lpstr>
      <vt:lpstr>New Business</vt:lpstr>
      <vt:lpstr>PowerPoint Presentation</vt:lpstr>
      <vt:lpstr>References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Chair’s Meeting Slides TGbc Enhanced Broadcast Services</dc:title>
  <dc:subject/>
  <dc:creator>Microsoft Office User</dc:creator>
  <cp:keywords/>
  <dc:description/>
  <cp:lastModifiedBy>Emmelmann, Marc</cp:lastModifiedBy>
  <cp:revision>88</cp:revision>
  <cp:lastPrinted>1601-01-01T00:00:00Z</cp:lastPrinted>
  <dcterms:created xsi:type="dcterms:W3CDTF">2019-05-17T00:07:25Z</dcterms:created>
  <dcterms:modified xsi:type="dcterms:W3CDTF">2022-11-12T16:08:01Z</dcterms:modified>
  <cp:category/>
</cp:coreProperties>
</file>