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73" r:id="rId20"/>
    <p:sldId id="2369" r:id="rId21"/>
    <p:sldId id="2372" r:id="rId22"/>
    <p:sldId id="2367" r:id="rId23"/>
    <p:sldId id="2370" r:id="rId24"/>
    <p:sldId id="2371" r:id="rId25"/>
    <p:sldId id="334" r:id="rId26"/>
    <p:sldId id="356"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3A58DE75-E3FE-4D5E-AD7E-88AA8F27C6EC}"/>
    <pc:docChg chg="modSld modMainMaster">
      <pc:chgData name="Cariou, Laurent" userId="4453f93f-2ed2-46e8-bb8c-3237fbfdd40b" providerId="ADAL" clId="{3A58DE75-E3FE-4D5E-AD7E-88AA8F27C6EC}" dt="2022-11-17T01:42:05.741" v="7" actId="20577"/>
      <pc:docMkLst>
        <pc:docMk/>
      </pc:docMkLst>
      <pc:sldChg chg="modSp mod">
        <pc:chgData name="Cariou, Laurent" userId="4453f93f-2ed2-46e8-bb8c-3237fbfdd40b" providerId="ADAL" clId="{3A58DE75-E3FE-4D5E-AD7E-88AA8F27C6EC}" dt="2022-11-17T01:41:36.440" v="3"/>
        <pc:sldMkLst>
          <pc:docMk/>
          <pc:sldMk cId="3930036297" sldId="356"/>
        </pc:sldMkLst>
        <pc:spChg chg="mod">
          <ac:chgData name="Cariou, Laurent" userId="4453f93f-2ed2-46e8-bb8c-3237fbfdd40b" providerId="ADAL" clId="{3A58DE75-E3FE-4D5E-AD7E-88AA8F27C6EC}" dt="2022-11-17T01:41:36.440" v="3"/>
          <ac:spMkLst>
            <pc:docMk/>
            <pc:sldMk cId="3930036297" sldId="356"/>
            <ac:spMk id="3" creationId="{DFB0BA47-D7B6-4F95-932E-A7AA615BC440}"/>
          </ac:spMkLst>
        </pc:spChg>
      </pc:sldChg>
      <pc:sldChg chg="modSp mod">
        <pc:chgData name="Cariou, Laurent" userId="4453f93f-2ed2-46e8-bb8c-3237fbfdd40b" providerId="ADAL" clId="{3A58DE75-E3FE-4D5E-AD7E-88AA8F27C6EC}" dt="2022-11-17T01:42:05.741" v="7" actId="20577"/>
        <pc:sldMkLst>
          <pc:docMk/>
          <pc:sldMk cId="2160857059" sldId="2370"/>
        </pc:sldMkLst>
        <pc:spChg chg="mod">
          <ac:chgData name="Cariou, Laurent" userId="4453f93f-2ed2-46e8-bb8c-3237fbfdd40b" providerId="ADAL" clId="{3A58DE75-E3FE-4D5E-AD7E-88AA8F27C6EC}" dt="2022-11-17T01:42:05.741" v="7" actId="20577"/>
          <ac:spMkLst>
            <pc:docMk/>
            <pc:sldMk cId="2160857059" sldId="2370"/>
            <ac:spMk id="3" creationId="{92AFA901-3E57-4AA0-94EE-C76CCF5EB056}"/>
          </ac:spMkLst>
        </pc:spChg>
      </pc:sldChg>
      <pc:sldMasterChg chg="modSp mod">
        <pc:chgData name="Cariou, Laurent" userId="4453f93f-2ed2-46e8-bb8c-3237fbfdd40b" providerId="ADAL" clId="{3A58DE75-E3FE-4D5E-AD7E-88AA8F27C6EC}" dt="2022-11-17T01:41:07.976" v="1" actId="20577"/>
        <pc:sldMasterMkLst>
          <pc:docMk/>
          <pc:sldMasterMk cId="0" sldId="2147483648"/>
        </pc:sldMasterMkLst>
        <pc:spChg chg="mod">
          <ac:chgData name="Cariou, Laurent" userId="4453f93f-2ed2-46e8-bb8c-3237fbfdd40b" providerId="ADAL" clId="{3A58DE75-E3FE-4D5E-AD7E-88AA8F27C6EC}" dt="2022-11-17T01:41:07.976" v="1" actId="20577"/>
          <ac:spMkLst>
            <pc:docMk/>
            <pc:sldMasterMk cId="0" sldId="2147483648"/>
            <ac:spMk id="10" creationId="{00000000-0000-0000-0000-000000000000}"/>
          </ac:spMkLst>
        </pc:spChg>
      </pc:sldMasterChg>
    </pc:docChg>
  </pc:docChgLst>
  <pc:docChgLst>
    <pc:chgData name="Cariou, Laurent" userId="4453f93f-2ed2-46e8-bb8c-3237fbfdd40b" providerId="ADAL" clId="{D8E0AA49-7A6B-42DF-A638-60E382C8D6D7}"/>
    <pc:docChg chg="undo custSel modSld">
      <pc:chgData name="Cariou, Laurent" userId="4453f93f-2ed2-46e8-bb8c-3237fbfdd40b" providerId="ADAL" clId="{D8E0AA49-7A6B-42DF-A638-60E382C8D6D7}" dt="2022-11-15T09:21:28.021" v="474" actId="1036"/>
      <pc:docMkLst>
        <pc:docMk/>
      </pc:docMkLst>
      <pc:sldChg chg="modSp mod">
        <pc:chgData name="Cariou, Laurent" userId="4453f93f-2ed2-46e8-bb8c-3237fbfdd40b" providerId="ADAL" clId="{D8E0AA49-7A6B-42DF-A638-60E382C8D6D7}" dt="2022-11-15T09:21:28.021" v="474" actId="1036"/>
        <pc:sldMkLst>
          <pc:docMk/>
          <pc:sldMk cId="0" sldId="256"/>
        </pc:sldMkLst>
        <pc:graphicFrameChg chg="mod">
          <ac:chgData name="Cariou, Laurent" userId="4453f93f-2ed2-46e8-bb8c-3237fbfdd40b" providerId="ADAL" clId="{D8E0AA49-7A6B-42DF-A638-60E382C8D6D7}" dt="2022-11-15T09:21:28.021" v="474" actId="1036"/>
          <ac:graphicFrameMkLst>
            <pc:docMk/>
            <pc:sldMk cId="0" sldId="256"/>
            <ac:graphicFrameMk id="3075" creationId="{00000000-0000-0000-0000-000000000000}"/>
          </ac:graphicFrameMkLst>
        </pc:graphicFrameChg>
      </pc:sldChg>
      <pc:sldChg chg="modSp mod">
        <pc:chgData name="Cariou, Laurent" userId="4453f93f-2ed2-46e8-bb8c-3237fbfdd40b" providerId="ADAL" clId="{D8E0AA49-7A6B-42DF-A638-60E382C8D6D7}" dt="2022-11-15T05:08:19.628" v="472" actId="20577"/>
        <pc:sldMkLst>
          <pc:docMk/>
          <pc:sldMk cId="1678302061" sldId="2373"/>
        </pc:sldMkLst>
        <pc:spChg chg="mod">
          <ac:chgData name="Cariou, Laurent" userId="4453f93f-2ed2-46e8-bb8c-3237fbfdd40b" providerId="ADAL" clId="{D8E0AA49-7A6B-42DF-A638-60E382C8D6D7}" dt="2022-11-15T05:08:19.628" v="472" actId="20577"/>
          <ac:spMkLst>
            <pc:docMk/>
            <pc:sldMk cId="1678302061" sldId="2373"/>
            <ac:spMk id="7" creationId="{D6154935-434B-4650-8F22-7E61271DFDF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2022</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2022</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2022</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802.11-22/1720r6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656-01-0uhr-uhr-sg-september-october-2022-teleconference-minutes.docx" TargetMode="External"/><Relationship Id="rId2" Type="http://schemas.openxmlformats.org/officeDocument/2006/relationships/hyperlink" Target="https://mentor.ieee.org/802.11/dcn/22/11-22-1612-02-0uhr-uhr-sg-september-2022-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November 2022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2022-11-13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9356559"/>
              </p:ext>
            </p:extLst>
          </p:nvPr>
        </p:nvGraphicFramePr>
        <p:xfrm>
          <a:off x="457200" y="2982912"/>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57200" y="2982912"/>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PM2, (16:00-18:00)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79220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6593" y="685800"/>
            <a:ext cx="7770813" cy="1065213"/>
          </a:xfrm>
        </p:spPr>
        <p:txBody>
          <a:bodyPr/>
          <a:lstStyle/>
          <a:p>
            <a:r>
              <a:rPr lang="en-US" dirty="0"/>
              <a:t>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Laurent Cariou, Intel</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36187ADC-15AA-4DA0-AB73-AA1D529EECBD}"/>
              </a:ext>
            </a:extLst>
          </p:cNvPr>
          <p:cNvGraphicFramePr>
            <a:graphicFrameLocks noGrp="1"/>
          </p:cNvGraphicFramePr>
          <p:nvPr>
            <p:extLst>
              <p:ext uri="{D42A27DB-BD31-4B8C-83A1-F6EECF244321}">
                <p14:modId xmlns:p14="http://schemas.microsoft.com/office/powerpoint/2010/main" val="455634438"/>
              </p:ext>
            </p:extLst>
          </p:nvPr>
        </p:nvGraphicFramePr>
        <p:xfrm>
          <a:off x="1461988" y="1752600"/>
          <a:ext cx="6158012" cy="4587800"/>
        </p:xfrm>
        <a:graphic>
          <a:graphicData uri="http://schemas.openxmlformats.org/drawingml/2006/table">
            <a:tbl>
              <a:tblPr>
                <a:tableStyleId>{073A0DAA-6AF3-43AB-8588-CEC1D06C72B9}</a:tableStyleId>
              </a:tblPr>
              <a:tblGrid>
                <a:gridCol w="623597">
                  <a:extLst>
                    <a:ext uri="{9D8B030D-6E8A-4147-A177-3AD203B41FA5}">
                      <a16:colId xmlns:a16="http://schemas.microsoft.com/office/drawing/2014/main" val="2192886066"/>
                    </a:ext>
                  </a:extLst>
                </a:gridCol>
                <a:gridCol w="4378164">
                  <a:extLst>
                    <a:ext uri="{9D8B030D-6E8A-4147-A177-3AD203B41FA5}">
                      <a16:colId xmlns:a16="http://schemas.microsoft.com/office/drawing/2014/main" val="2799298317"/>
                    </a:ext>
                  </a:extLst>
                </a:gridCol>
                <a:gridCol w="1156251">
                  <a:extLst>
                    <a:ext uri="{9D8B030D-6E8A-4147-A177-3AD203B41FA5}">
                      <a16:colId xmlns:a16="http://schemas.microsoft.com/office/drawing/2014/main" val="3752518458"/>
                    </a:ext>
                  </a:extLst>
                </a:gridCol>
              </a:tblGrid>
              <a:tr h="158200">
                <a:tc>
                  <a:txBody>
                    <a:bodyPr/>
                    <a:lstStyle/>
                    <a:p>
                      <a:pPr algn="l" fontAlgn="b"/>
                      <a:r>
                        <a:rPr lang="en-US" sz="900" u="none" strike="noStrike">
                          <a:effectLst/>
                        </a:rPr>
                        <a:t>DCN</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Title</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Author</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24403442"/>
                  </a:ext>
                </a:extLst>
              </a:tr>
              <a:tr h="158200">
                <a:tc>
                  <a:txBody>
                    <a:bodyPr/>
                    <a:lstStyle/>
                    <a:p>
                      <a:pPr algn="r" fontAlgn="b"/>
                      <a:r>
                        <a:rPr lang="en-US" sz="900" u="none" strike="noStrike">
                          <a:effectLst/>
                        </a:rPr>
                        <a:t>1804</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Band Complexity Discussion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Vinko Erceg</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722100385"/>
                  </a:ext>
                </a:extLst>
              </a:tr>
              <a:tr h="158200">
                <a:tc>
                  <a:txBody>
                    <a:bodyPr/>
                    <a:lstStyle/>
                    <a:p>
                      <a:pPr algn="r" fontAlgn="b"/>
                      <a:r>
                        <a:rPr lang="en-US" sz="900" u="none" strike="noStrike" dirty="0">
                          <a:effectLst/>
                        </a:rPr>
                        <a:t>1809</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A Perspective on UHR Features for Operator Residential Deployments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Lili Hervieu</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059005812"/>
                  </a:ext>
                </a:extLst>
              </a:tr>
              <a:tr h="158200">
                <a:tc>
                  <a:txBody>
                    <a:bodyPr/>
                    <a:lstStyle/>
                    <a:p>
                      <a:pPr algn="r" fontAlgn="b"/>
                      <a:r>
                        <a:rPr lang="en-US" sz="900" u="none" strike="noStrike" dirty="0">
                          <a:effectLst/>
                        </a:rPr>
                        <a:t>1842</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Channel Information Feedback for Smooth Beamforming</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Eunsung Jeon</a:t>
                      </a:r>
                      <a:r>
                        <a:rPr lang="en-US" sz="800" u="none" strike="noStrike" dirty="0">
                          <a:effectLst/>
                        </a:rPr>
                        <a:t> </a:t>
                      </a:r>
                      <a:endParaRPr lang="en-US" sz="900" b="0" i="0" u="none" strike="noStrike" dirty="0">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4113902649"/>
                  </a:ext>
                </a:extLst>
              </a:tr>
              <a:tr h="158200">
                <a:tc>
                  <a:txBody>
                    <a:bodyPr/>
                    <a:lstStyle/>
                    <a:p>
                      <a:pPr algn="r" fontAlgn="b"/>
                      <a:r>
                        <a:rPr lang="en-US" sz="900" u="none" strike="noStrike" dirty="0">
                          <a:effectLst/>
                        </a:rPr>
                        <a:t>1865</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the PHY for 60 GHz</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Miguel Lopez</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45839546"/>
                  </a:ext>
                </a:extLst>
              </a:tr>
              <a:tr h="158200">
                <a:tc>
                  <a:txBody>
                    <a:bodyPr/>
                    <a:lstStyle/>
                    <a:p>
                      <a:pPr algn="r" fontAlgn="b"/>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UHR Operation in Lightly Licensed Spectrum</a:t>
                      </a: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Rolf De Vegt</a:t>
                      </a:r>
                    </a:p>
                  </a:txBody>
                  <a:tcPr marL="7910" marR="7910" marT="7910" marB="0" anchor="b"/>
                </a:tc>
                <a:extLst>
                  <a:ext uri="{0D108BD9-81ED-4DB2-BD59-A6C34878D82A}">
                    <a16:rowId xmlns:a16="http://schemas.microsoft.com/office/drawing/2014/main" val="3672054398"/>
                  </a:ext>
                </a:extLst>
              </a:tr>
              <a:tr h="158200">
                <a:tc>
                  <a:txBody>
                    <a:bodyPr/>
                    <a:lstStyle/>
                    <a:p>
                      <a:pPr algn="r" fontAlgn="b"/>
                      <a:r>
                        <a:rPr lang="en-US" sz="900" u="none" strike="noStrike" dirty="0">
                          <a:effectLst/>
                        </a:rPr>
                        <a:t>1820</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ctr"/>
                      <a:r>
                        <a:rPr lang="en-US" sz="900" u="none" strike="noStrike" dirty="0">
                          <a:effectLst/>
                        </a:rPr>
                        <a:t>BF Feedback with the Optimal SVD</a:t>
                      </a:r>
                      <a:endParaRPr lang="en-US" sz="900" b="0" i="0" u="none" strike="noStrike" dirty="0">
                        <a:solidFill>
                          <a:srgbClr val="1D2228"/>
                        </a:solidFill>
                        <a:effectLst/>
                        <a:latin typeface="Calibri" panose="020F0502020204030204" pitchFamily="34" charset="0"/>
                      </a:endParaRPr>
                    </a:p>
                  </a:txBody>
                  <a:tcPr marL="7910" marR="7910" marT="7910" marB="0" anchor="ctr"/>
                </a:tc>
                <a:tc>
                  <a:txBody>
                    <a:bodyPr/>
                    <a:lstStyle/>
                    <a:p>
                      <a:pPr algn="l" fontAlgn="b"/>
                      <a:r>
                        <a:rPr lang="en-US" sz="900" u="none" strike="noStrike">
                          <a:effectLst/>
                        </a:rPr>
                        <a:t>Aiguo Yan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499904252"/>
                  </a:ext>
                </a:extLst>
              </a:tr>
              <a:tr h="158200">
                <a:tc>
                  <a:txBody>
                    <a:bodyPr/>
                    <a:lstStyle/>
                    <a:p>
                      <a:pPr algn="r" fontAlgn="b"/>
                      <a:r>
                        <a:rPr lang="en-US" sz="900" u="none" strike="noStrike">
                          <a:effectLst/>
                        </a:rPr>
                        <a:t>1869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ctr"/>
                      <a:r>
                        <a:rPr lang="en-US" sz="900" u="none" strike="noStrike" dirty="0">
                          <a:effectLst/>
                        </a:rPr>
                        <a:t>TXBF based on the Optimal SVD</a:t>
                      </a:r>
                      <a:endParaRPr lang="en-US" sz="900" b="0" i="0" u="none" strike="noStrike" dirty="0">
                        <a:solidFill>
                          <a:srgbClr val="1D2228"/>
                        </a:solidFill>
                        <a:effectLst/>
                        <a:latin typeface="Calibri" panose="020F0502020204030204" pitchFamily="34" charset="0"/>
                      </a:endParaRPr>
                    </a:p>
                  </a:txBody>
                  <a:tcPr marL="7910" marR="7910" marT="7910" marB="0" anchor="ctr"/>
                </a:tc>
                <a:tc>
                  <a:txBody>
                    <a:bodyPr/>
                    <a:lstStyle/>
                    <a:p>
                      <a:pPr algn="l" fontAlgn="b"/>
                      <a:r>
                        <a:rPr lang="en-US" sz="900" u="none" strike="noStrike" dirty="0" err="1">
                          <a:effectLst/>
                        </a:rPr>
                        <a:t>Aiguo</a:t>
                      </a:r>
                      <a:r>
                        <a:rPr lang="en-US" sz="900" u="none" strike="noStrike" dirty="0">
                          <a:effectLst/>
                        </a:rPr>
                        <a:t> Yan</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579753839"/>
                  </a:ext>
                </a:extLst>
              </a:tr>
              <a:tr h="158200">
                <a:tc>
                  <a:txBody>
                    <a:bodyPr/>
                    <a:lstStyle/>
                    <a:p>
                      <a:pPr algn="r" fontAlgn="b"/>
                      <a:r>
                        <a:rPr lang="en-US" sz="900" u="none" strike="noStrike" dirty="0">
                          <a:effectLst/>
                        </a:rPr>
                        <a:t>1872</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PHY Designs for </a:t>
                      </a:r>
                      <a:r>
                        <a:rPr lang="en-US" sz="900" u="none" strike="noStrike" dirty="0" err="1">
                          <a:effectLst/>
                        </a:rPr>
                        <a:t>mmWave</a:t>
                      </a:r>
                      <a:r>
                        <a:rPr lang="en-US" sz="900" u="none" strike="noStrike" dirty="0">
                          <a:effectLst/>
                        </a:rPr>
                        <a:t> Band</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Eunsung Park</a:t>
                      </a:r>
                      <a:r>
                        <a:rPr lang="en-US" sz="800" u="none" strike="noStrike">
                          <a:effectLst/>
                        </a:rPr>
                        <a:t> </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95540526"/>
                  </a:ext>
                </a:extLst>
              </a:tr>
              <a:tr h="158200">
                <a:tc>
                  <a:txBody>
                    <a:bodyPr/>
                    <a:lstStyle/>
                    <a:p>
                      <a:pPr algn="r" fontAlgn="b"/>
                      <a:r>
                        <a:rPr lang="en-US" sz="900" u="none" strike="noStrike" dirty="0">
                          <a:effectLst/>
                        </a:rPr>
                        <a:t>1880</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Latency and Reliability enhancements for UHR</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Thomas Handte</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157556635"/>
                  </a:ext>
                </a:extLst>
              </a:tr>
              <a:tr h="158200">
                <a:tc>
                  <a:txBody>
                    <a:bodyPr/>
                    <a:lstStyle/>
                    <a:p>
                      <a:pPr algn="r" fontAlgn="b"/>
                      <a:r>
                        <a:rPr lang="en-US" sz="900" u="none" strike="noStrike" dirty="0">
                          <a:effectLst/>
                        </a:rPr>
                        <a:t>1841</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follow up on the low power listening</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Xiaogang Chen</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19725715"/>
                  </a:ext>
                </a:extLst>
              </a:tr>
              <a:tr h="158200">
                <a:tc>
                  <a:txBody>
                    <a:bodyPr/>
                    <a:lstStyle/>
                    <a:p>
                      <a:pPr algn="r" fontAlgn="b"/>
                      <a:r>
                        <a:rPr lang="en-US" sz="900" u="none" strike="noStrike" dirty="0">
                          <a:effectLst/>
                        </a:rPr>
                        <a:t>1884</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err="1">
                          <a:effectLst/>
                        </a:rPr>
                        <a:t>mmWave</a:t>
                      </a:r>
                      <a:r>
                        <a:rPr lang="en-US" sz="900" u="none" strike="noStrike" dirty="0">
                          <a:effectLst/>
                        </a:rPr>
                        <a:t> operation for UHR</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Laurent Cariou</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985488133"/>
                  </a:ext>
                </a:extLst>
              </a:tr>
              <a:tr h="158200">
                <a:tc>
                  <a:txBody>
                    <a:bodyPr/>
                    <a:lstStyle/>
                    <a:p>
                      <a:pPr algn="r" fontAlgn="b"/>
                      <a:r>
                        <a:rPr lang="en-US" sz="900" u="none" strike="noStrike" dirty="0">
                          <a:effectLst/>
                        </a:rPr>
                        <a:t>1908</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UHR rate-vs-range enhancement with relay</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Rui Cao</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255836287"/>
                  </a:ext>
                </a:extLst>
              </a:tr>
              <a:tr h="158200">
                <a:tc>
                  <a:txBody>
                    <a:bodyPr/>
                    <a:lstStyle/>
                    <a:p>
                      <a:pPr algn="r" fontAlgn="b"/>
                      <a:r>
                        <a:rPr lang="en-US" sz="900" u="none" strike="noStrike" dirty="0">
                          <a:effectLst/>
                        </a:rPr>
                        <a:t>1910</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Seamless Roaming for UHR</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Duncan Ho</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763584574"/>
                  </a:ext>
                </a:extLst>
              </a:tr>
              <a:tr h="158200">
                <a:tc>
                  <a:txBody>
                    <a:bodyPr/>
                    <a:lstStyle/>
                    <a:p>
                      <a:pPr algn="r" fontAlgn="b"/>
                      <a:r>
                        <a:rPr lang="en-US" sz="900" u="none" strike="noStrike" dirty="0">
                          <a:effectLst/>
                        </a:rPr>
                        <a:t>1899</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Multi-AP Operation for Low Latency Traffic Delivery - Follow up</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Liuming Lu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179018413"/>
                  </a:ext>
                </a:extLst>
              </a:tr>
              <a:tr h="158200">
                <a:tc>
                  <a:txBody>
                    <a:bodyPr/>
                    <a:lstStyle/>
                    <a:p>
                      <a:pPr algn="r" fontAlgn="b"/>
                      <a:r>
                        <a:rPr lang="en-US" sz="900" u="none" strike="noStrike" dirty="0">
                          <a:effectLst/>
                        </a:rPr>
                        <a:t>1919</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UHR PAR and KPIs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Akira Kishida</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3636776301"/>
                  </a:ext>
                </a:extLst>
              </a:tr>
              <a:tr h="158200">
                <a:tc>
                  <a:txBody>
                    <a:bodyPr/>
                    <a:lstStyle/>
                    <a:p>
                      <a:pPr algn="r" fontAlgn="b"/>
                      <a:r>
                        <a:rPr lang="en-US" sz="900" u="none" strike="noStrike" dirty="0">
                          <a:effectLst/>
                        </a:rPr>
                        <a:t>1895</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Thoughts on M-AP Coordination Principles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Arik Klein</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125928341"/>
                  </a:ext>
                </a:extLst>
              </a:tr>
              <a:tr h="158200">
                <a:tc>
                  <a:txBody>
                    <a:bodyPr/>
                    <a:lstStyle/>
                    <a:p>
                      <a:pPr algn="r" fontAlgn="b"/>
                      <a:r>
                        <a:rPr lang="en-US" sz="900" u="none" strike="noStrike" dirty="0">
                          <a:effectLst/>
                        </a:rPr>
                        <a:t>1924</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Thoughts on UHR Features</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Xiaofei Wang</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86759141"/>
                  </a:ext>
                </a:extLst>
              </a:tr>
              <a:tr h="158200">
                <a:tc>
                  <a:txBody>
                    <a:bodyPr/>
                    <a:lstStyle/>
                    <a:p>
                      <a:pPr algn="r" fontAlgn="b"/>
                      <a:r>
                        <a:rPr lang="en-US" sz="900" b="0" i="0" u="none" strike="noStrike" dirty="0">
                          <a:solidFill>
                            <a:srgbClr val="000000"/>
                          </a:solidFill>
                          <a:effectLst/>
                          <a:latin typeface="Calibri" panose="020F0502020204030204" pitchFamily="34" charset="0"/>
                        </a:rPr>
                        <a:t>1821</a:t>
                      </a:r>
                    </a:p>
                  </a:txBody>
                  <a:tcPr marL="7910" marR="7910" marT="7910" marB="0" anchor="b"/>
                </a:tc>
                <a:tc>
                  <a:txBody>
                    <a:bodyPr/>
                    <a:lstStyle/>
                    <a:p>
                      <a:pPr algn="l" fontAlgn="b"/>
                      <a:r>
                        <a:rPr lang="en-US" sz="900" b="0" i="0" u="none" strike="noStrike" dirty="0">
                          <a:solidFill>
                            <a:srgbClr val="1D2228"/>
                          </a:solidFill>
                          <a:effectLst/>
                          <a:latin typeface="Calibri" panose="020F0502020204030204" pitchFamily="34" charset="0"/>
                        </a:rPr>
                        <a:t>System Level Simulation of Co-BF and Joint Tx</a:t>
                      </a: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Kosuke Aio</a:t>
                      </a:r>
                    </a:p>
                  </a:txBody>
                  <a:tcPr marL="7910" marR="7910" marT="7910" marB="0" anchor="b"/>
                </a:tc>
                <a:extLst>
                  <a:ext uri="{0D108BD9-81ED-4DB2-BD59-A6C34878D82A}">
                    <a16:rowId xmlns:a16="http://schemas.microsoft.com/office/drawing/2014/main" val="3580506650"/>
                  </a:ext>
                </a:extLst>
              </a:tr>
              <a:tr h="158200">
                <a:tc>
                  <a:txBody>
                    <a:bodyPr/>
                    <a:lstStyle/>
                    <a:p>
                      <a:pPr algn="r" fontAlgn="b"/>
                      <a:r>
                        <a:rPr lang="en-US" sz="900" b="0" i="0" u="none" strike="noStrike" dirty="0">
                          <a:solidFill>
                            <a:srgbClr val="000000"/>
                          </a:solidFill>
                          <a:effectLst/>
                          <a:latin typeface="Calibri" panose="020F0502020204030204" pitchFamily="34" charset="0"/>
                        </a:rPr>
                        <a:t>1822</a:t>
                      </a:r>
                    </a:p>
                  </a:txBody>
                  <a:tcPr marL="7910" marR="7910" marT="7910" marB="0" anchor="b"/>
                </a:tc>
                <a:tc>
                  <a:txBody>
                    <a:bodyPr/>
                    <a:lstStyle/>
                    <a:p>
                      <a:pPr algn="l" fontAlgn="b"/>
                      <a:r>
                        <a:rPr lang="en-US" sz="900" b="0" i="0" u="none" strike="noStrike" dirty="0">
                          <a:solidFill>
                            <a:srgbClr val="1D2228"/>
                          </a:solidFill>
                          <a:effectLst/>
                          <a:latin typeface="Calibri" panose="020F0502020204030204" pitchFamily="34" charset="0"/>
                        </a:rPr>
                        <a:t>Recap on Coordinated Spatial Reuse Operation</a:t>
                      </a: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Kosuke Aio</a:t>
                      </a:r>
                    </a:p>
                  </a:txBody>
                  <a:tcPr marL="7910" marR="7910" marT="7910" marB="0" anchor="b"/>
                </a:tc>
                <a:extLst>
                  <a:ext uri="{0D108BD9-81ED-4DB2-BD59-A6C34878D82A}">
                    <a16:rowId xmlns:a16="http://schemas.microsoft.com/office/drawing/2014/main" val="127885398"/>
                  </a:ext>
                </a:extLst>
              </a:tr>
              <a:tr h="158200">
                <a:tc>
                  <a:txBody>
                    <a:bodyPr/>
                    <a:lstStyle/>
                    <a:p>
                      <a:pPr algn="r" fontAlgn="b"/>
                      <a:r>
                        <a:rPr lang="en-US" sz="900" u="none" strike="noStrike" dirty="0">
                          <a:effectLst/>
                        </a:rPr>
                        <a:t>1926</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challenges to achieve low latency</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Dmitry Akhmetov</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629989668"/>
                  </a:ext>
                </a:extLst>
              </a:tr>
              <a:tr h="158200">
                <a:tc>
                  <a:txBody>
                    <a:bodyPr/>
                    <a:lstStyle/>
                    <a:p>
                      <a:pPr algn="r" fontAlgn="b"/>
                      <a:r>
                        <a:rPr lang="en-US" sz="900" u="none" strike="noStrike" dirty="0">
                          <a:effectLst/>
                        </a:rPr>
                        <a:t>1928</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Enhanced Long Range-Usage Scenarios, Design Target and Feasibility</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Jianhan Liu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49725603"/>
                  </a:ext>
                </a:extLst>
              </a:tr>
              <a:tr h="158200">
                <a:tc>
                  <a:txBody>
                    <a:bodyPr/>
                    <a:lstStyle/>
                    <a:p>
                      <a:pPr algn="r" fontAlgn="b"/>
                      <a:r>
                        <a:rPr lang="en-US" sz="900" u="none" strike="noStrike" dirty="0">
                          <a:effectLst/>
                        </a:rPr>
                        <a:t>1930</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Layered QoS and multi-layer transmission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Ross Jian Yu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3104522941"/>
                  </a:ext>
                </a:extLst>
              </a:tr>
              <a:tr h="158200">
                <a:tc>
                  <a:txBody>
                    <a:bodyPr/>
                    <a:lstStyle/>
                    <a:p>
                      <a:pPr algn="l" fontAlgn="b"/>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SINR-aware Spatial Reuse</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Sigurd</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805921024"/>
                  </a:ext>
                </a:extLst>
              </a:tr>
              <a:tr h="158200">
                <a:tc>
                  <a:txBody>
                    <a:bodyPr/>
                    <a:lstStyle/>
                    <a:p>
                      <a:pPr algn="r" fontAlgn="b"/>
                      <a:r>
                        <a:rPr lang="en-US" sz="900" u="none" strike="noStrike" dirty="0">
                          <a:effectLst/>
                        </a:rPr>
                        <a:t>1931</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Follow-up on latency reduction with machine learning techniques </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Ziyang Guo</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028306783"/>
                  </a:ext>
                </a:extLst>
              </a:tr>
              <a:tr h="158200">
                <a:tc>
                  <a:txBody>
                    <a:bodyPr/>
                    <a:lstStyle/>
                    <a:p>
                      <a:pPr algn="r" fontAlgn="b"/>
                      <a:r>
                        <a:rPr lang="en-US" sz="900" u="none" strike="noStrike" dirty="0">
                          <a:effectLst/>
                        </a:rPr>
                        <a:t>1921</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More info about UHR PAR and update</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Ming Gan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832974002"/>
                  </a:ext>
                </a:extLst>
              </a:tr>
              <a:tr h="158200">
                <a:tc>
                  <a:txBody>
                    <a:bodyPr/>
                    <a:lstStyle/>
                    <a:p>
                      <a:pPr algn="r" fontAlgn="b"/>
                      <a:r>
                        <a:rPr lang="en-US" sz="900" u="none" strike="noStrike">
                          <a:effectLst/>
                        </a:rPr>
                        <a:t>1923</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Enhanced Trigger-Based Uplink Transmission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err="1">
                          <a:effectLst/>
                        </a:rPr>
                        <a:t>Kazi</a:t>
                      </a:r>
                      <a:r>
                        <a:rPr lang="en-US" sz="900" u="none" strike="noStrike" dirty="0">
                          <a:effectLst/>
                        </a:rPr>
                        <a:t> Huq</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813932947"/>
                  </a:ext>
                </a:extLst>
              </a:tr>
              <a:tr h="158200">
                <a:tc>
                  <a:txBody>
                    <a:bodyPr/>
                    <a:lstStyle/>
                    <a:p>
                      <a:pPr algn="r" fontAlgn="b"/>
                      <a:r>
                        <a:rPr lang="en-US" sz="900" u="none" strike="noStrike">
                          <a:effectLst/>
                        </a:rPr>
                        <a:t>1939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PPDU Design for Short Frames</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Leonardo </a:t>
                      </a:r>
                      <a:r>
                        <a:rPr lang="en-US" sz="900" u="none" strike="noStrike" dirty="0" err="1">
                          <a:effectLst/>
                        </a:rPr>
                        <a:t>Lanante</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426790016"/>
                  </a:ext>
                </a:extLst>
              </a:tr>
              <a:tr h="158200">
                <a:tc>
                  <a:txBody>
                    <a:bodyPr/>
                    <a:lstStyle/>
                    <a:p>
                      <a:pPr algn="r" fontAlgn="b"/>
                      <a:r>
                        <a:rPr lang="en-US" sz="900" b="0" i="0" u="none" strike="noStrike" dirty="0">
                          <a:solidFill>
                            <a:srgbClr val="000000"/>
                          </a:solidFill>
                          <a:effectLst/>
                          <a:latin typeface="Calibri" panose="020F0502020204030204" pitchFamily="34" charset="0"/>
                        </a:rPr>
                        <a:t>1936</a:t>
                      </a:r>
                    </a:p>
                  </a:txBody>
                  <a:tcPr marL="7910" marR="7910" marT="7910" marB="0" anchor="b"/>
                </a:tc>
                <a:tc>
                  <a:txBody>
                    <a:bodyPr/>
                    <a:lstStyle/>
                    <a:p>
                      <a:pPr algn="l" fontAlgn="b"/>
                      <a:r>
                        <a:rPr lang="en-US" sz="900" b="0" i="0" u="none" strike="noStrike" dirty="0">
                          <a:solidFill>
                            <a:srgbClr val="1D2228"/>
                          </a:solidFill>
                          <a:effectLst/>
                          <a:latin typeface="Calibri" panose="020F0502020204030204" pitchFamily="34" charset="0"/>
                        </a:rPr>
                        <a:t>WLAN in Data Centers</a:t>
                      </a:r>
                    </a:p>
                  </a:txBody>
                  <a:tcPr marL="7910" marR="7910" marT="7910" marB="0" anchor="b"/>
                </a:tc>
                <a:tc>
                  <a:txBody>
                    <a:bodyPr/>
                    <a:lstStyle/>
                    <a:p>
                      <a:pPr algn="l" fontAlgn="b"/>
                      <a:r>
                        <a:rPr lang="en-US" sz="900" b="0" i="0" u="none" strike="noStrike" dirty="0" err="1">
                          <a:solidFill>
                            <a:srgbClr val="000000"/>
                          </a:solidFill>
                          <a:effectLst/>
                          <a:latin typeface="Calibri" panose="020F0502020204030204" pitchFamily="34" charset="0"/>
                        </a:rPr>
                        <a:t>Jatin</a:t>
                      </a:r>
                      <a:r>
                        <a:rPr lang="en-US" sz="900" b="0" i="0" u="none" strike="noStrike" dirty="0">
                          <a:solidFill>
                            <a:srgbClr val="000000"/>
                          </a:solidFill>
                          <a:effectLst/>
                          <a:latin typeface="Calibri" panose="020F0502020204030204" pitchFamily="34" charset="0"/>
                        </a:rPr>
                        <a:t> Parekh</a:t>
                      </a:r>
                    </a:p>
                  </a:txBody>
                  <a:tcPr marL="7910" marR="7910" marT="7910" marB="0" anchor="b"/>
                </a:tc>
                <a:extLst>
                  <a:ext uri="{0D108BD9-81ED-4DB2-BD59-A6C34878D82A}">
                    <a16:rowId xmlns:a16="http://schemas.microsoft.com/office/drawing/2014/main" val="2494646830"/>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a:xfrm>
            <a:off x="685800" y="1981200"/>
            <a:ext cx="7856538" cy="4343400"/>
          </a:xfrm>
        </p:spPr>
        <p:txBody>
          <a:bodyPr/>
          <a:lstStyle/>
          <a:p>
            <a:pPr>
              <a:buFont typeface="Arial" panose="020B0604020202020204" pitchFamily="34" charset="0"/>
              <a:buChar char="•"/>
            </a:pPr>
            <a:r>
              <a:rPr lang="en-US" sz="2000" dirty="0"/>
              <a:t>Target of 20-25 mins including Q&amp;A per submission</a:t>
            </a:r>
          </a:p>
          <a:p>
            <a:pPr lvl="1">
              <a:buFont typeface="Arial" panose="020B0604020202020204" pitchFamily="34" charset="0"/>
              <a:buChar char="•"/>
            </a:pPr>
            <a:r>
              <a:rPr lang="en-US" sz="1800" dirty="0"/>
              <a:t>4-5 submissions per timeslot</a:t>
            </a:r>
          </a:p>
          <a:p>
            <a:pPr>
              <a:buFont typeface="Arial" panose="020B0604020202020204" pitchFamily="34" charset="0"/>
              <a:buChar char="•"/>
            </a:pPr>
            <a:endParaRPr lang="en-US" sz="2000" dirty="0"/>
          </a:p>
          <a:p>
            <a:pPr>
              <a:buFont typeface="Arial" panose="020B0604020202020204" pitchFamily="34" charset="0"/>
              <a:buChar char="•"/>
            </a:pPr>
            <a:r>
              <a:rPr lang="en-US" sz="2000" dirty="0"/>
              <a:t>Intent to group submissions on similar topics together</a:t>
            </a:r>
          </a:p>
          <a:p>
            <a:pPr>
              <a:buFont typeface="Arial" panose="020B0604020202020204" pitchFamily="34" charset="0"/>
              <a:buChar char="•"/>
            </a:pPr>
            <a:endParaRPr lang="en-US" sz="2000" dirty="0"/>
          </a:p>
          <a:p>
            <a:pPr>
              <a:buFont typeface="Arial" panose="020B0604020202020204" pitchFamily="34" charset="0"/>
              <a:buChar char="•"/>
            </a:pPr>
            <a:r>
              <a:rPr lang="en-US" sz="2000" dirty="0"/>
              <a:t>Too many contributions for the 3 timeslots we have this week</a:t>
            </a:r>
          </a:p>
          <a:p>
            <a:pPr lvl="1">
              <a:buFont typeface="Arial" panose="020B0604020202020204" pitchFamily="34" charset="0"/>
              <a:buChar char="•"/>
            </a:pPr>
            <a:r>
              <a:rPr lang="en-US" sz="1800" dirty="0"/>
              <a:t>Contributions in the queue will be presented in follow-up conference calls</a:t>
            </a:r>
          </a:p>
          <a:p>
            <a:pPr>
              <a:buFont typeface="Arial" panose="020B0604020202020204" pitchFamily="34" charset="0"/>
              <a:buChar char="•"/>
            </a:pPr>
            <a:endParaRPr lang="en-US" sz="2200" dirty="0"/>
          </a:p>
          <a:p>
            <a:pPr>
              <a:buFont typeface="Arial" panose="020B0604020202020204" pitchFamily="34" charset="0"/>
              <a:buChar char="•"/>
            </a:pPr>
            <a:r>
              <a:rPr lang="en-US" sz="1800" dirty="0"/>
              <a:t>Suggestion to defer SPs, if any, to January/March</a:t>
            </a:r>
          </a:p>
          <a:p>
            <a:pPr>
              <a:buFont typeface="Arial" panose="020B0604020202020204" pitchFamily="34" charset="0"/>
              <a:buChar char="•"/>
            </a:pPr>
            <a:r>
              <a:rPr lang="en-US" sz="1800" dirty="0"/>
              <a:t>In January, the group will focus more on PAR and CSD documents and the </a:t>
            </a:r>
            <a:r>
              <a:rPr lang="en-US" sz="1800"/>
              <a:t>Chair will organize </a:t>
            </a:r>
            <a:r>
              <a:rPr lang="en-US" sz="1800" dirty="0"/>
              <a:t>discussion on key decisions to be made in January/March regarding those documents </a:t>
            </a:r>
            <a:endParaRPr lang="en-US" sz="1400" dirty="0"/>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678302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November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November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https://web.cvent.com/event/840c257d-5d52-4eff-94b4-39d2aafda56b/summary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a:xfrm>
            <a:off x="687387" y="1828800"/>
            <a:ext cx="7770813" cy="4113213"/>
          </a:xfrm>
        </p:spPr>
        <p: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Use cases and requirements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1809	A Perspective on UHR Features for Operator Residential Deployments	Lili Hervieu</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1880	Latency and Reliability enhancements for UHR	Thomas </a:t>
            </a:r>
            <a:r>
              <a:rPr lang="en-US" sz="1100" b="0" dirty="0" err="1">
                <a:effectLst/>
                <a:latin typeface="Calibri" panose="020F0502020204030204" pitchFamily="34" charset="0"/>
                <a:ea typeface="Calibri" panose="020F0502020204030204" pitchFamily="34" charset="0"/>
                <a:cs typeface="Times New Roman" panose="02020603050405020304" pitchFamily="18" charset="0"/>
              </a:rPr>
              <a:t>Handte</a:t>
            </a:r>
            <a:endParaRPr lang="en-US" sz="1100" b="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1926	challenges to achieve low latency	Dmitry Akhmetov</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1928	Enhanced Long Range-Usage Scenarios, Design Target and Feasibility	Jianhan Liu</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1936	WLAN in Data Centers	</a:t>
            </a:r>
            <a:r>
              <a:rPr lang="en-US" sz="1100" b="0" dirty="0" err="1">
                <a:effectLst/>
                <a:latin typeface="Calibri" panose="020F0502020204030204" pitchFamily="34" charset="0"/>
                <a:ea typeface="Calibri" panose="020F0502020204030204" pitchFamily="34" charset="0"/>
                <a:cs typeface="Times New Roman" panose="02020603050405020304" pitchFamily="18" charset="0"/>
              </a:rPr>
              <a:t>Jatin</a:t>
            </a:r>
            <a:r>
              <a:rPr lang="en-US" sz="1100" b="0" dirty="0">
                <a:effectLst/>
                <a:latin typeface="Calibri" panose="020F0502020204030204" pitchFamily="34" charset="0"/>
                <a:ea typeface="Calibri" panose="020F0502020204030204" pitchFamily="34" charset="0"/>
                <a:cs typeface="Times New Roman" panose="02020603050405020304" pitchFamily="18" charset="0"/>
              </a:rPr>
              <a:t> Parekh</a:t>
            </a:r>
          </a:p>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General views and band support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1804	Band Complexity Discussion	Vinko Erceg</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1865	Considerations on the PHY for 60 GHz	Miguel Lopez</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                  UHR Operation in Lightly Licensed Spectrum	Rolf De Vegt</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1872	Considerations on PHY Designs for </a:t>
            </a:r>
            <a:r>
              <a:rPr lang="en-US" sz="1100" b="0" dirty="0" err="1">
                <a:effectLst/>
                <a:latin typeface="Calibri" panose="020F0502020204030204" pitchFamily="34" charset="0"/>
                <a:ea typeface="Calibri" panose="020F0502020204030204" pitchFamily="34" charset="0"/>
                <a:cs typeface="Times New Roman" panose="02020603050405020304" pitchFamily="18" charset="0"/>
              </a:rPr>
              <a:t>mmWave</a:t>
            </a:r>
            <a:r>
              <a:rPr lang="en-US" sz="1100" b="0" dirty="0">
                <a:effectLst/>
                <a:latin typeface="Calibri" panose="020F0502020204030204" pitchFamily="34" charset="0"/>
                <a:ea typeface="Calibri" panose="020F0502020204030204" pitchFamily="34" charset="0"/>
                <a:cs typeface="Times New Roman" panose="02020603050405020304" pitchFamily="18" charset="0"/>
              </a:rPr>
              <a:t> Band	Eunsung Park </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1884	</a:t>
            </a:r>
            <a:r>
              <a:rPr lang="en-US" sz="1100" b="0" dirty="0" err="1">
                <a:effectLst/>
                <a:latin typeface="Calibri" panose="020F0502020204030204" pitchFamily="34" charset="0"/>
                <a:ea typeface="Calibri" panose="020F0502020204030204" pitchFamily="34" charset="0"/>
                <a:cs typeface="Times New Roman" panose="02020603050405020304" pitchFamily="18" charset="0"/>
              </a:rPr>
              <a:t>mmWave</a:t>
            </a:r>
            <a:r>
              <a:rPr lang="en-US" sz="1100" b="0" dirty="0">
                <a:effectLst/>
                <a:latin typeface="Calibri" panose="020F0502020204030204" pitchFamily="34" charset="0"/>
                <a:ea typeface="Calibri" panose="020F0502020204030204" pitchFamily="34" charset="0"/>
                <a:cs typeface="Times New Roman" panose="02020603050405020304" pitchFamily="18" charset="0"/>
              </a:rPr>
              <a:t> operation for UHR	Laurent Cariou</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1924	Thoughts on UHR Features	Xiaofei Wang</a:t>
            </a:r>
          </a:p>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1919	Considerations on UHR PAR and KPIs	Akira Kishida</a:t>
            </a:r>
          </a:p>
          <a:p>
            <a:pPr marL="0" marR="0">
              <a:lnSpc>
                <a:spcPct val="107000"/>
              </a:lnSpc>
              <a:spcBef>
                <a:spcPts val="0"/>
              </a:spcBef>
              <a:spcAft>
                <a:spcPts val="800"/>
              </a:spcAft>
              <a:buFontTx/>
              <a:buChar char="-"/>
            </a:pPr>
            <a:r>
              <a:rPr lang="en-US" sz="1100" b="0" dirty="0">
                <a:effectLst/>
                <a:latin typeface="Calibri" panose="020F0502020204030204" pitchFamily="34" charset="0"/>
                <a:ea typeface="Calibri" panose="020F0502020204030204" pitchFamily="34" charset="0"/>
                <a:cs typeface="Times New Roman" panose="02020603050405020304" pitchFamily="18" charset="0"/>
              </a:rPr>
              <a:t>1921	More info about UHR PAR and update	Ming Gan</a:t>
            </a:r>
          </a:p>
          <a:p>
            <a:pPr marL="0" marR="0" indent="0">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71656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a:xfrm>
            <a:off x="685800" y="1752600"/>
            <a:ext cx="7770813" cy="4343400"/>
          </a:xfrm>
        </p:spPr>
        <p:txBody>
          <a:bodyPr/>
          <a:lstStyle/>
          <a:p>
            <a:pPr marL="0" marR="0">
              <a:lnSpc>
                <a:spcPct val="107000"/>
              </a:lnSpc>
              <a:spcBef>
                <a:spcPts val="0"/>
              </a:spcBef>
              <a:spcAft>
                <a:spcPts val="800"/>
              </a:spcAft>
            </a:pPr>
            <a:r>
              <a:rPr lang="en-US" sz="105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Misc</a:t>
            </a:r>
            <a:r>
              <a:rPr lang="en-US" sz="105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technical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1842	Channel Information Feedback for Smooth Beamforming	Eunsung Jeon </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1820	BF Feedback with the Optimal SVD	</a:t>
            </a:r>
            <a:r>
              <a:rPr lang="en-US" sz="1050" b="0" dirty="0" err="1">
                <a:effectLst/>
                <a:latin typeface="Calibri" panose="020F0502020204030204" pitchFamily="34" charset="0"/>
                <a:ea typeface="Calibri" panose="020F0502020204030204" pitchFamily="34" charset="0"/>
                <a:cs typeface="Times New Roman" panose="02020603050405020304" pitchFamily="18" charset="0"/>
              </a:rPr>
              <a:t>Aiguo</a:t>
            </a:r>
            <a:r>
              <a:rPr lang="en-US" sz="1050" b="0" dirty="0">
                <a:effectLst/>
                <a:latin typeface="Calibri" panose="020F0502020204030204" pitchFamily="34" charset="0"/>
                <a:ea typeface="Calibri" panose="020F0502020204030204" pitchFamily="34" charset="0"/>
                <a:cs typeface="Times New Roman" panose="02020603050405020304" pitchFamily="18" charset="0"/>
              </a:rPr>
              <a:t> Yan</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1869	TXBF based on the Optimal SVD	</a:t>
            </a:r>
            <a:r>
              <a:rPr lang="en-US" sz="1050" b="0" dirty="0" err="1">
                <a:effectLst/>
                <a:latin typeface="Calibri" panose="020F0502020204030204" pitchFamily="34" charset="0"/>
                <a:ea typeface="Calibri" panose="020F0502020204030204" pitchFamily="34" charset="0"/>
                <a:cs typeface="Times New Roman" panose="02020603050405020304" pitchFamily="18" charset="0"/>
              </a:rPr>
              <a:t>Aiguo</a:t>
            </a:r>
            <a:r>
              <a:rPr lang="en-US" sz="1050" b="0" dirty="0">
                <a:effectLst/>
                <a:latin typeface="Calibri" panose="020F0502020204030204" pitchFamily="34" charset="0"/>
                <a:ea typeface="Calibri" panose="020F0502020204030204" pitchFamily="34" charset="0"/>
                <a:cs typeface="Times New Roman" panose="02020603050405020304" pitchFamily="18" charset="0"/>
              </a:rPr>
              <a:t> Yan</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1841	follow up on the low power listening	Xiaogang Chen</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1908	UHR rate-vs-range enhancement with relay	Rui Cao</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1910	Seamless Roaming for UHR	Duncan Ho</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1930	Layered QoS and multi-layer transmission	Ross Jian Yu</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1970	SINR-aware Spatial Reuse	Sigurd</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1931	Follow-up on latency reduction with machine learning techniques 	Ziyang Guo</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1923	Enhanced Trigger-Based Uplink Transmission	</a:t>
            </a:r>
            <a:r>
              <a:rPr lang="en-US" sz="1050" b="0" dirty="0" err="1">
                <a:effectLst/>
                <a:latin typeface="Calibri" panose="020F0502020204030204" pitchFamily="34" charset="0"/>
                <a:ea typeface="Calibri" panose="020F0502020204030204" pitchFamily="34" charset="0"/>
                <a:cs typeface="Times New Roman" panose="02020603050405020304" pitchFamily="18" charset="0"/>
              </a:rPr>
              <a:t>Kazi</a:t>
            </a:r>
            <a:r>
              <a:rPr lang="en-US" sz="1050" b="0" dirty="0">
                <a:effectLst/>
                <a:latin typeface="Calibri" panose="020F0502020204030204" pitchFamily="34" charset="0"/>
                <a:ea typeface="Calibri" panose="020F0502020204030204" pitchFamily="34" charset="0"/>
                <a:cs typeface="Times New Roman" panose="02020603050405020304" pitchFamily="18" charset="0"/>
              </a:rPr>
              <a:t> Huq</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1939	PPDU Design for Short Frames	Leonardo </a:t>
            </a:r>
            <a:r>
              <a:rPr lang="en-US" sz="1050" b="0" dirty="0" err="1">
                <a:effectLst/>
                <a:latin typeface="Calibri" panose="020F0502020204030204" pitchFamily="34" charset="0"/>
                <a:ea typeface="Calibri" panose="020F0502020204030204" pitchFamily="34" charset="0"/>
                <a:cs typeface="Times New Roman" panose="02020603050405020304" pitchFamily="18" charset="0"/>
              </a:rPr>
              <a:t>Lanante</a:t>
            </a:r>
            <a:endParaRPr lang="en-US" sz="105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05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Technical: M-AP</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1899	Multi-AP Operation for Low Latency Traffic Delivery - Follow up	Liuming Lu</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1895	Thoughts on M-AP Coordination Principles	Arik Klein</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1821	System Level Simulation of Co-BF and Joint Tx	Kosuke Aio</a:t>
            </a:r>
          </a:p>
          <a:p>
            <a:pPr marL="0" marR="0">
              <a:lnSpc>
                <a:spcPct val="107000"/>
              </a:lnSpc>
              <a:spcBef>
                <a:spcPts val="0"/>
              </a:spcBef>
              <a:spcAft>
                <a:spcPts val="800"/>
              </a:spcAft>
              <a:buFontTx/>
              <a:buChar char="-"/>
            </a:pPr>
            <a:r>
              <a:rPr lang="en-US" sz="1050" b="0" dirty="0">
                <a:effectLst/>
                <a:latin typeface="Calibri" panose="020F0502020204030204" pitchFamily="34" charset="0"/>
                <a:ea typeface="Calibri" panose="020F0502020204030204" pitchFamily="34" charset="0"/>
                <a:cs typeface="Times New Roman" panose="02020603050405020304" pitchFamily="18" charset="0"/>
              </a:rPr>
              <a:t>1822	Recap on Coordinated Spatial Reuse Operation	Kosuke Aio</a:t>
            </a:r>
          </a:p>
          <a:p>
            <a:pPr marL="0" marR="0" indent="0">
              <a:lnSpc>
                <a:spcPct val="107000"/>
              </a:lnSpc>
              <a:spcBef>
                <a:spcPts val="0"/>
              </a:spcBef>
              <a:spcAft>
                <a:spcPts val="800"/>
              </a:spcAft>
            </a:pP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16307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a:buFont typeface="Arial" panose="020B0604020202020204" pitchFamily="34" charset="0"/>
              <a:buChar char="•"/>
            </a:pPr>
            <a:r>
              <a:rPr lang="en-US" altLang="en-US" sz="1600" dirty="0"/>
              <a:t>Confirmation of UHR secretary appointment</a:t>
            </a:r>
          </a:p>
          <a:p>
            <a:pPr lvl="0">
              <a:buFont typeface="Arial" panose="020B0604020202020204" pitchFamily="34" charset="0"/>
              <a:buChar char="•"/>
            </a:pPr>
            <a:r>
              <a:rPr lang="en-GB" sz="1600" dirty="0"/>
              <a:t>Submissions:</a:t>
            </a:r>
          </a:p>
          <a:p>
            <a:pPr marL="0" marR="0">
              <a:lnSpc>
                <a:spcPct val="107000"/>
              </a:lnSpc>
              <a:spcBef>
                <a:spcPts val="0"/>
              </a:spcBef>
              <a:spcAft>
                <a:spcPts val="800"/>
              </a:spcAft>
            </a:pPr>
            <a:r>
              <a:rPr lang="en-US"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Use cases and requirements category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1809	A Perspective on UHR Features for Operator Residential Deployments	Lili Hervieu</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1880	Latency and Reliability enhancements for UHR	Thomas </a:t>
            </a:r>
            <a:r>
              <a:rPr lang="en-US" sz="1200" b="0" dirty="0" err="1">
                <a:effectLst/>
                <a:latin typeface="Calibri" panose="020F0502020204030204" pitchFamily="34" charset="0"/>
                <a:ea typeface="Calibri" panose="020F0502020204030204" pitchFamily="34" charset="0"/>
                <a:cs typeface="Times New Roman" panose="02020603050405020304" pitchFamily="18" charset="0"/>
              </a:rPr>
              <a:t>Handte</a:t>
            </a:r>
            <a:endParaRPr lang="en-US" sz="1200" b="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1926	challenges to achieve low latency	Dmitry Akhmetov</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1928	Enhanced Long Range-Usage Scenarios, Design Target and Feasibility	Jianhan Liu</a:t>
            </a:r>
          </a:p>
          <a:p>
            <a:pPr marL="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1936	WLAN in Data Centers	</a:t>
            </a:r>
            <a:r>
              <a:rPr lang="en-US" sz="1200" b="0" dirty="0" err="1">
                <a:effectLst/>
                <a:latin typeface="Calibri" panose="020F0502020204030204" pitchFamily="34" charset="0"/>
                <a:ea typeface="Calibri" panose="020F0502020204030204" pitchFamily="34" charset="0"/>
                <a:cs typeface="Times New Roman" panose="02020603050405020304" pitchFamily="18" charset="0"/>
              </a:rPr>
              <a:t>Jatin</a:t>
            </a:r>
            <a:r>
              <a:rPr lang="en-US" sz="1200" b="0" dirty="0">
                <a:effectLst/>
                <a:latin typeface="Calibri" panose="020F0502020204030204" pitchFamily="34" charset="0"/>
                <a:ea typeface="Calibri" panose="020F0502020204030204" pitchFamily="34" charset="0"/>
                <a:cs typeface="Times New Roman" panose="02020603050405020304" pitchFamily="18" charset="0"/>
              </a:rPr>
              <a:t> Parekh</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of teleconferences listed below:</a:t>
            </a:r>
          </a:p>
          <a:p>
            <a:pPr lvl="1">
              <a:buFont typeface="Arial" panose="020B0604020202020204" pitchFamily="34" charset="0"/>
              <a:buChar char="•"/>
            </a:pPr>
            <a:r>
              <a:rPr lang="en-US" sz="1800" dirty="0"/>
              <a:t>September plenary: </a:t>
            </a:r>
            <a:r>
              <a:rPr lang="en-US" sz="1800" dirty="0">
                <a:hlinkClick r:id="rId2"/>
              </a:rPr>
              <a:t>https://mentor.ieee.org/802.11/dcn/22/11-22-1612-02-0uhr-uhr-sg-september-2022-meeting-minutes.docx</a:t>
            </a:r>
            <a:endParaRPr lang="en-US" sz="1800" dirty="0"/>
          </a:p>
          <a:p>
            <a:pPr lvl="1">
              <a:buFont typeface="Arial" panose="020B0604020202020204" pitchFamily="34" charset="0"/>
              <a:buChar char="•"/>
            </a:pPr>
            <a:r>
              <a:rPr lang="en-US" sz="1800" dirty="0"/>
              <a:t>Teleconferences September-November: </a:t>
            </a:r>
            <a:r>
              <a:rPr lang="en-US" sz="1800" dirty="0">
                <a:hlinkClick r:id="rId3"/>
              </a:rPr>
              <a:t>https://mentor.ieee.org/802.11/dcn/22/11-22-1656-01-0uhr-uhr-sg-september-october-2022-teleconference-minutes.docx</a:t>
            </a:r>
            <a:endParaRPr lang="en-US" sz="1800" dirty="0"/>
          </a:p>
          <a:p>
            <a:endParaRPr lang="en-US" sz="1800" dirty="0"/>
          </a:p>
          <a:p>
            <a:r>
              <a:rPr lang="en-US" sz="1800" dirty="0"/>
              <a:t>Move: 	Ross Yu		Second: Alfred Asterjadhi</a:t>
            </a:r>
          </a:p>
          <a:p>
            <a:r>
              <a:rPr lang="en-US" sz="1800" dirty="0"/>
              <a:t>Discussion</a:t>
            </a:r>
            <a:r>
              <a:rPr lang="en-US" sz="1800"/>
              <a:t>: None</a:t>
            </a:r>
            <a:endParaRPr lang="en-US" sz="1800" dirty="0"/>
          </a:p>
          <a:p>
            <a:pPr marL="0" indent="0"/>
            <a:r>
              <a:rPr lang="en-US" sz="1800" dirty="0"/>
              <a:t>Result: approved with unanimous consent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UHR Secretary appointment confirmation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confirm the appointment of Ross Jian Yu as the UHR SG secretary</a:t>
            </a:r>
            <a:endParaRPr lang="en-US" sz="1800" dirty="0"/>
          </a:p>
          <a:p>
            <a:endParaRPr lang="en-US" sz="1800" dirty="0"/>
          </a:p>
          <a:p>
            <a:r>
              <a:rPr lang="en-US" sz="1800" dirty="0"/>
              <a:t>Move: Wook Bong Lee		Second: Steeve Palm</a:t>
            </a:r>
          </a:p>
          <a:p>
            <a:r>
              <a:rPr lang="en-US" sz="1800" dirty="0"/>
              <a:t>Discussion: None</a:t>
            </a:r>
          </a:p>
          <a:p>
            <a:pPr marL="0" indent="0"/>
            <a:r>
              <a:rPr lang="en-US" sz="1800" dirty="0"/>
              <a:t>Result: motion approved with unanimous Consent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6384016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marL="0" marR="0">
              <a:lnSpc>
                <a:spcPct val="107000"/>
              </a:lnSpc>
              <a:spcBef>
                <a:spcPts val="0"/>
              </a:spcBef>
              <a:spcAft>
                <a:spcPts val="800"/>
              </a:spcAft>
            </a:pPr>
            <a:r>
              <a:rPr lang="en-US"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General views and band support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1804	Band Complexity Discussion	Vinko Erceg</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1865	Considerations on the PHY for 60 GHz	Miguel Lopez</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                  UHR Operation in Lightly Licensed Spectrum	Rolf De Vegt</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1872	Considerations on PHY Designs for </a:t>
            </a:r>
            <a:r>
              <a:rPr lang="en-US" sz="1200" b="0" dirty="0" err="1">
                <a:effectLst/>
                <a:latin typeface="Calibri" panose="020F0502020204030204" pitchFamily="34" charset="0"/>
                <a:ea typeface="Calibri" panose="020F0502020204030204" pitchFamily="34" charset="0"/>
                <a:cs typeface="Times New Roman" panose="02020603050405020304" pitchFamily="18" charset="0"/>
              </a:rPr>
              <a:t>mmWave</a:t>
            </a:r>
            <a:r>
              <a:rPr lang="en-US" sz="1200" b="0" dirty="0">
                <a:effectLst/>
                <a:latin typeface="Calibri" panose="020F0502020204030204" pitchFamily="34" charset="0"/>
                <a:ea typeface="Calibri" panose="020F0502020204030204" pitchFamily="34" charset="0"/>
                <a:cs typeface="Times New Roman" panose="02020603050405020304" pitchFamily="18" charset="0"/>
              </a:rPr>
              <a:t> Band	Eunsung Park </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1884	</a:t>
            </a:r>
            <a:r>
              <a:rPr lang="en-US" sz="1200" b="0" dirty="0" err="1">
                <a:effectLst/>
                <a:latin typeface="Calibri" panose="020F0502020204030204" pitchFamily="34" charset="0"/>
                <a:ea typeface="Calibri" panose="020F0502020204030204" pitchFamily="34" charset="0"/>
                <a:cs typeface="Times New Roman" panose="02020603050405020304" pitchFamily="18" charset="0"/>
              </a:rPr>
              <a:t>mmWave</a:t>
            </a:r>
            <a:r>
              <a:rPr lang="en-US" sz="1200" b="0" dirty="0">
                <a:effectLst/>
                <a:latin typeface="Calibri" panose="020F0502020204030204" pitchFamily="34" charset="0"/>
                <a:ea typeface="Calibri" panose="020F0502020204030204" pitchFamily="34" charset="0"/>
                <a:cs typeface="Times New Roman" panose="02020603050405020304" pitchFamily="18" charset="0"/>
              </a:rPr>
              <a:t> operation for UHR	Laurent Cariou</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1924	Thoughts on UHR Features	Xiaofei Wang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7"/>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marL="0" marR="0">
              <a:lnSpc>
                <a:spcPct val="107000"/>
              </a:lnSpc>
              <a:spcBef>
                <a:spcPts val="0"/>
              </a:spcBef>
              <a:spcAft>
                <a:spcPts val="800"/>
              </a:spcAft>
            </a:pPr>
            <a:r>
              <a:rPr lang="en-US"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Misc</a:t>
            </a: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technical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1910	Seamless Roaming for UHR	Duncan Ho</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1842	Channel Information Feedback for Smooth Beamforming	Eunsung Jeon </a:t>
            </a:r>
          </a:p>
          <a:p>
            <a:pPr marL="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1820	BF Feedback with the Optimal SVD	</a:t>
            </a:r>
            <a:r>
              <a:rPr lang="en-US" sz="1200" b="0" dirty="0" err="1">
                <a:effectLst/>
                <a:latin typeface="Calibri" panose="020F0502020204030204" pitchFamily="34" charset="0"/>
                <a:ea typeface="Calibri" panose="020F0502020204030204" pitchFamily="34" charset="0"/>
                <a:cs typeface="Times New Roman" panose="02020603050405020304" pitchFamily="18" charset="0"/>
              </a:rPr>
              <a:t>Aiguo</a:t>
            </a:r>
            <a:r>
              <a:rPr lang="en-US" sz="1200" b="0" dirty="0">
                <a:effectLst/>
                <a:latin typeface="Calibri" panose="020F0502020204030204" pitchFamily="34" charset="0"/>
                <a:ea typeface="Calibri" panose="020F0502020204030204" pitchFamily="34" charset="0"/>
                <a:cs typeface="Times New Roman" panose="02020603050405020304" pitchFamily="18" charset="0"/>
              </a:rPr>
              <a:t> Yan</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1841	follow up on the low power listening	Xiaogang Chen</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1908	UHR rate-vs-range enhancement with relay	Rui Cao</a:t>
            </a:r>
          </a:p>
          <a:p>
            <a:pPr marL="0" marR="0">
              <a:lnSpc>
                <a:spcPct val="107000"/>
              </a:lnSpc>
              <a:spcBef>
                <a:spcPts val="0"/>
              </a:spcBef>
              <a:spcAft>
                <a:spcPts val="800"/>
              </a:spcAft>
              <a:buFontTx/>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1930	Layered QoS and multi-layer transmission	Ross Jian Yu</a:t>
            </a:r>
            <a:endParaRPr lang="en-GB" sz="1200" dirty="0"/>
          </a:p>
          <a:p>
            <a:pPr lvl="0">
              <a:buFont typeface="Arial" panose="020B0604020202020204" pitchFamily="34" charset="0"/>
              <a:buChar char="•"/>
            </a:pPr>
            <a:r>
              <a:rPr lang="en-US" sz="1600" dirty="0"/>
              <a:t>Goals for January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107407</TotalTime>
  <Words>3053</Words>
  <Application>Microsoft Office PowerPoint</Application>
  <PresentationFormat>On-screen Show (4:3)</PresentationFormat>
  <Paragraphs>423</Paragraphs>
  <Slides>26</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Monotype Sorts</vt:lpstr>
      <vt:lpstr>Times New Roman</vt:lpstr>
      <vt:lpstr>Wingdings</vt:lpstr>
      <vt:lpstr>Office Theme</vt:lpstr>
      <vt:lpstr>Document</vt:lpstr>
      <vt:lpstr>UHR Study Group November 2022 Meeting Agenda</vt:lpstr>
      <vt:lpstr>Registration for the November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this week</vt:lpstr>
      <vt:lpstr>Submissions this week</vt:lpstr>
      <vt:lpstr>Submissions this week</vt:lpstr>
      <vt:lpstr>Tuesday Agenda–EVE</vt:lpstr>
      <vt:lpstr>Approve SG minutes</vt:lpstr>
      <vt:lpstr>UHR Secretary appointment confirmation</vt:lpstr>
      <vt:lpstr>Wednesday Agenda–AM2</vt:lpstr>
      <vt:lpstr>Thursday Agenda-PM2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1425</cp:revision>
  <cp:lastPrinted>1601-01-01T00:00:00Z</cp:lastPrinted>
  <dcterms:created xsi:type="dcterms:W3CDTF">2017-01-26T15:28:16Z</dcterms:created>
  <dcterms:modified xsi:type="dcterms:W3CDTF">2022-11-17T01:42:06Z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