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69" r:id="rId21"/>
    <p:sldId id="2372" r:id="rId22"/>
    <p:sldId id="2367" r:id="rId23"/>
    <p:sldId id="2370" r:id="rId24"/>
    <p:sldId id="2371" r:id="rId25"/>
    <p:sldId id="334" r:id="rId26"/>
    <p:sldId id="35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E0AA49-7A6B-42DF-A638-60E382C8D6D7}" v="2" dt="2022-11-15T05:03:42.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8E0AA49-7A6B-42DF-A638-60E382C8D6D7}"/>
    <pc:docChg chg="undo custSel modSld">
      <pc:chgData name="Cariou, Laurent" userId="4453f93f-2ed2-46e8-bb8c-3237fbfdd40b" providerId="ADAL" clId="{D8E0AA49-7A6B-42DF-A638-60E382C8D6D7}" dt="2022-11-15T05:08:19.628" v="472" actId="20577"/>
      <pc:docMkLst>
        <pc:docMk/>
      </pc:docMkLst>
      <pc:sldChg chg="modSp mod">
        <pc:chgData name="Cariou, Laurent" userId="4453f93f-2ed2-46e8-bb8c-3237fbfdd40b" providerId="ADAL" clId="{D8E0AA49-7A6B-42DF-A638-60E382C8D6D7}" dt="2022-11-15T05:08:19.628" v="472" actId="20577"/>
        <pc:sldMkLst>
          <pc:docMk/>
          <pc:sldMk cId="1678302061" sldId="2373"/>
        </pc:sldMkLst>
        <pc:spChg chg="mod">
          <ac:chgData name="Cariou, Laurent" userId="4453f93f-2ed2-46e8-bb8c-3237fbfdd40b" providerId="ADAL" clId="{D8E0AA49-7A6B-42DF-A638-60E382C8D6D7}" dt="2022-11-15T05:08:19.628" v="472" actId="20577"/>
          <ac:spMkLst>
            <pc:docMk/>
            <pc:sldMk cId="1678302061" sldId="2373"/>
            <ac:spMk id="7" creationId="{D6154935-434B-4650-8F22-7E61271DFDF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6593" y="685800"/>
            <a:ext cx="7770813" cy="1065213"/>
          </a:xfrm>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455634438"/>
              </p:ext>
            </p:extLst>
          </p:nvPr>
        </p:nvGraphicFramePr>
        <p:xfrm>
          <a:off x="1461988" y="1752600"/>
          <a:ext cx="6158012" cy="45878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dirty="0">
                          <a:effectLst/>
                        </a:rPr>
                        <a:t>1809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Lili Hervieu</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dirty="0">
                          <a:effectLst/>
                        </a:rPr>
                        <a:t>1842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Eunsung Jeon</a:t>
                      </a:r>
                      <a:r>
                        <a:rPr lang="en-US" sz="800" u="none" strike="noStrike" dirty="0">
                          <a:effectLst/>
                        </a:rPr>
                        <a:t> </a:t>
                      </a:r>
                      <a:endParaRPr lang="en-US" sz="900" b="0" i="0" u="none" strike="noStrike" dirty="0">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dirty="0">
                          <a:effectLst/>
                        </a:rPr>
                        <a:t>1865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Miguel Lopez</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UHR Operation in Lightly Licensed Spectrum</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Rolf De Vegt</a:t>
                      </a:r>
                    </a:p>
                  </a:txBody>
                  <a:tcPr marL="7910" marR="7910" marT="7910" marB="0" anchor="b"/>
                </a:tc>
                <a:extLst>
                  <a:ext uri="{0D108BD9-81ED-4DB2-BD59-A6C34878D82A}">
                    <a16:rowId xmlns:a16="http://schemas.microsoft.com/office/drawing/2014/main" val="3672054398"/>
                  </a:ext>
                </a:extLst>
              </a:tr>
              <a:tr h="158200">
                <a:tc>
                  <a:txBody>
                    <a:bodyPr/>
                    <a:lstStyle/>
                    <a:p>
                      <a:pPr algn="r" fontAlgn="b"/>
                      <a:r>
                        <a:rPr lang="en-US" sz="900" u="none" strike="noStrike" dirty="0">
                          <a:effectLst/>
                        </a:rPr>
                        <a:t>1820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99904252"/>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dirty="0" err="1">
                          <a:effectLst/>
                        </a:rPr>
                        <a:t>Aiguo</a:t>
                      </a:r>
                      <a:r>
                        <a:rPr lang="en-US" sz="900" u="none" strike="noStrike" dirty="0">
                          <a:effectLst/>
                        </a:rPr>
                        <a:t> Yan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579753839"/>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dirty="0">
                          <a:effectLst/>
                        </a:rPr>
                        <a:t>1880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dirty="0">
                          <a:effectLst/>
                        </a:rPr>
                        <a:t>1841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dirty="0">
                          <a:effectLst/>
                        </a:rPr>
                        <a:t>1884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dirty="0">
                          <a:effectLst/>
                        </a:rPr>
                        <a:t>1908</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dirty="0">
                          <a:effectLst/>
                        </a:rPr>
                        <a:t>1910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dirty="0">
                          <a:effectLst/>
                        </a:rPr>
                        <a:t>1899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dirty="0">
                          <a:effectLst/>
                        </a:rPr>
                        <a:t>1919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dirty="0">
                          <a:effectLst/>
                        </a:rPr>
                        <a:t>1895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Arik Klein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dirty="0">
                          <a:effectLst/>
                        </a:rPr>
                        <a:t>1924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b="0" i="0" u="none" strike="noStrike" dirty="0">
                          <a:solidFill>
                            <a:srgbClr val="000000"/>
                          </a:solidFill>
                          <a:effectLst/>
                          <a:latin typeface="Calibri" panose="020F0502020204030204" pitchFamily="34" charset="0"/>
                        </a:rPr>
                        <a:t>1821</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System Level Simulation of Co-BF and Joint Tx</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3580506650"/>
                  </a:ext>
                </a:extLst>
              </a:tr>
              <a:tr h="158200">
                <a:tc>
                  <a:txBody>
                    <a:bodyPr/>
                    <a:lstStyle/>
                    <a:p>
                      <a:pPr algn="r" fontAlgn="b"/>
                      <a:r>
                        <a:rPr lang="en-US" sz="900" b="0" i="0" u="none" strike="noStrike" dirty="0">
                          <a:solidFill>
                            <a:srgbClr val="000000"/>
                          </a:solidFill>
                          <a:effectLst/>
                          <a:latin typeface="Calibri" panose="020F0502020204030204" pitchFamily="34" charset="0"/>
                        </a:rPr>
                        <a:t>1822</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Recap on Coordinated Spatial Reuse Operation</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127885398"/>
                  </a:ext>
                </a:extLst>
              </a:tr>
              <a:tr h="158200">
                <a:tc>
                  <a:txBody>
                    <a:bodyPr/>
                    <a:lstStyle/>
                    <a:p>
                      <a:pPr algn="r" fontAlgn="b"/>
                      <a:r>
                        <a:rPr lang="en-US" sz="900" u="none" strike="noStrike" dirty="0">
                          <a:effectLst/>
                        </a:rPr>
                        <a:t>1926</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dirty="0">
                          <a:effectLst/>
                        </a:rPr>
                        <a:t>1928</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dirty="0">
                          <a:effectLst/>
                        </a:rPr>
                        <a:t>1930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dirty="0">
                          <a:effectLst/>
                        </a:rPr>
                        <a:t>1931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dirty="0">
                          <a:effectLst/>
                        </a:rPr>
                        <a:t>1921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Kazi</a:t>
                      </a:r>
                      <a:r>
                        <a:rPr lang="en-US" sz="900" u="none" strike="noStrike" dirty="0">
                          <a:effectLst/>
                        </a:rPr>
                        <a:t> Huq</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r h="158200">
                <a:tc>
                  <a:txBody>
                    <a:bodyPr/>
                    <a:lstStyle/>
                    <a:p>
                      <a:pPr algn="r" fontAlgn="b"/>
                      <a:r>
                        <a:rPr lang="en-US" sz="900" b="0" i="0" u="none" strike="noStrike" dirty="0">
                          <a:solidFill>
                            <a:srgbClr val="000000"/>
                          </a:solidFill>
                          <a:effectLst/>
                          <a:latin typeface="Calibri" panose="020F0502020204030204" pitchFamily="34" charset="0"/>
                        </a:rPr>
                        <a:t>1936</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WLAN in Data Centers</a:t>
                      </a:r>
                    </a:p>
                  </a:txBody>
                  <a:tcPr marL="7910" marR="7910" marT="7910" marB="0" anchor="b"/>
                </a:tc>
                <a:tc>
                  <a:txBody>
                    <a:bodyPr/>
                    <a:lstStyle/>
                    <a:p>
                      <a:pPr algn="l" fontAlgn="b"/>
                      <a:r>
                        <a:rPr lang="en-US" sz="900" b="0" i="0" u="none" strike="noStrike" dirty="0" err="1">
                          <a:solidFill>
                            <a:srgbClr val="000000"/>
                          </a:solidFill>
                          <a:effectLst/>
                          <a:latin typeface="Calibri" panose="020F0502020204030204" pitchFamily="34" charset="0"/>
                        </a:rPr>
                        <a:t>Jatin</a:t>
                      </a:r>
                      <a:r>
                        <a:rPr lang="en-US" sz="900" b="0" i="0" u="none" strike="noStrike" dirty="0">
                          <a:solidFill>
                            <a:srgbClr val="000000"/>
                          </a:solidFill>
                          <a:effectLst/>
                          <a:latin typeface="Calibri" panose="020F0502020204030204" pitchFamily="34" charset="0"/>
                        </a:rPr>
                        <a:t> Parekh</a:t>
                      </a:r>
                    </a:p>
                  </a:txBody>
                  <a:tcPr marL="7910" marR="7910" marT="7910" marB="0" anchor="b"/>
                </a:tc>
                <a:extLst>
                  <a:ext uri="{0D108BD9-81ED-4DB2-BD59-A6C34878D82A}">
                    <a16:rowId xmlns:a16="http://schemas.microsoft.com/office/drawing/2014/main" val="2494646830"/>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981200"/>
            <a:ext cx="7856538" cy="4343400"/>
          </a:xfrm>
        </p:spPr>
        <p:txBody>
          <a:bodyPr/>
          <a:lstStyle/>
          <a:p>
            <a:pPr>
              <a:buFont typeface="Arial" panose="020B0604020202020204" pitchFamily="34" charset="0"/>
              <a:buChar char="•"/>
            </a:pPr>
            <a:r>
              <a:rPr lang="en-US" sz="2000" dirty="0"/>
              <a:t>Target of 20-25 mins including Q&amp;A per submission</a:t>
            </a:r>
          </a:p>
          <a:p>
            <a:pPr lvl="1">
              <a:buFont typeface="Arial" panose="020B0604020202020204" pitchFamily="34" charset="0"/>
              <a:buChar char="•"/>
            </a:pPr>
            <a:r>
              <a:rPr lang="en-US" sz="1800" dirty="0"/>
              <a:t>4-5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a:p>
            <a:pPr>
              <a:buFont typeface="Arial" panose="020B0604020202020204" pitchFamily="34" charset="0"/>
              <a:buChar char="•"/>
            </a:pPr>
            <a:endParaRPr lang="en-US" sz="2200" dirty="0"/>
          </a:p>
          <a:p>
            <a:pPr>
              <a:buFont typeface="Arial" panose="020B0604020202020204" pitchFamily="34" charset="0"/>
              <a:buChar char="•"/>
            </a:pPr>
            <a:r>
              <a:rPr lang="en-US" sz="1800" dirty="0"/>
              <a:t>Suggestion to defer SPs, if any, to January/March</a:t>
            </a:r>
          </a:p>
          <a:p>
            <a:pPr>
              <a:buFont typeface="Arial" panose="020B0604020202020204" pitchFamily="34" charset="0"/>
              <a:buChar char="•"/>
            </a:pPr>
            <a:r>
              <a:rPr lang="en-US" sz="1800" dirty="0"/>
              <a:t>In January, the group will focus more on PAR and CSD documents and the </a:t>
            </a:r>
            <a:r>
              <a:rPr lang="en-US" sz="1800"/>
              <a:t>Chair will organize </a:t>
            </a:r>
            <a:r>
              <a:rPr lang="en-US" sz="1800" dirty="0"/>
              <a:t>discussion on key decisions to be made in January/March regarding those documents </a:t>
            </a:r>
            <a:endParaRPr lang="en-US" sz="14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7830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7387" y="1828800"/>
            <a:ext cx="7770813" cy="4113213"/>
          </a:xfrm>
        </p:spPr>
        <p: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Hervie</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1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Parekh</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1919	Considerations on UHR PAR and KPIs	Akira Kishida</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1921	More info about UHR PAR and update	Ming Gan</a:t>
            </a: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752600"/>
            <a:ext cx="7770813" cy="4343400"/>
          </a:xfrm>
        </p:spPr>
        <p:txBody>
          <a:bodyPr/>
          <a:lstStyle/>
          <a:p>
            <a:pPr marL="0" marR="0">
              <a:lnSpc>
                <a:spcPct val="107000"/>
              </a:lnSpc>
              <a:spcBef>
                <a:spcPts val="0"/>
              </a:spcBef>
              <a:spcAft>
                <a:spcPts val="800"/>
              </a:spcAft>
            </a:pPr>
            <a:r>
              <a:rPr lang="en-US" sz="105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0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1820	BF Feedback with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1869	TXBF based on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1970	SINR-aware Spatial Reuse	Sigurd</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1931	Follow-up on latency reduction with machine learning techniques 	Ziyang Guo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1923	Enhanced Trigger-Based Uplink Transmission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Kazi</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Huq</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1939	PPDU Design for Short Frames	Leonardo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Lanante</a:t>
            </a:r>
            <a:endParaRPr lang="en-US" sz="105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5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Technical: M-AP</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1899	Multi-AP Operation for Low Latency Traffic Delivery - Follow up	Liuming Lu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1895	Thoughts on M-AP Coordination Principles	Arik Klein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1821	System Level Simulation of Co-BF and Joint Tx	Kosuke Aio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1822	Recap on Coordinated Spatial Reuse Operation	Kosuke Aio</a:t>
            </a:r>
          </a:p>
          <a:p>
            <a:pPr marL="0" marR="0" indent="0">
              <a:lnSpc>
                <a:spcPct val="107000"/>
              </a:lnSpc>
              <a:spcBef>
                <a:spcPts val="0"/>
              </a:spcBef>
              <a:spcAft>
                <a:spcPts val="800"/>
              </a:spcAft>
            </a:pP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1630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a:buFont typeface="Arial" panose="020B0604020202020204" pitchFamily="34" charset="0"/>
              <a:buChar char="•"/>
            </a:pPr>
            <a:r>
              <a:rPr lang="en-US" altLang="en-US" sz="1600" dirty="0"/>
              <a:t>Confirmation of UHR secretary appointment</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 category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Hervieu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2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Parekh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a:t>
            </a:r>
            <a:r>
              <a:rPr lang="en-US" sz="2000"/>
              <a:t>SG secretary</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7"/>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1820	BF Feedback with the Optimal SVD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107159</TotalTime>
  <Words>3034</Words>
  <Application>Microsoft Office PowerPoint</Application>
  <PresentationFormat>On-screen Show (4:3)</PresentationFormat>
  <Paragraphs>423</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this week</vt:lpstr>
      <vt:lpstr>Submissions this week</vt:lpstr>
      <vt:lpstr>Tuesday Agenda–EVE</vt:lpstr>
      <vt:lpstr>Approve SG minutes</vt:lpstr>
      <vt:lpstr>UHR Secretary appointment confirmation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1424</cp:revision>
  <cp:lastPrinted>1601-01-01T00:00:00Z</cp:lastPrinted>
  <dcterms:created xsi:type="dcterms:W3CDTF">2017-01-26T15:28:16Z</dcterms:created>
  <dcterms:modified xsi:type="dcterms:W3CDTF">2022-11-15T05:08:21Z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