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65"/>
  </p:notesMasterIdLst>
  <p:handoutMasterIdLst>
    <p:handoutMasterId r:id="rId66"/>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2053" r:id="rId21"/>
    <p:sldId id="2636" r:id="rId22"/>
    <p:sldId id="2045" r:id="rId23"/>
    <p:sldId id="2075" r:id="rId24"/>
    <p:sldId id="2374" r:id="rId25"/>
    <p:sldId id="1964" r:id="rId26"/>
    <p:sldId id="2596" r:id="rId27"/>
    <p:sldId id="2666" r:id="rId28"/>
    <p:sldId id="2582" r:id="rId29"/>
    <p:sldId id="1936" r:id="rId30"/>
    <p:sldId id="2032" r:id="rId31"/>
    <p:sldId id="2657" r:id="rId32"/>
    <p:sldId id="2670" r:id="rId33"/>
    <p:sldId id="2041" r:id="rId34"/>
    <p:sldId id="2628" r:id="rId35"/>
    <p:sldId id="1896" r:id="rId36"/>
    <p:sldId id="1562" r:id="rId37"/>
    <p:sldId id="2044" r:id="rId38"/>
    <p:sldId id="2663" r:id="rId39"/>
    <p:sldId id="2612" r:id="rId40"/>
    <p:sldId id="2629" r:id="rId41"/>
    <p:sldId id="2574" r:id="rId42"/>
    <p:sldId id="2575" r:id="rId43"/>
    <p:sldId id="2669" r:id="rId44"/>
    <p:sldId id="2623" r:id="rId45"/>
    <p:sldId id="2620" r:id="rId46"/>
    <p:sldId id="2655" r:id="rId47"/>
    <p:sldId id="1946" r:id="rId48"/>
    <p:sldId id="2378" r:id="rId49"/>
    <p:sldId id="2614" r:id="rId50"/>
    <p:sldId id="2076" r:id="rId51"/>
    <p:sldId id="2617" r:id="rId52"/>
    <p:sldId id="2618" r:id="rId53"/>
    <p:sldId id="2619" r:id="rId54"/>
    <p:sldId id="2070" r:id="rId55"/>
    <p:sldId id="874" r:id="rId56"/>
    <p:sldId id="2624" r:id="rId57"/>
    <p:sldId id="2601" r:id="rId58"/>
    <p:sldId id="2602" r:id="rId59"/>
    <p:sldId id="2603" r:id="rId60"/>
    <p:sldId id="2641" r:id="rId61"/>
    <p:sldId id="2642" r:id="rId62"/>
    <p:sldId id="2665" r:id="rId63"/>
    <p:sldId id="305" r:id="rId6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44A9B"/>
    <a:srgbClr val="FF0000"/>
    <a:srgbClr val="FF6600"/>
    <a:srgbClr val="FFFF00"/>
    <a:srgbClr val="2D2DB9"/>
    <a:srgbClr val="FF9999"/>
    <a:srgbClr val="FFCC99"/>
    <a:srgbClr val="99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BDA49-D6ED-41B0-B761-7289C58C5F06}" v="1" dt="2022-11-17T03:54:26.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88" autoAdjust="0"/>
    <p:restoredTop sz="96704" autoAdjust="0"/>
  </p:normalViewPr>
  <p:slideViewPr>
    <p:cSldViewPr>
      <p:cViewPr varScale="1">
        <p:scale>
          <a:sx n="63" d="100"/>
          <a:sy n="63" d="100"/>
        </p:scale>
        <p:origin x="1652" y="64"/>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24381189851268592"/>
          <c:w val="0.94122484689413832"/>
          <c:h val="0.672566491688538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Sheet1!$A$2:$A$22</c:f>
              <c:numCache>
                <c:formatCode>mmm\-yy</c:formatCode>
                <c:ptCount val="21"/>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pt idx="18">
                  <c:v>44743</c:v>
                </c:pt>
                <c:pt idx="19">
                  <c:v>44805</c:v>
                </c:pt>
                <c:pt idx="20">
                  <c:v>44835</c:v>
                </c:pt>
              </c:numCache>
            </c:numRef>
          </c:cat>
          <c:val>
            <c:numRef>
              <c:f>Sheet1!$B$2:$B$22</c:f>
              <c:numCache>
                <c:formatCode>General</c:formatCode>
                <c:ptCount val="21"/>
                <c:pt idx="0">
                  <c:v>4</c:v>
                </c:pt>
                <c:pt idx="1">
                  <c:v>6</c:v>
                </c:pt>
                <c:pt idx="2">
                  <c:v>6</c:v>
                </c:pt>
                <c:pt idx="3">
                  <c:v>8</c:v>
                </c:pt>
                <c:pt idx="4">
                  <c:v>8</c:v>
                </c:pt>
                <c:pt idx="5">
                  <c:v>8</c:v>
                </c:pt>
                <c:pt idx="6">
                  <c:v>9</c:v>
                </c:pt>
                <c:pt idx="7">
                  <c:v>9</c:v>
                </c:pt>
                <c:pt idx="8">
                  <c:v>9</c:v>
                </c:pt>
                <c:pt idx="9">
                  <c:v>9</c:v>
                </c:pt>
                <c:pt idx="10">
                  <c:v>9</c:v>
                </c:pt>
                <c:pt idx="11">
                  <c:v>9</c:v>
                </c:pt>
                <c:pt idx="12">
                  <c:v>9</c:v>
                </c:pt>
                <c:pt idx="13">
                  <c:v>9</c:v>
                </c:pt>
                <c:pt idx="14">
                  <c:v>9</c:v>
                </c:pt>
                <c:pt idx="15">
                  <c:v>9</c:v>
                </c:pt>
                <c:pt idx="16">
                  <c:v>9</c:v>
                </c:pt>
                <c:pt idx="17">
                  <c:v>9</c:v>
                </c:pt>
                <c:pt idx="18">
                  <c:v>9</c:v>
                </c:pt>
                <c:pt idx="19">
                  <c:v>9</c:v>
                </c:pt>
                <c:pt idx="20">
                  <c:v>9</c:v>
                </c:pt>
              </c:numCache>
            </c:numRef>
          </c:val>
          <c:extLst>
            <c:ext xmlns:c16="http://schemas.microsoft.com/office/drawing/2014/chart" uri="{C3380CC4-5D6E-409C-BE32-E72D297353CC}">
              <c16:uniqueId val="{00000000-8A57-4D6A-BA09-AC3354C3B376}"/>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Sheet1!$A$2:$A$22</c:f>
              <c:numCache>
                <c:formatCode>mmm\-yy</c:formatCode>
                <c:ptCount val="21"/>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pt idx="18">
                  <c:v>44743</c:v>
                </c:pt>
                <c:pt idx="19">
                  <c:v>44805</c:v>
                </c:pt>
                <c:pt idx="20">
                  <c:v>44835</c:v>
                </c:pt>
              </c:numCache>
            </c:numRef>
          </c:cat>
          <c:val>
            <c:numRef>
              <c:f>Sheet1!$C$2:$C$22</c:f>
              <c:numCache>
                <c:formatCode>General</c:formatCode>
                <c:ptCount val="21"/>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pt idx="14">
                  <c:v>27</c:v>
                </c:pt>
                <c:pt idx="15">
                  <c:v>27</c:v>
                </c:pt>
                <c:pt idx="16">
                  <c:v>27</c:v>
                </c:pt>
                <c:pt idx="17">
                  <c:v>27</c:v>
                </c:pt>
                <c:pt idx="18">
                  <c:v>27</c:v>
                </c:pt>
                <c:pt idx="19">
                  <c:v>27</c:v>
                </c:pt>
                <c:pt idx="20">
                  <c:v>27</c:v>
                </c:pt>
              </c:numCache>
            </c:numRef>
          </c:val>
          <c:extLst>
            <c:ext xmlns:c16="http://schemas.microsoft.com/office/drawing/2014/chart" uri="{C3380CC4-5D6E-409C-BE32-E72D297353CC}">
              <c16:uniqueId val="{00000001-8A57-4D6A-BA09-AC3354C3B376}"/>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83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4.9242447635222078E-2"/>
          <c:y val="0.1860142169728784"/>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baseline="0" dirty="0"/>
              <a:t>LAA/LWA/LTE-U devices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28406605424322"/>
          <c:y val="0.13609580052493436"/>
          <c:w val="0.94122484689413832"/>
          <c:h val="0.7864554777874988"/>
        </c:manualLayout>
      </c:layout>
      <c:barChart>
        <c:barDir val="col"/>
        <c:grouping val="stacked"/>
        <c:varyColors val="0"/>
        <c:ser>
          <c:idx val="0"/>
          <c:order val="0"/>
          <c:tx>
            <c:strRef>
              <c:f>Sheet1!$B$1</c:f>
              <c:strCache>
                <c:ptCount val="1"/>
                <c:pt idx="0">
                  <c:v>LTE-U</c:v>
                </c:pt>
              </c:strCache>
            </c:strRef>
          </c:tx>
          <c:spPr>
            <a:solidFill>
              <a:srgbClr val="2D2DB9"/>
            </a:solidFill>
            <a:ln w="28575">
              <a:noFill/>
            </a:ln>
            <a:effectLst/>
          </c:spPr>
          <c:invertIfNegative val="0"/>
          <c:cat>
            <c:numRef>
              <c:f>Sheet1!$A$2:$A$5</c:f>
              <c:numCache>
                <c:formatCode>mmm\-yy</c:formatCode>
                <c:ptCount val="4"/>
                <c:pt idx="0">
                  <c:v>44256</c:v>
                </c:pt>
                <c:pt idx="1">
                  <c:v>44348</c:v>
                </c:pt>
                <c:pt idx="2">
                  <c:v>44682</c:v>
                </c:pt>
                <c:pt idx="3">
                  <c:v>44774</c:v>
                </c:pt>
              </c:numCache>
            </c:numRef>
          </c:cat>
          <c:val>
            <c:numRef>
              <c:f>Sheet1!$B$2:$B$5</c:f>
              <c:numCache>
                <c:formatCode>General</c:formatCode>
                <c:ptCount val="4"/>
                <c:pt idx="0">
                  <c:v>46</c:v>
                </c:pt>
                <c:pt idx="1">
                  <c:v>46</c:v>
                </c:pt>
                <c:pt idx="2">
                  <c:v>46</c:v>
                </c:pt>
                <c:pt idx="3">
                  <c:v>46</c:v>
                </c:pt>
              </c:numCache>
            </c:numRef>
          </c:val>
          <c:extLst>
            <c:ext xmlns:c16="http://schemas.microsoft.com/office/drawing/2014/chart" uri="{C3380CC4-5D6E-409C-BE32-E72D297353CC}">
              <c16:uniqueId val="{00000000-78C4-46FE-832C-B5B389B27ECF}"/>
            </c:ext>
          </c:extLst>
        </c:ser>
        <c:ser>
          <c:idx val="1"/>
          <c:order val="1"/>
          <c:tx>
            <c:strRef>
              <c:f>Sheet1!$C$1</c:f>
              <c:strCache>
                <c:ptCount val="1"/>
                <c:pt idx="0">
                  <c:v>LWA</c:v>
                </c:pt>
              </c:strCache>
            </c:strRef>
          </c:tx>
          <c:spPr>
            <a:solidFill>
              <a:srgbClr val="00B0F0"/>
            </a:solidFill>
            <a:ln w="25400">
              <a:noFill/>
            </a:ln>
            <a:effectLst/>
          </c:spPr>
          <c:invertIfNegative val="0"/>
          <c:cat>
            <c:numRef>
              <c:f>Sheet1!$A$2:$A$5</c:f>
              <c:numCache>
                <c:formatCode>mmm\-yy</c:formatCode>
                <c:ptCount val="4"/>
                <c:pt idx="0">
                  <c:v>44256</c:v>
                </c:pt>
                <c:pt idx="1">
                  <c:v>44348</c:v>
                </c:pt>
                <c:pt idx="2">
                  <c:v>44682</c:v>
                </c:pt>
                <c:pt idx="3">
                  <c:v>44774</c:v>
                </c:pt>
              </c:numCache>
            </c:numRef>
          </c:cat>
          <c:val>
            <c:numRef>
              <c:f>Sheet1!$C$2:$C$5</c:f>
              <c:numCache>
                <c:formatCode>General</c:formatCode>
                <c:ptCount val="4"/>
                <c:pt idx="0">
                  <c:v>16</c:v>
                </c:pt>
                <c:pt idx="1">
                  <c:v>16</c:v>
                </c:pt>
                <c:pt idx="2">
                  <c:v>17</c:v>
                </c:pt>
                <c:pt idx="3">
                  <c:v>17</c:v>
                </c:pt>
              </c:numCache>
            </c:numRef>
          </c:val>
          <c:extLst>
            <c:ext xmlns:c16="http://schemas.microsoft.com/office/drawing/2014/chart" uri="{C3380CC4-5D6E-409C-BE32-E72D297353CC}">
              <c16:uniqueId val="{00000001-78C4-46FE-832C-B5B389B27ECF}"/>
            </c:ext>
          </c:extLst>
        </c:ser>
        <c:ser>
          <c:idx val="2"/>
          <c:order val="2"/>
          <c:tx>
            <c:strRef>
              <c:f>Sheet1!$D$1</c:f>
              <c:strCache>
                <c:ptCount val="1"/>
                <c:pt idx="0">
                  <c:v>LAA</c:v>
                </c:pt>
              </c:strCache>
            </c:strRef>
          </c:tx>
          <c:spPr>
            <a:solidFill>
              <a:schemeClr val="bg2"/>
            </a:solidFill>
            <a:ln>
              <a:noFill/>
            </a:ln>
            <a:effectLst/>
          </c:spPr>
          <c:invertIfNegative val="0"/>
          <c:cat>
            <c:numRef>
              <c:f>Sheet1!$A$2:$A$5</c:f>
              <c:numCache>
                <c:formatCode>mmm\-yy</c:formatCode>
                <c:ptCount val="4"/>
                <c:pt idx="0">
                  <c:v>44256</c:v>
                </c:pt>
                <c:pt idx="1">
                  <c:v>44348</c:v>
                </c:pt>
                <c:pt idx="2">
                  <c:v>44682</c:v>
                </c:pt>
                <c:pt idx="3">
                  <c:v>44774</c:v>
                </c:pt>
              </c:numCache>
            </c:numRef>
          </c:cat>
          <c:val>
            <c:numRef>
              <c:f>Sheet1!$D$2:$D$5</c:f>
              <c:numCache>
                <c:formatCode>General</c:formatCode>
                <c:ptCount val="4"/>
                <c:pt idx="0">
                  <c:v>247</c:v>
                </c:pt>
                <c:pt idx="1">
                  <c:v>329</c:v>
                </c:pt>
                <c:pt idx="2">
                  <c:v>480</c:v>
                </c:pt>
                <c:pt idx="3">
                  <c:v>480</c:v>
                </c:pt>
              </c:numCache>
            </c:numRef>
          </c:val>
          <c:extLst>
            <c:ext xmlns:c16="http://schemas.microsoft.com/office/drawing/2014/chart" uri="{C3380CC4-5D6E-409C-BE32-E72D297353CC}">
              <c16:uniqueId val="{00000003-78C4-46FE-832C-B5B389B27ECF}"/>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83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0.47755139982502182"/>
          <c:y val="0.41965611937396713"/>
          <c:w val="0.23097604986876638"/>
          <c:h val="0.26065082142509965"/>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802.11-22/1714r3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ieeesa.webex.com/ieeesa/j.php?MTID=me3b5d957e813b9b285aa44d2c225fd5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2/11-22-1688-00-coex-september-2022-meeting-minute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2/11-22-2023-00-coex-summary-of-edt-discussion-in-etsi-bran.ppt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1/dcn/22/11-22-1091-00-coex-3gpp-rel-18-side-link.pptx" TargetMode="External"/><Relationship Id="rId2" Type="http://schemas.openxmlformats.org/officeDocument/2006/relationships/hyperlink" Target="https://mentor.ieee.org/802.11/dcn/22/11-22-0124-00-coex-3gpp-coex-update.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1/dcn/22/11-22-0998-01-0wng-clear-channel-assessment-cca-behavior-of-commerical-wi-fi-equipment.pptx" TargetMode="External"/><Relationship Id="rId2" Type="http://schemas.openxmlformats.org/officeDocument/2006/relationships/hyperlink" Target="https://mentor.ieee.org/802.11/dcn/22/11-22-1578-00-0wng-coexistence-of-narrowband-frequency-hopping-nb-fh-systems-and-wi-fi.pptx" TargetMode="External"/><Relationship Id="rId1" Type="http://schemas.openxmlformats.org/officeDocument/2006/relationships/slideLayout" Target="../slideLayouts/slideLayout2.xml"/><Relationship Id="rId4" Type="http://schemas.openxmlformats.org/officeDocument/2006/relationships/hyperlink" Target="https://mentor.ieee.org/802.11/dcn/22/11-22-1672-00-coex-bluetooth-in-6-ghz.pptx"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s://data.gsmaintelligence.com/api-web/v2/research-file-download?id=72941571&amp;file=160622-The-socioeconomic-benefits-of-the-6-GHz-band.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2/11-22-0979-01-aiml-applying-ml-to-802-11-current-research-and-emerging-use-cases.ppt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22/11-22-1081-01-0wng-overview-of-802-15-4ab-coexistence.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hybrid</a:t>
            </a:r>
            <a:r>
              <a:rPr lang="en-US" i="1" dirty="0">
                <a:solidFill>
                  <a:schemeClr val="accent6"/>
                </a:solidFill>
              </a:rPr>
              <a:t> </a:t>
            </a:r>
            <a:r>
              <a:rPr lang="en-US" dirty="0">
                <a:solidFill>
                  <a:schemeClr val="accent6"/>
                </a:solidFill>
              </a:rPr>
              <a:t>meeting in November 2022</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a:solidFill>
                  <a:schemeClr val="accent2">
                    <a:lumMod val="50000"/>
                  </a:schemeClr>
                </a:solidFill>
              </a:rPr>
              <a:t>16 </a:t>
            </a:r>
            <a:r>
              <a:rPr lang="en-US" b="0" dirty="0">
                <a:solidFill>
                  <a:schemeClr val="accent2">
                    <a:lumMod val="50000"/>
                  </a:schemeClr>
                </a:solidFill>
              </a:rPr>
              <a:t>Nov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only meet once during the hybrid IEEE 802.11 WG plenary meeting in November 2022</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Schedule</a:t>
            </a:r>
          </a:p>
          <a:p>
            <a:pPr lvl="1"/>
            <a:r>
              <a:rPr lang="en-AU" dirty="0"/>
              <a:t>Wednesday, 16 November 2022 @ 4-6pm Bangkok</a:t>
            </a:r>
          </a:p>
          <a:p>
            <a:r>
              <a:rPr lang="en-AU" dirty="0" err="1"/>
              <a:t>Webex</a:t>
            </a:r>
            <a:r>
              <a:rPr lang="en-AU" dirty="0"/>
              <a:t> details</a:t>
            </a:r>
          </a:p>
          <a:p>
            <a:pPr lvl="1"/>
            <a:r>
              <a:rPr lang="en-US" dirty="0"/>
              <a:t>Meeting link:</a:t>
            </a:r>
          </a:p>
          <a:p>
            <a:pPr lvl="2"/>
            <a:r>
              <a:rPr lang="en-US" dirty="0">
                <a:hlinkClick r:id="rId2"/>
              </a:rPr>
              <a:t>https://ieeesa.webex.com/ieeesa/j.php?MTID=me3b5d957e813b9b285aa44d2c225fd50</a:t>
            </a:r>
            <a:endParaRPr lang="en-US" dirty="0"/>
          </a:p>
          <a:p>
            <a:pPr lvl="1"/>
            <a:r>
              <a:rPr lang="en-US" dirty="0"/>
              <a:t>Meeting number:</a:t>
            </a:r>
          </a:p>
          <a:p>
            <a:pPr lvl="2"/>
            <a:r>
              <a:rPr lang="en-US" dirty="0"/>
              <a:t>2340 880 3811</a:t>
            </a:r>
          </a:p>
          <a:p>
            <a:pPr lvl="1"/>
            <a:r>
              <a:rPr lang="en-US" dirty="0"/>
              <a:t>Meeting password:</a:t>
            </a:r>
          </a:p>
          <a:p>
            <a:pPr lvl="2"/>
            <a:r>
              <a:rPr lang="en-US" dirty="0"/>
              <a:t>wireless</a:t>
            </a:r>
            <a:endParaRPr lang="en-AU" dirty="0"/>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r>
              <a:rPr lang="en-US" dirty="0"/>
              <a:t>Slide </a:t>
            </a:r>
            <a:fld id="{EF4002E7-DB4D-4CC3-8382-1939D19420D8}" type="slidenum">
              <a:rPr lang="en-US" smtClean="0"/>
              <a:pPr/>
              <a:t>11</a:t>
            </a:fld>
            <a:endParaRPr lang="en-US"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agenda for its hybrid meeting in Nov 2022</a:t>
            </a:r>
          </a:p>
        </p:txBody>
      </p:sp>
      <p:sp>
        <p:nvSpPr>
          <p:cNvPr id="3" name="Content Placeholder 2"/>
          <p:cNvSpPr>
            <a:spLocks noGrp="1"/>
          </p:cNvSpPr>
          <p:nvPr>
            <p:ph sz="half" idx="1"/>
          </p:nvPr>
        </p:nvSpPr>
        <p:spPr>
          <a:xfrm>
            <a:off x="685800" y="1981200"/>
            <a:ext cx="3810000" cy="4114800"/>
          </a:xfrm>
        </p:spPr>
        <p:txBody>
          <a:bodyPr/>
          <a:lstStyle/>
          <a:p>
            <a:r>
              <a:rPr lang="en-AU" dirty="0"/>
              <a:t>Planned agenda – first hour</a:t>
            </a:r>
          </a:p>
          <a:p>
            <a:pPr lvl="1"/>
            <a:r>
              <a:rPr lang="en-AU" dirty="0"/>
              <a:t>Bureaucratic stuff</a:t>
            </a:r>
          </a:p>
          <a:p>
            <a:pPr lvl="2"/>
            <a:r>
              <a:rPr lang="en-AU" dirty="0"/>
              <a:t>Scope of IEEE 802.11 Coex SC</a:t>
            </a:r>
          </a:p>
          <a:p>
            <a:pPr lvl="2"/>
            <a:r>
              <a:rPr lang="en-AU" dirty="0"/>
              <a:t>Approve minutes from Sep 2022</a:t>
            </a:r>
          </a:p>
          <a:p>
            <a:pPr lvl="1"/>
            <a:r>
              <a:rPr lang="en-AU" dirty="0"/>
              <a:t>What is happening this week?</a:t>
            </a:r>
            <a:br>
              <a:rPr lang="en-AU" dirty="0"/>
            </a:br>
            <a:r>
              <a:rPr lang="en-AU" dirty="0"/>
              <a:t>(in no particular order)</a:t>
            </a:r>
          </a:p>
          <a:p>
            <a:pPr lvl="2"/>
            <a:r>
              <a:rPr lang="en-AU" dirty="0"/>
              <a:t>ETSI BRAN update</a:t>
            </a:r>
          </a:p>
          <a:p>
            <a:pPr lvl="3"/>
            <a:r>
              <a:rPr lang="en-AU" dirty="0"/>
              <a:t>Meetings scheduled</a:t>
            </a:r>
          </a:p>
          <a:p>
            <a:pPr lvl="3"/>
            <a:r>
              <a:rPr lang="en-AU" dirty="0"/>
              <a:t>EN 303 687 (6 GHz)</a:t>
            </a:r>
          </a:p>
          <a:p>
            <a:pPr lvl="3"/>
            <a:r>
              <a:rPr lang="en-AU" dirty="0"/>
              <a:t>EN 301 893 (5 GHz)</a:t>
            </a:r>
          </a:p>
          <a:p>
            <a:pPr lvl="3"/>
            <a:r>
              <a:rPr lang="en-AU" dirty="0"/>
              <a:t>ED-only @ -62 dBm in 5 GHz</a:t>
            </a:r>
          </a:p>
          <a:p>
            <a:pPr lvl="2"/>
            <a:r>
              <a:rPr lang="en-AU" dirty="0"/>
              <a:t>Do we still have a </a:t>
            </a:r>
            <a:r>
              <a:rPr lang="en-AU" dirty="0" err="1"/>
              <a:t>coex</a:t>
            </a:r>
            <a:r>
              <a:rPr lang="en-AU" dirty="0"/>
              <a:t> issue between Wi-Fi &amp; LAA/NR-U?</a:t>
            </a:r>
            <a:endParaRPr lang="en-AU" dirty="0">
              <a:solidFill>
                <a:srgbClr val="FF0000"/>
              </a:solidFill>
            </a:endParaRPr>
          </a:p>
          <a:p>
            <a:pPr lvl="3"/>
            <a:endParaRPr lang="en-AU" dirty="0"/>
          </a:p>
          <a:p>
            <a:pPr lvl="2"/>
            <a:endParaRPr lang="en-AU" dirty="0"/>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pPr lvl="1"/>
            <a:endParaRPr lang="en-US" dirty="0"/>
          </a:p>
          <a:p>
            <a:pPr lvl="2"/>
            <a:r>
              <a:rPr lang="en-AU" dirty="0"/>
              <a:t>Updates</a:t>
            </a:r>
          </a:p>
          <a:p>
            <a:pPr lvl="3"/>
            <a:r>
              <a:rPr lang="en-AU" dirty="0"/>
              <a:t>SL-U in 3GPP</a:t>
            </a:r>
          </a:p>
          <a:p>
            <a:pPr lvl="3"/>
            <a:r>
              <a:rPr lang="en-AU" b="1" dirty="0"/>
              <a:t>Bluetooth in 6 GHz</a:t>
            </a:r>
          </a:p>
          <a:p>
            <a:pPr lvl="3"/>
            <a:r>
              <a:rPr lang="en-AU" sz="1400" dirty="0"/>
              <a:t>6 GHz spectrum &amp; </a:t>
            </a:r>
            <a:r>
              <a:rPr lang="en-AU" sz="1400" dirty="0" err="1"/>
              <a:t>coex</a:t>
            </a:r>
            <a:endParaRPr lang="en-AU" sz="1400" dirty="0"/>
          </a:p>
          <a:p>
            <a:pPr lvl="3"/>
            <a:r>
              <a:rPr lang="en-AU" dirty="0"/>
              <a:t>60 GHz </a:t>
            </a:r>
            <a:r>
              <a:rPr lang="en-AU" dirty="0" err="1"/>
              <a:t>coex</a:t>
            </a:r>
            <a:endParaRPr lang="en-AU" dirty="0"/>
          </a:p>
          <a:p>
            <a:pPr lvl="2"/>
            <a:r>
              <a:rPr lang="en-AU" dirty="0"/>
              <a:t>Plans for meeting in Jan 2023</a:t>
            </a:r>
          </a:p>
          <a:p>
            <a:r>
              <a:rPr lang="en-AU" dirty="0"/>
              <a:t>Planned agenda – second hour</a:t>
            </a:r>
          </a:p>
          <a:p>
            <a:pPr lvl="1"/>
            <a:r>
              <a:rPr lang="en-AU" dirty="0"/>
              <a:t>IEEE 802.15.4ab in 6 GHz</a:t>
            </a:r>
          </a:p>
          <a:p>
            <a:pPr lvl="2"/>
            <a:r>
              <a:rPr lang="en-AU" dirty="0"/>
              <a:t>Joint meeting</a:t>
            </a:r>
          </a:p>
          <a:p>
            <a:pPr lvl="2"/>
            <a:endParaRPr lang="en-AU" dirty="0"/>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hybrid meeting minutes from September 2022</a:t>
            </a:r>
          </a:p>
        </p:txBody>
      </p:sp>
      <p:sp>
        <p:nvSpPr>
          <p:cNvPr id="3" name="Content Placeholder 2"/>
          <p:cNvSpPr>
            <a:spLocks noGrp="1"/>
          </p:cNvSpPr>
          <p:nvPr>
            <p:ph idx="1"/>
          </p:nvPr>
        </p:nvSpPr>
        <p:spPr/>
        <p:txBody>
          <a:bodyPr/>
          <a:lstStyle/>
          <a:p>
            <a:pPr lvl="1"/>
            <a:r>
              <a:rPr lang="en-AU" dirty="0"/>
              <a:t>The draft minutes for the Coex SC at the hybrid meeting in September 2022 are available on Mentor:</a:t>
            </a:r>
          </a:p>
          <a:p>
            <a:pPr lvl="2"/>
            <a:r>
              <a:rPr lang="en-AU" dirty="0"/>
              <a:t>See </a:t>
            </a:r>
            <a:r>
              <a:rPr lang="en-AU" dirty="0">
                <a:hlinkClick r:id="rId2"/>
              </a:rPr>
              <a:t>11-22-1688-00</a:t>
            </a:r>
            <a:endParaRPr lang="en-AU" dirty="0">
              <a:solidFill>
                <a:srgbClr val="FF0000"/>
              </a:solidFill>
            </a:endParaRPr>
          </a:p>
          <a:p>
            <a:pPr lvl="1"/>
            <a:r>
              <a:rPr lang="en-AU" dirty="0"/>
              <a:t>Proposed motion:</a:t>
            </a:r>
          </a:p>
          <a:p>
            <a:pPr lvl="2"/>
            <a:r>
              <a:rPr lang="en-AU" i="1" dirty="0"/>
              <a:t>The IEEE 802 Coex SC approves </a:t>
            </a:r>
            <a:r>
              <a:rPr lang="en-AU" i="1" dirty="0">
                <a:hlinkClick r:id="rId2"/>
              </a:rPr>
              <a:t>11-22-1688-00</a:t>
            </a:r>
            <a:r>
              <a:rPr lang="en-AU" i="1" dirty="0"/>
              <a:t> as the minutes of its virtual meeting in </a:t>
            </a:r>
            <a:r>
              <a:rPr lang="en-AU" dirty="0"/>
              <a:t>September</a:t>
            </a:r>
            <a:r>
              <a:rPr lang="en-AU" i="1" dirty="0"/>
              <a:t> 2022</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Nov 2022</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a:t>
            </a:r>
            <a:r>
              <a:rPr lang="en-AU" dirty="0" err="1"/>
              <a:t>coex</a:t>
            </a:r>
            <a:r>
              <a:rPr lang="en-AU" dirty="0"/>
              <a:t> messages from today’s session include …</a:t>
            </a:r>
          </a:p>
          <a:p>
            <a:pPr lvl="1"/>
            <a:r>
              <a:rPr lang="en-AU" dirty="0"/>
              <a:t>There is not much LAA/NR-U yet …</a:t>
            </a:r>
          </a:p>
          <a:p>
            <a:pPr lvl="2"/>
            <a:r>
              <a:rPr lang="en-AU" dirty="0"/>
              <a:t>… but it appears LAA/NR-U will not coexist well with Wi-Fi</a:t>
            </a:r>
          </a:p>
          <a:p>
            <a:pPr lvl="2"/>
            <a:r>
              <a:rPr lang="en-AU" dirty="0"/>
              <a:t>… which means we might (or might not) have a </a:t>
            </a:r>
            <a:r>
              <a:rPr lang="en-AU" dirty="0" err="1"/>
              <a:t>coex</a:t>
            </a:r>
            <a:r>
              <a:rPr lang="en-AU" dirty="0"/>
              <a:t> problem</a:t>
            </a:r>
          </a:p>
          <a:p>
            <a:pPr lvl="1"/>
            <a:r>
              <a:rPr lang="en-AU" dirty="0"/>
              <a:t>EN 301 893 (5 GHz) generally protects Wi-Fi …</a:t>
            </a:r>
          </a:p>
          <a:p>
            <a:pPr lvl="2"/>
            <a:r>
              <a:rPr lang="en-AU" dirty="0"/>
              <a:t>… but the ED-only @ -62 dBm may change this position</a:t>
            </a:r>
          </a:p>
          <a:p>
            <a:pPr lvl="1"/>
            <a:r>
              <a:rPr lang="en-AU" dirty="0"/>
              <a:t>IEEE 802.11 WG needs to decide how to respond to the</a:t>
            </a:r>
            <a:br>
              <a:rPr lang="en-AU" dirty="0"/>
            </a:br>
            <a:r>
              <a:rPr lang="en-AU" dirty="0"/>
              <a:t>European rules …</a:t>
            </a:r>
          </a:p>
          <a:p>
            <a:pPr lvl="2"/>
            <a:r>
              <a:rPr lang="en-AU" dirty="0"/>
              <a:t>… in both EN 301 893 (5 GHz) &amp; EN 303 687 (6 GHz)</a:t>
            </a:r>
          </a:p>
          <a:p>
            <a:pPr lvl="1"/>
            <a:r>
              <a:rPr lang="en-AU" dirty="0"/>
              <a:t>And we are tracking an increasing number of coexistence topics</a:t>
            </a:r>
          </a:p>
          <a:p>
            <a:pPr lvl="2"/>
            <a:r>
              <a:rPr lang="en-AU" dirty="0"/>
              <a:t>SL-U, NB-FH, BT SIG, 60 GHz, 802.15.4ab, 6 GHz</a:t>
            </a:r>
          </a:p>
          <a:p>
            <a:r>
              <a:rPr lang="en-AU" dirty="0"/>
              <a:t>… you can leave if you are not interested in the details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third hybrid meeting of the </a:t>
            </a:r>
            <a:r>
              <a:rPr lang="en-AU" i="1" dirty="0"/>
              <a:t>IEEE 802.11 Coexistence SC </a:t>
            </a:r>
            <a:r>
              <a:rPr lang="en-AU" dirty="0"/>
              <a:t>in November 2022</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286602431"/>
              </p:ext>
            </p:extLst>
          </p:nvPr>
        </p:nvGraphicFramePr>
        <p:xfrm>
          <a:off x="6172200" y="1600200"/>
          <a:ext cx="2667000" cy="3048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r h="237565">
                <a:tc>
                  <a:txBody>
                    <a:bodyPr/>
                    <a:lstStyle/>
                    <a:p>
                      <a:pPr algn="ctr"/>
                      <a:r>
                        <a:rPr lang="en-AU" sz="1400" dirty="0"/>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Jan 2022</a:t>
                      </a:r>
                    </a:p>
                  </a:txBody>
                  <a:tcPr/>
                </a:tc>
                <a:extLst>
                  <a:ext uri="{0D108BD9-81ED-4DB2-BD59-A6C34878D82A}">
                    <a16:rowId xmlns:a16="http://schemas.microsoft.com/office/drawing/2014/main" val="419208905"/>
                  </a:ext>
                </a:extLst>
              </a:tr>
              <a:tr h="237565">
                <a:tc>
                  <a:txBody>
                    <a:bodyPr/>
                    <a:lstStyle/>
                    <a:p>
                      <a:pPr algn="ctr"/>
                      <a:r>
                        <a:rPr lang="en-AU" sz="14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Mar 2022</a:t>
                      </a:r>
                    </a:p>
                  </a:txBody>
                  <a:tcPr/>
                </a:tc>
                <a:extLst>
                  <a:ext uri="{0D108BD9-81ED-4DB2-BD59-A6C34878D82A}">
                    <a16:rowId xmlns:a16="http://schemas.microsoft.com/office/drawing/2014/main" val="3002379940"/>
                  </a:ext>
                </a:extLst>
              </a:tr>
              <a:tr h="237565">
                <a:tc>
                  <a:txBody>
                    <a:bodyPr/>
                    <a:lstStyle/>
                    <a:p>
                      <a:pPr algn="ctr"/>
                      <a:r>
                        <a:rPr lang="en-AU" sz="1400" dirty="0">
                          <a:solidFill>
                            <a:schemeClr val="tx1"/>
                          </a:solidFill>
                        </a:rPr>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2022</a:t>
                      </a:r>
                    </a:p>
                  </a:txBody>
                  <a:tcPr/>
                </a:tc>
                <a:extLst>
                  <a:ext uri="{0D108BD9-81ED-4DB2-BD59-A6C34878D82A}">
                    <a16:rowId xmlns:a16="http://schemas.microsoft.com/office/drawing/2014/main" val="28459856"/>
                  </a:ext>
                </a:extLst>
              </a:tr>
              <a:tr h="237565">
                <a:tc>
                  <a:txBody>
                    <a:bodyPr/>
                    <a:lstStyle/>
                    <a:p>
                      <a:pPr algn="ctr"/>
                      <a:r>
                        <a:rPr lang="en-AU" sz="1400" dirty="0">
                          <a:solidFill>
                            <a:schemeClr val="tx1"/>
                          </a:solidFill>
                        </a:rPr>
                        <a:t>29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Montreal/H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2022</a:t>
                      </a:r>
                    </a:p>
                  </a:txBody>
                  <a:tcPr/>
                </a:tc>
                <a:extLst>
                  <a:ext uri="{0D108BD9-81ED-4DB2-BD59-A6C34878D82A}">
                    <a16:rowId xmlns:a16="http://schemas.microsoft.com/office/drawing/2014/main" val="1341669652"/>
                  </a:ext>
                </a:extLst>
              </a:tr>
              <a:tr h="237565">
                <a:tc>
                  <a:txBody>
                    <a:bodyPr/>
                    <a:lstStyle/>
                    <a:p>
                      <a:pPr algn="ctr"/>
                      <a:r>
                        <a:rPr lang="en-AU" sz="1400" dirty="0">
                          <a:solidFill>
                            <a:schemeClr val="tx1"/>
                          </a:solidFill>
                        </a:rPr>
                        <a:t>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Hawaii/H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2022</a:t>
                      </a:r>
                    </a:p>
                  </a:txBody>
                  <a:tcPr/>
                </a:tc>
                <a:extLst>
                  <a:ext uri="{0D108BD9-81ED-4DB2-BD59-A6C34878D82A}">
                    <a16:rowId xmlns:a16="http://schemas.microsoft.com/office/drawing/2014/main" val="1575438289"/>
                  </a:ext>
                </a:extLst>
              </a:tr>
              <a:tr h="237565">
                <a:tc>
                  <a:txBody>
                    <a:bodyPr/>
                    <a:lstStyle/>
                    <a:p>
                      <a:pPr algn="ctr"/>
                      <a:r>
                        <a:rPr lang="en-AU" sz="1400" dirty="0">
                          <a:solidFill>
                            <a:schemeClr val="tx1"/>
                          </a:solidFill>
                        </a:rPr>
                        <a:t>31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Bangkok/H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2022</a:t>
                      </a:r>
                    </a:p>
                  </a:txBody>
                  <a:tcPr/>
                </a:tc>
                <a:extLst>
                  <a:ext uri="{0D108BD9-81ED-4DB2-BD59-A6C34878D82A}">
                    <a16:rowId xmlns:a16="http://schemas.microsoft.com/office/drawing/2014/main" val="2610270882"/>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5992-A3EF-E5E5-2EC4-8BE26C052C2C}"/>
              </a:ext>
            </a:extLst>
          </p:cNvPr>
          <p:cNvSpPr>
            <a:spLocks noGrp="1"/>
          </p:cNvSpPr>
          <p:nvPr>
            <p:ph type="title"/>
          </p:nvPr>
        </p:nvSpPr>
        <p:spPr/>
        <p:txBody>
          <a:bodyPr/>
          <a:lstStyle/>
          <a:p>
            <a:r>
              <a:rPr lang="en-AU" dirty="0"/>
              <a:t>The Coex SC has been tracking two Harmonised Standards in ETSI BRAN for 5/6 GHz coexistence</a:t>
            </a:r>
          </a:p>
        </p:txBody>
      </p:sp>
      <p:sp>
        <p:nvSpPr>
          <p:cNvPr id="4" name="Footer Placeholder 3">
            <a:extLst>
              <a:ext uri="{FF2B5EF4-FFF2-40B4-BE49-F238E27FC236}">
                <a16:creationId xmlns:a16="http://schemas.microsoft.com/office/drawing/2014/main" id="{D1AD7368-F99E-0E4E-6233-566995B881D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24AF1BF-B813-C1F9-6656-4715F8A62DD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dirty="0"/>
          </a:p>
        </p:txBody>
      </p:sp>
      <p:sp>
        <p:nvSpPr>
          <p:cNvPr id="8" name="Rectangle 7">
            <a:extLst>
              <a:ext uri="{FF2B5EF4-FFF2-40B4-BE49-F238E27FC236}">
                <a16:creationId xmlns:a16="http://schemas.microsoft.com/office/drawing/2014/main" id="{2DE5A290-1F54-4DFC-F604-B32F66F28EB3}"/>
              </a:ext>
            </a:extLst>
          </p:cNvPr>
          <p:cNvSpPr/>
          <p:nvPr/>
        </p:nvSpPr>
        <p:spPr bwMode="auto">
          <a:xfrm>
            <a:off x="2035444" y="3352801"/>
            <a:ext cx="198120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EN 301 893</a:t>
            </a:r>
            <a:br>
              <a:rPr lang="en-AU" sz="1600" b="1" dirty="0">
                <a:latin typeface="+mj-lt"/>
              </a:rPr>
            </a:br>
            <a:r>
              <a:rPr lang="en-AU" sz="1600" b="1" dirty="0">
                <a:latin typeface="+mj-lt"/>
              </a:rPr>
              <a:t>(5 GHz)</a:t>
            </a:r>
          </a:p>
        </p:txBody>
      </p:sp>
      <p:sp>
        <p:nvSpPr>
          <p:cNvPr id="9" name="Rectangle 8">
            <a:extLst>
              <a:ext uri="{FF2B5EF4-FFF2-40B4-BE49-F238E27FC236}">
                <a16:creationId xmlns:a16="http://schemas.microsoft.com/office/drawing/2014/main" id="{2508DD12-C42B-0271-8DF5-B97CA07569EE}"/>
              </a:ext>
            </a:extLst>
          </p:cNvPr>
          <p:cNvSpPr/>
          <p:nvPr/>
        </p:nvSpPr>
        <p:spPr bwMode="auto">
          <a:xfrm>
            <a:off x="5235844" y="3352801"/>
            <a:ext cx="198120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EN 303 687</a:t>
            </a:r>
            <a:br>
              <a:rPr lang="en-AU" sz="1600" b="1" dirty="0">
                <a:latin typeface="+mj-lt"/>
              </a:rPr>
            </a:br>
            <a:r>
              <a:rPr lang="en-AU" sz="1600" b="1" dirty="0">
                <a:latin typeface="+mj-lt"/>
              </a:rPr>
              <a:t>(6 GHz)</a:t>
            </a:r>
          </a:p>
        </p:txBody>
      </p:sp>
      <p:sp>
        <p:nvSpPr>
          <p:cNvPr id="10" name="Rectangle 9">
            <a:extLst>
              <a:ext uri="{FF2B5EF4-FFF2-40B4-BE49-F238E27FC236}">
                <a16:creationId xmlns:a16="http://schemas.microsoft.com/office/drawing/2014/main" id="{E9EFF629-DFB1-D14D-ECFA-2017880114AC}"/>
              </a:ext>
            </a:extLst>
          </p:cNvPr>
          <p:cNvSpPr/>
          <p:nvPr/>
        </p:nvSpPr>
        <p:spPr bwMode="auto">
          <a:xfrm>
            <a:off x="2041902" y="4572001"/>
            <a:ext cx="5175142" cy="914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dirty="0">
                <a:latin typeface="+mj-lt"/>
              </a:rPr>
              <a:t>Satisfying the requirements &amp; tests in these Harmonised Standards provides one mechanism to access the European markets</a:t>
            </a:r>
          </a:p>
        </p:txBody>
      </p:sp>
      <p:cxnSp>
        <p:nvCxnSpPr>
          <p:cNvPr id="12" name="Straight Arrow Connector 11">
            <a:extLst>
              <a:ext uri="{FF2B5EF4-FFF2-40B4-BE49-F238E27FC236}">
                <a16:creationId xmlns:a16="http://schemas.microsoft.com/office/drawing/2014/main" id="{7FC7BE72-5E3F-C9F0-4B42-F604C88D0C89}"/>
              </a:ext>
            </a:extLst>
          </p:cNvPr>
          <p:cNvCxnSpPr>
            <a:endCxn id="8" idx="2"/>
          </p:cNvCxnSpPr>
          <p:nvPr/>
        </p:nvCxnSpPr>
        <p:spPr bwMode="auto">
          <a:xfrm flipV="1">
            <a:off x="3026044" y="3962401"/>
            <a:ext cx="0" cy="6096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 name="Straight Arrow Connector 12">
            <a:extLst>
              <a:ext uri="{FF2B5EF4-FFF2-40B4-BE49-F238E27FC236}">
                <a16:creationId xmlns:a16="http://schemas.microsoft.com/office/drawing/2014/main" id="{A4448CCC-EE52-5D38-9C25-21C0CCE2702E}"/>
              </a:ext>
            </a:extLst>
          </p:cNvPr>
          <p:cNvCxnSpPr/>
          <p:nvPr/>
        </p:nvCxnSpPr>
        <p:spPr bwMode="auto">
          <a:xfrm flipV="1">
            <a:off x="6226444" y="3962401"/>
            <a:ext cx="0" cy="6096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4" name="Rectangle 13">
            <a:extLst>
              <a:ext uri="{FF2B5EF4-FFF2-40B4-BE49-F238E27FC236}">
                <a16:creationId xmlns:a16="http://schemas.microsoft.com/office/drawing/2014/main" id="{B08E6C79-D714-29E8-2499-60ED20D51416}"/>
              </a:ext>
            </a:extLst>
          </p:cNvPr>
          <p:cNvSpPr/>
          <p:nvPr/>
        </p:nvSpPr>
        <p:spPr bwMode="auto">
          <a:xfrm>
            <a:off x="2022529" y="2286000"/>
            <a:ext cx="5175142" cy="45878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Defined by ESTI BRAN</a:t>
            </a:r>
          </a:p>
        </p:txBody>
      </p:sp>
      <p:cxnSp>
        <p:nvCxnSpPr>
          <p:cNvPr id="15" name="Straight Arrow Connector 14">
            <a:extLst>
              <a:ext uri="{FF2B5EF4-FFF2-40B4-BE49-F238E27FC236}">
                <a16:creationId xmlns:a16="http://schemas.microsoft.com/office/drawing/2014/main" id="{E77855FF-ACF9-2B45-EDEE-24255D381D57}"/>
              </a:ext>
            </a:extLst>
          </p:cNvPr>
          <p:cNvCxnSpPr/>
          <p:nvPr/>
        </p:nvCxnSpPr>
        <p:spPr bwMode="auto">
          <a:xfrm flipV="1">
            <a:off x="3017003" y="2743201"/>
            <a:ext cx="0" cy="609600"/>
          </a:xfrm>
          <a:prstGeom prst="straightConnector1">
            <a:avLst/>
          </a:prstGeom>
          <a:solidFill>
            <a:schemeClr val="accent1"/>
          </a:solidFill>
          <a:ln w="12700" cap="flat" cmpd="sng" algn="ctr">
            <a:solidFill>
              <a:schemeClr val="tx1"/>
            </a:solidFill>
            <a:prstDash val="solid"/>
            <a:round/>
            <a:headEnd type="triangle" w="sm" len="sm"/>
            <a:tailEnd type="none"/>
          </a:ln>
          <a:effectLst/>
        </p:spPr>
      </p:cxnSp>
      <p:cxnSp>
        <p:nvCxnSpPr>
          <p:cNvPr id="16" name="Straight Arrow Connector 15">
            <a:extLst>
              <a:ext uri="{FF2B5EF4-FFF2-40B4-BE49-F238E27FC236}">
                <a16:creationId xmlns:a16="http://schemas.microsoft.com/office/drawing/2014/main" id="{CD493F5E-8C47-6274-72DD-97E470C871FB}"/>
              </a:ext>
            </a:extLst>
          </p:cNvPr>
          <p:cNvCxnSpPr/>
          <p:nvPr/>
        </p:nvCxnSpPr>
        <p:spPr bwMode="auto">
          <a:xfrm flipV="1">
            <a:off x="6217403" y="2743201"/>
            <a:ext cx="0" cy="609600"/>
          </a:xfrm>
          <a:prstGeom prst="straightConnector1">
            <a:avLst/>
          </a:prstGeom>
          <a:solidFill>
            <a:schemeClr val="accent1"/>
          </a:solidFill>
          <a:ln w="12700" cap="flat" cmpd="sng" algn="ctr">
            <a:solidFill>
              <a:schemeClr val="tx1"/>
            </a:solidFill>
            <a:prstDash val="solid"/>
            <a:round/>
            <a:headEnd type="triangle" w="sm" len="sm"/>
            <a:tailEnd type="none"/>
          </a:ln>
          <a:effectLst/>
        </p:spPr>
      </p:cxnSp>
    </p:spTree>
    <p:extLst>
      <p:ext uri="{BB962C8B-B14F-4D97-AF65-F5344CB8AC3E}">
        <p14:creationId xmlns:p14="http://schemas.microsoft.com/office/powerpoint/2010/main" val="4235154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1"/>
            <a:r>
              <a:rPr lang="en-AU" dirty="0"/>
              <a:t>Please remember that these documents are not public …</a:t>
            </a:r>
          </a:p>
          <a:p>
            <a:pPr lvl="1"/>
            <a:r>
              <a:rPr lang="en-AU" dirty="0"/>
              <a:t>… and have only been made available to IEEE 802.11 WG members under special arrangement</a:t>
            </a:r>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continue to discuss coexistence &amp; other issues going forward</a:t>
            </a:r>
          </a:p>
        </p:txBody>
      </p:sp>
      <p:sp>
        <p:nvSpPr>
          <p:cNvPr id="3" name="Content Placeholder 2"/>
          <p:cNvSpPr>
            <a:spLocks noGrp="1"/>
          </p:cNvSpPr>
          <p:nvPr>
            <p:ph sz="half" idx="1"/>
          </p:nvPr>
        </p:nvSpPr>
        <p:spPr/>
        <p:txBody>
          <a:bodyPr/>
          <a:lstStyle/>
          <a:p>
            <a:r>
              <a:rPr lang="en-GB" dirty="0"/>
              <a:t>Meeting schedule for 2022</a:t>
            </a:r>
          </a:p>
          <a:p>
            <a:pPr lvl="1"/>
            <a:r>
              <a:rPr lang="en-AU" dirty="0"/>
              <a:t>BRAN #117</a:t>
            </a:r>
          </a:p>
          <a:p>
            <a:pPr lvl="2"/>
            <a:r>
              <a:rPr lang="en-AU" dirty="0"/>
              <a:t>5 Dec 2022 until 9 Dec 2022</a:t>
            </a:r>
          </a:p>
          <a:p>
            <a:pPr lvl="2"/>
            <a:r>
              <a:rPr lang="en-AU" b="0" i="0" dirty="0">
                <a:effectLst/>
                <a:latin typeface="Arial" panose="020B0604020202020204" pitchFamily="34" charset="0"/>
              </a:rPr>
              <a:t>Hybrid (as normal)</a:t>
            </a:r>
            <a:endParaRPr lang="en-AU" dirty="0"/>
          </a:p>
        </p:txBody>
      </p:sp>
    </p:spTree>
    <p:extLst>
      <p:ext uri="{BB962C8B-B14F-4D97-AF65-F5344CB8AC3E}">
        <p14:creationId xmlns:p14="http://schemas.microsoft.com/office/powerpoint/2010/main" val="4215237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303 687 (6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Tree>
    <p:extLst>
      <p:ext uri="{BB962C8B-B14F-4D97-AF65-F5344CB8AC3E}">
        <p14:creationId xmlns:p14="http://schemas.microsoft.com/office/powerpoint/2010/main" val="399537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latest revision of EN 303 687 (6 GHz) will now be sent for EC review</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after BRAN#116</a:t>
            </a:r>
          </a:p>
          <a:p>
            <a:pPr lvl="1"/>
            <a:r>
              <a:rPr lang="en-US" dirty="0"/>
              <a:t>Draft EN 303 687 </a:t>
            </a:r>
            <a:r>
              <a:rPr lang="en-AU" dirty="0"/>
              <a:t>v1.0.24 (21 Oct 2022)</a:t>
            </a:r>
          </a:p>
          <a:p>
            <a:r>
              <a:rPr lang="en-GB" dirty="0"/>
              <a:t>Commentary </a:t>
            </a:r>
          </a:p>
          <a:p>
            <a:pPr lvl="1"/>
            <a:r>
              <a:rPr lang="en-US" dirty="0"/>
              <a:t>Draft EN 303 687 </a:t>
            </a:r>
            <a:r>
              <a:rPr lang="en-AU" dirty="0"/>
              <a:t>v0.0.20 was completed after BRAN#113</a:t>
            </a:r>
          </a:p>
          <a:p>
            <a:pPr lvl="2"/>
            <a:r>
              <a:rPr lang="en-AU" i="1" dirty="0">
                <a:solidFill>
                  <a:srgbClr val="00B050"/>
                </a:solidFill>
              </a:rPr>
              <a:t>Adaptivity based on ED-only @ -72 dBm (scaled) </a:t>
            </a:r>
            <a:r>
              <a:rPr lang="en-AU" dirty="0">
                <a:solidFill>
                  <a:srgbClr val="00B050"/>
                </a:solidFill>
              </a:rPr>
              <a:t>included</a:t>
            </a:r>
          </a:p>
          <a:p>
            <a:pPr lvl="2"/>
            <a:r>
              <a:rPr lang="en-AU" dirty="0">
                <a:solidFill>
                  <a:srgbClr val="FF9900"/>
                </a:solidFill>
              </a:rPr>
              <a:t>Some aspects of NB FH in 4.3.3.2 (specification) &amp; 5 (testing) included</a:t>
            </a:r>
          </a:p>
          <a:p>
            <a:pPr lvl="2"/>
            <a:r>
              <a:rPr lang="en-AU" dirty="0">
                <a:solidFill>
                  <a:srgbClr val="FF0000"/>
                </a:solidFill>
              </a:rPr>
              <a:t>All support for C2C features removed, at least for the moment</a:t>
            </a:r>
          </a:p>
          <a:p>
            <a:pPr lvl="1"/>
            <a:r>
              <a:rPr lang="en-AU" dirty="0"/>
              <a:t>The ENAP ballot on </a:t>
            </a:r>
            <a:r>
              <a:rPr lang="en-US" dirty="0"/>
              <a:t>Draft EN 303 687 </a:t>
            </a:r>
            <a:r>
              <a:rPr lang="en-AU" dirty="0"/>
              <a:t>v1.0.0 passed in late July 2022</a:t>
            </a:r>
          </a:p>
          <a:p>
            <a:pPr lvl="2"/>
            <a:r>
              <a:rPr lang="en-AU" dirty="0"/>
              <a:t>Comments resolutions are in BRAN(22)115030, with nothing relevant to </a:t>
            </a:r>
            <a:r>
              <a:rPr lang="en-AU" dirty="0" err="1"/>
              <a:t>coex</a:t>
            </a:r>
            <a:endParaRPr lang="en-AU" dirty="0"/>
          </a:p>
          <a:p>
            <a:pPr lvl="1"/>
            <a:r>
              <a:rPr lang="en-AU" dirty="0"/>
              <a:t>The resulting </a:t>
            </a:r>
            <a:r>
              <a:rPr lang="en-US" dirty="0"/>
              <a:t>Draft EN 303 687 </a:t>
            </a:r>
            <a:r>
              <a:rPr lang="en-AU" dirty="0"/>
              <a:t>v1.0.24 was approved for submission to the HAS consultant for EC review</a:t>
            </a:r>
          </a:p>
          <a:p>
            <a:pPr lvl="2"/>
            <a:r>
              <a:rPr lang="en-AU" dirty="0"/>
              <a:t>This was a step that was missed before the ENAP</a:t>
            </a:r>
          </a:p>
          <a:p>
            <a:pPr lvl="2"/>
            <a:r>
              <a:rPr lang="en-AU" dirty="0"/>
              <a:t>And it has now been received by the HAS consultant </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25</a:t>
            </a:fld>
            <a:endParaRPr lang="en-US" dirty="0"/>
          </a:p>
        </p:txBody>
      </p:sp>
    </p:spTree>
    <p:extLst>
      <p:ext uri="{BB962C8B-B14F-4D97-AF65-F5344CB8AC3E}">
        <p14:creationId xmlns:p14="http://schemas.microsoft.com/office/powerpoint/2010/main" val="2736656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CF0F-B811-4DA0-AA45-006CF530A83D}"/>
              </a:ext>
            </a:extLst>
          </p:cNvPr>
          <p:cNvSpPr>
            <a:spLocks noGrp="1"/>
          </p:cNvSpPr>
          <p:nvPr>
            <p:ph type="title"/>
          </p:nvPr>
        </p:nvSpPr>
        <p:spPr/>
        <p:txBody>
          <a:bodyPr/>
          <a:lstStyle/>
          <a:p>
            <a:r>
              <a:rPr lang="en-AU" dirty="0"/>
              <a:t>There are some open issues in the current EN 303 687 that may be addressed in the next revision</a:t>
            </a:r>
          </a:p>
        </p:txBody>
      </p:sp>
      <p:sp>
        <p:nvSpPr>
          <p:cNvPr id="3" name="Content Placeholder 2">
            <a:extLst>
              <a:ext uri="{FF2B5EF4-FFF2-40B4-BE49-F238E27FC236}">
                <a16:creationId xmlns:a16="http://schemas.microsoft.com/office/drawing/2014/main" id="{FE8628CD-02F9-4DB9-9D39-8AF50A363E18}"/>
              </a:ext>
            </a:extLst>
          </p:cNvPr>
          <p:cNvSpPr>
            <a:spLocks noGrp="1"/>
          </p:cNvSpPr>
          <p:nvPr>
            <p:ph sz="half" idx="1"/>
          </p:nvPr>
        </p:nvSpPr>
        <p:spPr/>
        <p:txBody>
          <a:bodyPr/>
          <a:lstStyle/>
          <a:p>
            <a:r>
              <a:rPr lang="en-GB" dirty="0"/>
              <a:t>NB FH operations</a:t>
            </a:r>
          </a:p>
          <a:p>
            <a:pPr lvl="1"/>
            <a:r>
              <a:rPr lang="en-GB" dirty="0"/>
              <a:t>The next version of EN 303 687 will specify that NB FH uses the LBE/FBE </a:t>
            </a:r>
            <a:r>
              <a:rPr lang="en-US" sz="1800" dirty="0">
                <a:effectLst/>
                <a:latin typeface="+mj-lt"/>
                <a:ea typeface="Times New Roman" panose="02020603050405020304" pitchFamily="18" charset="0"/>
              </a:rPr>
              <a:t>channel access mechanisms &amp; channelization’s </a:t>
            </a:r>
            <a:endParaRPr lang="en-GB" dirty="0"/>
          </a:p>
          <a:p>
            <a:pPr lvl="1"/>
            <a:r>
              <a:rPr lang="en-AU" dirty="0"/>
              <a:t>Future revisions of EN 303 687 may extend NB FH further</a:t>
            </a:r>
          </a:p>
          <a:p>
            <a:pPr lvl="2"/>
            <a:r>
              <a:rPr lang="en-AU" dirty="0"/>
              <a:t>See </a:t>
            </a:r>
            <a:r>
              <a:rPr lang="en-GB" dirty="0"/>
              <a:t> BRAN(21)112011 (Apple) - </a:t>
            </a:r>
            <a:r>
              <a:rPr lang="en-GB" i="1" dirty="0"/>
              <a:t>Narrow Band Channel Access in 6 GHz </a:t>
            </a:r>
            <a:r>
              <a:rPr lang="en-GB" dirty="0"/>
              <a:t>for some initial discussions</a:t>
            </a:r>
          </a:p>
          <a:p>
            <a:pPr lvl="1"/>
            <a:r>
              <a:rPr lang="en-GB" dirty="0"/>
              <a:t>The plan is for the Coex SC to monitor any future discussions …</a:t>
            </a:r>
          </a:p>
          <a:p>
            <a:pPr lvl="1"/>
            <a:r>
              <a:rPr lang="en-AU" dirty="0"/>
              <a:t>… but in the meantime, NB FH is partially enabled by EN 303 687</a:t>
            </a:r>
          </a:p>
          <a:p>
            <a:pPr lvl="1"/>
            <a:endParaRPr lang="en-AU" dirty="0"/>
          </a:p>
          <a:p>
            <a:endParaRPr lang="en-AU" dirty="0"/>
          </a:p>
        </p:txBody>
      </p:sp>
      <p:sp>
        <p:nvSpPr>
          <p:cNvPr id="6" name="Content Placeholder 5">
            <a:extLst>
              <a:ext uri="{FF2B5EF4-FFF2-40B4-BE49-F238E27FC236}">
                <a16:creationId xmlns:a16="http://schemas.microsoft.com/office/drawing/2014/main" id="{8F686B20-EEA0-450D-85FE-1D736D774834}"/>
              </a:ext>
            </a:extLst>
          </p:cNvPr>
          <p:cNvSpPr>
            <a:spLocks noGrp="1"/>
          </p:cNvSpPr>
          <p:nvPr>
            <p:ph sz="half" idx="2"/>
          </p:nvPr>
        </p:nvSpPr>
        <p:spPr/>
        <p:txBody>
          <a:bodyPr/>
          <a:lstStyle/>
          <a:p>
            <a:r>
              <a:rPr lang="en-AU" dirty="0"/>
              <a:t>C2C operations</a:t>
            </a:r>
          </a:p>
          <a:p>
            <a:pPr lvl="1"/>
            <a:r>
              <a:rPr lang="en-AU" dirty="0"/>
              <a:t>Various efforts were made to specify requirements in EN 303 687 for C2C operations to be enabled by “hearing” any AP in any channel</a:t>
            </a:r>
          </a:p>
          <a:p>
            <a:pPr lvl="1"/>
            <a:r>
              <a:rPr lang="en-AU" dirty="0"/>
              <a:t>There was no agreement on a sufficient level of “hearing” and so the issue has probably been deferred to the next revision</a:t>
            </a:r>
          </a:p>
          <a:p>
            <a:pPr lvl="1"/>
            <a:r>
              <a:rPr lang="en-GB" dirty="0"/>
              <a:t>The plan is for the Coex SC to monitor any future discussions …</a:t>
            </a:r>
            <a:endParaRPr lang="en-AU" dirty="0"/>
          </a:p>
          <a:p>
            <a:pPr lvl="1"/>
            <a:r>
              <a:rPr lang="en-AU" dirty="0"/>
              <a:t>… but in the meantime C2C is not yet enabled by EN 303 687</a:t>
            </a:r>
          </a:p>
          <a:p>
            <a:pPr lvl="1"/>
            <a:endParaRPr lang="en-AU" dirty="0"/>
          </a:p>
        </p:txBody>
      </p:sp>
      <p:sp>
        <p:nvSpPr>
          <p:cNvPr id="4" name="Footer Placeholder 3">
            <a:extLst>
              <a:ext uri="{FF2B5EF4-FFF2-40B4-BE49-F238E27FC236}">
                <a16:creationId xmlns:a16="http://schemas.microsoft.com/office/drawing/2014/main" id="{16795A49-AA27-421A-B049-A06CD5B3F7A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DC44B5-1AD0-4ADB-8ED3-0ADD691669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dirty="0"/>
          </a:p>
        </p:txBody>
      </p:sp>
    </p:spTree>
    <p:extLst>
      <p:ext uri="{BB962C8B-B14F-4D97-AF65-F5344CB8AC3E}">
        <p14:creationId xmlns:p14="http://schemas.microsoft.com/office/powerpoint/2010/main" val="1830404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8859-E84D-D770-BC57-341A72A73415}"/>
              </a:ext>
            </a:extLst>
          </p:cNvPr>
          <p:cNvSpPr>
            <a:spLocks noGrp="1"/>
          </p:cNvSpPr>
          <p:nvPr>
            <p:ph type="title"/>
          </p:nvPr>
        </p:nvSpPr>
        <p:spPr/>
        <p:txBody>
          <a:bodyPr/>
          <a:lstStyle/>
          <a:p>
            <a:r>
              <a:rPr lang="en-AU" dirty="0"/>
              <a:t>A decision is required on how to handle EN 303 687’s </a:t>
            </a:r>
            <a:r>
              <a:rPr lang="en-AU" i="1" dirty="0"/>
              <a:t>EDT @ -72 dBm (scaled) </a:t>
            </a:r>
            <a:r>
              <a:rPr lang="en-AU" dirty="0"/>
              <a:t>rule for 802.11ax/be</a:t>
            </a:r>
          </a:p>
        </p:txBody>
      </p:sp>
      <p:sp>
        <p:nvSpPr>
          <p:cNvPr id="3" name="Content Placeholder 2">
            <a:extLst>
              <a:ext uri="{FF2B5EF4-FFF2-40B4-BE49-F238E27FC236}">
                <a16:creationId xmlns:a16="http://schemas.microsoft.com/office/drawing/2014/main" id="{085E4FA6-F6B3-0E55-22CB-F0D5E4CBB874}"/>
              </a:ext>
            </a:extLst>
          </p:cNvPr>
          <p:cNvSpPr>
            <a:spLocks noGrp="1"/>
          </p:cNvSpPr>
          <p:nvPr>
            <p:ph idx="1"/>
          </p:nvPr>
        </p:nvSpPr>
        <p:spPr/>
        <p:txBody>
          <a:bodyPr/>
          <a:lstStyle/>
          <a:p>
            <a:pPr lvl="1"/>
            <a:r>
              <a:rPr lang="en-AU" dirty="0"/>
              <a:t>In previous meetings, it has been noted that EN 303 687 specifies an </a:t>
            </a:r>
            <a:r>
              <a:rPr lang="en-AU" i="1" dirty="0"/>
              <a:t>EDT @ -72 dBm (scaled) </a:t>
            </a:r>
            <a:r>
              <a:rPr lang="en-AU" dirty="0"/>
              <a:t>for all technologies, including 802.11ax/be</a:t>
            </a:r>
          </a:p>
          <a:p>
            <a:pPr lvl="1"/>
            <a:r>
              <a:rPr lang="en-AU" dirty="0"/>
              <a:t>This means that 802.11ax/be will need to use:</a:t>
            </a:r>
          </a:p>
          <a:p>
            <a:pPr lvl="2"/>
            <a:r>
              <a:rPr lang="en-AU" i="1" dirty="0"/>
              <a:t>PD/ED @ -82/-72 dBm </a:t>
            </a:r>
            <a:r>
              <a:rPr lang="en-AU" dirty="0"/>
              <a:t>(but does provide good </a:t>
            </a:r>
            <a:r>
              <a:rPr lang="en-AU" dirty="0" err="1"/>
              <a:t>coex</a:t>
            </a:r>
            <a:r>
              <a:rPr lang="en-AU" dirty="0"/>
              <a:t> with LAA/NR-U?); OR</a:t>
            </a:r>
          </a:p>
          <a:p>
            <a:pPr lvl="2"/>
            <a:r>
              <a:rPr lang="en-AU" i="1" dirty="0"/>
              <a:t>PD/ED @ -72/-72 dBm </a:t>
            </a:r>
            <a:r>
              <a:rPr lang="en-AU" dirty="0"/>
              <a:t>(maybe only when competing with LAA/NR-U?); OR</a:t>
            </a:r>
          </a:p>
          <a:p>
            <a:pPr lvl="2"/>
            <a:r>
              <a:rPr lang="en-AU" dirty="0"/>
              <a:t>Something else within </a:t>
            </a:r>
            <a:r>
              <a:rPr lang="en-AU" i="1" dirty="0"/>
              <a:t>EDT @ -72 dBm</a:t>
            </a:r>
          </a:p>
          <a:p>
            <a:pPr lvl="1"/>
            <a:r>
              <a:rPr lang="en-AU" dirty="0"/>
              <a:t>The latter two options may require a change to the standard</a:t>
            </a:r>
          </a:p>
          <a:p>
            <a:pPr lvl="2"/>
            <a:r>
              <a:rPr lang="en-AU" dirty="0"/>
              <a:t>Do they?</a:t>
            </a:r>
          </a:p>
          <a:p>
            <a:pPr lvl="2"/>
            <a:r>
              <a:rPr lang="en-AU" dirty="0"/>
              <a:t>What change?</a:t>
            </a:r>
          </a:p>
          <a:p>
            <a:pPr lvl="2"/>
            <a:r>
              <a:rPr lang="en-AU" dirty="0"/>
              <a:t>When?</a:t>
            </a:r>
          </a:p>
          <a:p>
            <a:pPr lvl="1"/>
            <a:r>
              <a:rPr lang="en-AU" dirty="0"/>
              <a:t>Submissions are requested …</a:t>
            </a:r>
          </a:p>
        </p:txBody>
      </p:sp>
      <p:sp>
        <p:nvSpPr>
          <p:cNvPr id="4" name="Footer Placeholder 3">
            <a:extLst>
              <a:ext uri="{FF2B5EF4-FFF2-40B4-BE49-F238E27FC236}">
                <a16:creationId xmlns:a16="http://schemas.microsoft.com/office/drawing/2014/main" id="{7A6FDE87-B2B1-7543-65E1-86A8226ADFE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6E695C0-5812-6937-3D9F-F21013E094F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dirty="0"/>
          </a:p>
        </p:txBody>
      </p:sp>
    </p:spTree>
    <p:extLst>
      <p:ext uri="{BB962C8B-B14F-4D97-AF65-F5344CB8AC3E}">
        <p14:creationId xmlns:p14="http://schemas.microsoft.com/office/powerpoint/2010/main" val="496998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a:xfrm>
            <a:off x="685800" y="685800"/>
            <a:ext cx="8305800" cy="1066800"/>
          </a:xfrm>
        </p:spPr>
        <p:txBody>
          <a:bodyPr/>
          <a:lstStyle/>
          <a:p>
            <a:r>
              <a:rPr lang="en-AU" dirty="0"/>
              <a:t>Coex SC has parked the issue of 802.11be compatibility with EN 301 893 (5 GHz) &amp; EN 303 687 (6 GHz) </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&amp; EN 303 687 (6 GHz) are based on EDCA style access, which was suitable for 802.11ax (Wi-Fi 6/6E)</a:t>
            </a:r>
          </a:p>
          <a:p>
            <a:pPr lvl="2"/>
            <a:r>
              <a:rPr lang="en-AU" dirty="0"/>
              <a:t>Actually, given the EN 301 893 draft, anything in 802.11ax is allowed in 5 GHz</a:t>
            </a:r>
          </a:p>
          <a:p>
            <a:pPr lvl="1"/>
            <a:r>
              <a:rPr lang="en-AU" dirty="0"/>
              <a:t>802.11be is being developed, and the following generation (UHR) is in discussion, with new features that might not all be aligned with the HS’s </a:t>
            </a:r>
          </a:p>
          <a:p>
            <a:pPr lvl="1"/>
            <a:r>
              <a:rPr lang="en-AU" dirty="0"/>
              <a:t>This suggests two ongoing tasks/options for the Coex SC/</a:t>
            </a:r>
            <a:r>
              <a:rPr lang="en-AU" dirty="0" err="1"/>
              <a:t>TGbe</a:t>
            </a:r>
            <a:r>
              <a:rPr lang="en-AU" dirty="0"/>
              <a:t>/UHR</a:t>
            </a:r>
          </a:p>
          <a:p>
            <a:pPr lvl="2"/>
            <a:r>
              <a:rPr lang="en-AU" dirty="0"/>
              <a:t>Identify any likely future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dirty="0"/>
              <a:t>So far, discussions with </a:t>
            </a:r>
            <a:r>
              <a:rPr lang="en-AU" dirty="0" err="1"/>
              <a:t>TGbe</a:t>
            </a:r>
            <a:r>
              <a:rPr lang="en-AU" dirty="0"/>
              <a:t>/UHR experts have not identified any features not aligned with EN 301 893 (5 GHz) &amp; EN 303 687 (6 GHz) </a:t>
            </a:r>
          </a:p>
          <a:p>
            <a:pPr lvl="2"/>
            <a:r>
              <a:rPr lang="en-AU" dirty="0"/>
              <a:t>Maybe MLO &amp; Multi-AP Coordination?????</a:t>
            </a:r>
          </a:p>
          <a:p>
            <a:pPr lvl="1"/>
            <a:r>
              <a:rPr lang="en-AU" b="1" dirty="0"/>
              <a:t>It is proposed we park this issue until such issues are identified …</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dirty="0"/>
          </a:p>
        </p:txBody>
      </p:sp>
    </p:spTree>
    <p:extLst>
      <p:ext uri="{BB962C8B-B14F-4D97-AF65-F5344CB8AC3E}">
        <p14:creationId xmlns:p14="http://schemas.microsoft.com/office/powerpoint/2010/main" val="2555930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301 893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29</a:t>
            </a:fld>
            <a:endParaRPr lang="en-US" dirty="0"/>
          </a:p>
        </p:txBody>
      </p:sp>
    </p:spTree>
    <p:extLst>
      <p:ext uri="{BB962C8B-B14F-4D97-AF65-F5344CB8AC3E}">
        <p14:creationId xmlns:p14="http://schemas.microsoft.com/office/powerpoint/2010/main" val="372064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Nov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November 802 wireless plenary session</a:t>
            </a:r>
          </a:p>
          <a:p>
            <a:pPr lvl="1"/>
            <a:r>
              <a:rPr lang="en-US" dirty="0"/>
              <a:t>You must pay the registration fee whether attending in-person or remotely</a:t>
            </a:r>
          </a:p>
          <a:p>
            <a:pPr lvl="1"/>
            <a:r>
              <a:rPr lang="en-US" dirty="0"/>
              <a:t>If you have not already done so …</a:t>
            </a:r>
          </a:p>
          <a:p>
            <a:pPr lvl="2"/>
            <a:r>
              <a:rPr lang="en-US" dirty="0"/>
              <a:t>… you must register</a:t>
            </a:r>
          </a:p>
          <a:p>
            <a:pPr lvl="1"/>
            <a:r>
              <a:rPr lang="en-US" dirty="0"/>
              <a:t>If you do not intend to register for this session …</a:t>
            </a:r>
          </a:p>
          <a:p>
            <a:pPr lvl="2"/>
            <a:r>
              <a:rPr lang="en-US" dirty="0"/>
              <a:t>… you must leave this meeting</a:t>
            </a:r>
          </a:p>
          <a:p>
            <a:pPr lvl="2"/>
            <a:r>
              <a:rPr lang="en-US" dirty="0"/>
              <a:t>… and, if you have logged attendance on IMAT, email the IEEE 802.11 WG Chair or Vice Chairs to have your attendance credit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latest revision of EN 301 893 (5 GHz) is progressing slower than hoped/expected</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828800"/>
            <a:ext cx="7772400" cy="4114800"/>
          </a:xfrm>
        </p:spPr>
        <p:txBody>
          <a:bodyPr/>
          <a:lstStyle/>
          <a:p>
            <a:r>
              <a:rPr lang="en-AU" dirty="0"/>
              <a:t>Document status after BRAN #116</a:t>
            </a:r>
          </a:p>
          <a:p>
            <a:pPr lvl="1"/>
            <a:r>
              <a:rPr lang="en-US" dirty="0"/>
              <a:t>Draft EN 301 893 </a:t>
            </a:r>
            <a:r>
              <a:rPr lang="en-AU" dirty="0"/>
              <a:t>v.2.1.49 (stable draft), dated: 21 Oct 2022 …</a:t>
            </a:r>
          </a:p>
          <a:p>
            <a:pPr lvl="2"/>
            <a:r>
              <a:rPr lang="en-AU" dirty="0"/>
              <a:t>… with </a:t>
            </a:r>
            <a:r>
              <a:rPr lang="en-AU" dirty="0">
                <a:latin typeface="+mj-lt"/>
              </a:rPr>
              <a:t>latest changes in </a:t>
            </a:r>
            <a:r>
              <a:rPr lang="en-US" dirty="0">
                <a:effectLst/>
                <a:latin typeface="+mj-lt"/>
                <a:ea typeface="Calibri" panose="020F0502020204030204" pitchFamily="34" charset="0"/>
              </a:rPr>
              <a:t>BRAN(22) 116b005  (</a:t>
            </a:r>
            <a:r>
              <a:rPr lang="en-AU" dirty="0"/>
              <a:t>v.2.1.48g)</a:t>
            </a:r>
            <a:endParaRPr lang="en-AU" dirty="0">
              <a:latin typeface="+mj-lt"/>
            </a:endParaRPr>
          </a:p>
          <a:p>
            <a:r>
              <a:rPr lang="en-AU" dirty="0"/>
              <a:t>Commentary</a:t>
            </a:r>
          </a:p>
          <a:p>
            <a:pPr lvl="1"/>
            <a:r>
              <a:rPr lang="en-AU" dirty="0"/>
              <a:t>v2.1.49 was published after BRAN#116 with mostly editorial changes </a:t>
            </a:r>
          </a:p>
          <a:p>
            <a:pPr lvl="1"/>
            <a:r>
              <a:rPr lang="en-AU" dirty="0"/>
              <a:t>BRAN#116b continued mostly editorial refinements of the draft</a:t>
            </a:r>
          </a:p>
          <a:p>
            <a:pPr lvl="2"/>
            <a:r>
              <a:rPr lang="en-AU" dirty="0">
                <a:solidFill>
                  <a:srgbClr val="FF6600"/>
                </a:solidFill>
              </a:rPr>
              <a:t>Need to define </a:t>
            </a:r>
            <a:r>
              <a:rPr lang="en-AU" i="1" dirty="0">
                <a:solidFill>
                  <a:srgbClr val="FF6600"/>
                </a:solidFill>
              </a:rPr>
              <a:t>P</a:t>
            </a:r>
            <a:r>
              <a:rPr lang="en-AU" i="1" baseline="-25000" dirty="0">
                <a:solidFill>
                  <a:srgbClr val="FF6600"/>
                </a:solidFill>
              </a:rPr>
              <a:t>H</a:t>
            </a:r>
            <a:r>
              <a:rPr lang="en-AU" dirty="0">
                <a:solidFill>
                  <a:srgbClr val="FF6600"/>
                </a:solidFill>
              </a:rPr>
              <a:t>,  which is used to drive the scaling of EDT @ -72 dBm with transmit power</a:t>
            </a:r>
          </a:p>
          <a:p>
            <a:pPr lvl="2"/>
            <a:r>
              <a:rPr lang="en-AU" dirty="0">
                <a:solidFill>
                  <a:srgbClr val="FF6600"/>
                </a:solidFill>
              </a:rPr>
              <a:t>Compromise for adaptivity (&amp; associated testing) remains, as originally agreed way back in BRAN#109 … but now being discussed again</a:t>
            </a:r>
          </a:p>
          <a:p>
            <a:pPr lvl="1"/>
            <a:r>
              <a:rPr lang="en-AU" dirty="0"/>
              <a:t>BRAN#116c discussed the adaptivity issue at length (see later slides)</a:t>
            </a:r>
          </a:p>
          <a:p>
            <a:pPr lvl="1"/>
            <a:r>
              <a:rPr lang="en-AU" dirty="0"/>
              <a:t>The draft will not be sent to the HAS consultant or ENAP ballot until after BRAN#117 … at least!</a:t>
            </a:r>
            <a:endParaRPr lang="en-AU" dirty="0">
              <a:solidFill>
                <a:srgbClr val="FF0000"/>
              </a:solidFill>
            </a:endParaRP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30</a:t>
            </a:fld>
            <a:endParaRPr lang="en-US" dirty="0"/>
          </a:p>
        </p:txBody>
      </p:sp>
    </p:spTree>
    <p:extLst>
      <p:ext uri="{BB962C8B-B14F-4D97-AF65-F5344CB8AC3E}">
        <p14:creationId xmlns:p14="http://schemas.microsoft.com/office/powerpoint/2010/main" val="2246263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The adaptivity issue is back in EN 301 893! </a:t>
            </a:r>
            <a:r>
              <a:rPr lang="en-AU" sz="2400" b="1" dirty="0">
                <a:solidFill>
                  <a:srgbClr val="FF0000"/>
                </a:solidFill>
                <a:sym typeface="Wingdings" panose="05000000000000000000" pitchFamily="2" charset="2"/>
              </a:rPr>
              <a:t></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31</a:t>
            </a:fld>
            <a:endParaRPr lang="en-US" dirty="0"/>
          </a:p>
        </p:txBody>
      </p:sp>
    </p:spTree>
    <p:extLst>
      <p:ext uri="{BB962C8B-B14F-4D97-AF65-F5344CB8AC3E}">
        <p14:creationId xmlns:p14="http://schemas.microsoft.com/office/powerpoint/2010/main" val="3084537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D2B8-5F0D-818C-78FB-E6CF97D33142}"/>
              </a:ext>
            </a:extLst>
          </p:cNvPr>
          <p:cNvSpPr>
            <a:spLocks noGrp="1"/>
          </p:cNvSpPr>
          <p:nvPr>
            <p:ph type="title"/>
          </p:nvPr>
        </p:nvSpPr>
        <p:spPr/>
        <p:txBody>
          <a:bodyPr/>
          <a:lstStyle/>
          <a:p>
            <a:r>
              <a:rPr lang="en-AU" dirty="0"/>
              <a:t>The Coex SC will hear a summary of the EDT discussions and issues in ETSI BRAN</a:t>
            </a:r>
          </a:p>
        </p:txBody>
      </p:sp>
      <p:sp>
        <p:nvSpPr>
          <p:cNvPr id="3" name="Content Placeholder 2">
            <a:extLst>
              <a:ext uri="{FF2B5EF4-FFF2-40B4-BE49-F238E27FC236}">
                <a16:creationId xmlns:a16="http://schemas.microsoft.com/office/drawing/2014/main" id="{9784DB88-A69C-C458-E97C-D23069A8084F}"/>
              </a:ext>
            </a:extLst>
          </p:cNvPr>
          <p:cNvSpPr>
            <a:spLocks noGrp="1"/>
          </p:cNvSpPr>
          <p:nvPr>
            <p:ph idx="1"/>
          </p:nvPr>
        </p:nvSpPr>
        <p:spPr/>
        <p:txBody>
          <a:bodyPr/>
          <a:lstStyle/>
          <a:p>
            <a:pPr lvl="1"/>
            <a:r>
              <a:rPr lang="en-AU" dirty="0"/>
              <a:t>Andrew Myles will present his views of the EDT discussions in ETSI BRAN</a:t>
            </a:r>
          </a:p>
          <a:p>
            <a:pPr lvl="2"/>
            <a:r>
              <a:rPr lang="en-AU" dirty="0"/>
              <a:t>See </a:t>
            </a:r>
            <a:r>
              <a:rPr lang="en-AU" dirty="0">
                <a:hlinkClick r:id="rId2"/>
              </a:rPr>
              <a:t>11-22-2023-00</a:t>
            </a:r>
            <a:endParaRPr lang="en-AU" dirty="0"/>
          </a:p>
          <a:p>
            <a:pPr lvl="1"/>
            <a:endParaRPr lang="en-AU" dirty="0"/>
          </a:p>
        </p:txBody>
      </p:sp>
      <p:sp>
        <p:nvSpPr>
          <p:cNvPr id="4" name="Footer Placeholder 3">
            <a:extLst>
              <a:ext uri="{FF2B5EF4-FFF2-40B4-BE49-F238E27FC236}">
                <a16:creationId xmlns:a16="http://schemas.microsoft.com/office/drawing/2014/main" id="{DCCAB150-E384-550A-CE9F-3A91262EAB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1A9CE0A-B0EA-2D19-515B-787549009EF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dirty="0"/>
          </a:p>
        </p:txBody>
      </p:sp>
    </p:spTree>
    <p:extLst>
      <p:ext uri="{BB962C8B-B14F-4D97-AF65-F5344CB8AC3E}">
        <p14:creationId xmlns:p14="http://schemas.microsoft.com/office/powerpoint/2010/main" val="2805062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Do we still have a </a:t>
            </a:r>
            <a:r>
              <a:rPr lang="en-AU" sz="2400" b="1" dirty="0" err="1">
                <a:solidFill>
                  <a:srgbClr val="FF0000"/>
                </a:solidFill>
              </a:rPr>
              <a:t>coex</a:t>
            </a:r>
            <a:r>
              <a:rPr lang="en-AU" sz="2400" b="1" dirty="0">
                <a:solidFill>
                  <a:srgbClr val="FF0000"/>
                </a:solidFill>
              </a:rPr>
              <a:t> issue</a:t>
            </a:r>
            <a:br>
              <a:rPr lang="en-AU" sz="2400" b="1" dirty="0">
                <a:solidFill>
                  <a:srgbClr val="FF0000"/>
                </a:solidFill>
              </a:rPr>
            </a:br>
            <a:r>
              <a:rPr lang="en-AU" sz="2400" b="1" dirty="0">
                <a:solidFill>
                  <a:srgbClr val="FF0000"/>
                </a:solidFill>
              </a:rPr>
              <a:t>between Wi-Fi &amp; LAA/NR-U?</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33</a:t>
            </a:fld>
            <a:endParaRPr lang="en-US" dirty="0"/>
          </a:p>
        </p:txBody>
      </p:sp>
    </p:spTree>
    <p:extLst>
      <p:ext uri="{BB962C8B-B14F-4D97-AF65-F5344CB8AC3E}">
        <p14:creationId xmlns:p14="http://schemas.microsoft.com/office/powerpoint/2010/main" val="2646998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92931F3-53ED-0AB7-B931-823308A938CE}"/>
              </a:ext>
            </a:extLst>
          </p:cNvPr>
          <p:cNvSpPr>
            <a:spLocks noGrp="1"/>
          </p:cNvSpPr>
          <p:nvPr>
            <p:ph type="title"/>
          </p:nvPr>
        </p:nvSpPr>
        <p:spPr>
          <a:xfrm>
            <a:off x="685800" y="685800"/>
            <a:ext cx="7924800" cy="1066800"/>
          </a:xfrm>
        </p:spPr>
        <p:txBody>
          <a:bodyPr/>
          <a:lstStyle/>
          <a:p>
            <a:r>
              <a:rPr lang="en-AU" dirty="0"/>
              <a:t>There may not be a major </a:t>
            </a:r>
            <a:r>
              <a:rPr lang="en-AU" dirty="0" err="1"/>
              <a:t>coex</a:t>
            </a:r>
            <a:r>
              <a:rPr lang="en-AU" dirty="0"/>
              <a:t> problem depending if there are other technologies in 5/6 GHz</a:t>
            </a:r>
            <a:endParaRPr lang="en-AU" i="1" dirty="0"/>
          </a:p>
        </p:txBody>
      </p:sp>
      <p:sp>
        <p:nvSpPr>
          <p:cNvPr id="3" name="Content Placeholder 2">
            <a:extLst>
              <a:ext uri="{FF2B5EF4-FFF2-40B4-BE49-F238E27FC236}">
                <a16:creationId xmlns:a16="http://schemas.microsoft.com/office/drawing/2014/main" id="{3003F022-9244-7641-7954-D03881142491}"/>
              </a:ext>
            </a:extLst>
          </p:cNvPr>
          <p:cNvSpPr>
            <a:spLocks noGrp="1"/>
          </p:cNvSpPr>
          <p:nvPr>
            <p:ph idx="1"/>
          </p:nvPr>
        </p:nvSpPr>
        <p:spPr/>
        <p:txBody>
          <a:bodyPr/>
          <a:lstStyle/>
          <a:p>
            <a:pPr lvl="1"/>
            <a:r>
              <a:rPr lang="en-AU" dirty="0"/>
              <a:t>The </a:t>
            </a:r>
            <a:r>
              <a:rPr lang="en-AU" dirty="0" err="1"/>
              <a:t>coex</a:t>
            </a:r>
            <a:r>
              <a:rPr lang="en-AU" dirty="0"/>
              <a:t> issues discussed over the last few years  are based on an assumption that alternatives to Wi-Fi will be widespread in 5/6  GHz</a:t>
            </a:r>
          </a:p>
          <a:p>
            <a:pPr lvl="1"/>
            <a:r>
              <a:rPr lang="en-AU" dirty="0"/>
              <a:t>So far …</a:t>
            </a:r>
          </a:p>
          <a:p>
            <a:pPr lvl="2"/>
            <a:r>
              <a:rPr lang="en-AU" dirty="0"/>
              <a:t>Wi-Fi is booming</a:t>
            </a:r>
          </a:p>
          <a:p>
            <a:pPr lvl="2"/>
            <a:r>
              <a:rPr lang="en-AU" dirty="0"/>
              <a:t>LTE-U has died</a:t>
            </a:r>
          </a:p>
          <a:p>
            <a:pPr lvl="2"/>
            <a:r>
              <a:rPr lang="en-AU" dirty="0"/>
              <a:t>LAA is not progressing well in the market &amp; may be irrelevant in the future</a:t>
            </a:r>
          </a:p>
          <a:p>
            <a:pPr lvl="2"/>
            <a:r>
              <a:rPr lang="en-AU" dirty="0"/>
              <a:t>NR-U may or may become widespread</a:t>
            </a:r>
          </a:p>
          <a:p>
            <a:pPr lvl="2"/>
            <a:r>
              <a:rPr lang="en-AU" dirty="0"/>
              <a:t>We can’t predict the future of other technologies</a:t>
            </a:r>
          </a:p>
          <a:p>
            <a:pPr lvl="1"/>
            <a:r>
              <a:rPr lang="en-AU" dirty="0"/>
              <a:t>So maybe there is no </a:t>
            </a:r>
            <a:r>
              <a:rPr lang="en-AU" dirty="0" err="1"/>
              <a:t>coex</a:t>
            </a:r>
            <a:r>
              <a:rPr lang="en-AU" dirty="0"/>
              <a:t> problem in practice, or maybe there is?</a:t>
            </a:r>
          </a:p>
        </p:txBody>
      </p:sp>
      <p:sp>
        <p:nvSpPr>
          <p:cNvPr id="4" name="Footer Placeholder 3">
            <a:extLst>
              <a:ext uri="{FF2B5EF4-FFF2-40B4-BE49-F238E27FC236}">
                <a16:creationId xmlns:a16="http://schemas.microsoft.com/office/drawing/2014/main" id="{63861184-7F73-AB14-3CBF-A66B6CC318D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2AFBDEF-4FA2-0695-C570-10DFED722804}"/>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dirty="0"/>
          </a:p>
        </p:txBody>
      </p:sp>
    </p:spTree>
    <p:extLst>
      <p:ext uri="{BB962C8B-B14F-4D97-AF65-F5344CB8AC3E}">
        <p14:creationId xmlns:p14="http://schemas.microsoft.com/office/powerpoint/2010/main" val="2556408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some LAA deployment in</a:t>
            </a:r>
            <a:br>
              <a:rPr lang="en-AU" dirty="0"/>
            </a:br>
            <a:r>
              <a:rPr lang="en-AU" dirty="0"/>
              <a:t>Chicago as early as Jan 2020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35</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873855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nvPr>
        </p:nvGraphicFramePr>
        <p:xfrm>
          <a:off x="76201" y="2031144"/>
          <a:ext cx="8991599" cy="2111382"/>
        </p:xfrm>
        <a:graphic>
          <a:graphicData uri="http://schemas.openxmlformats.org/drawingml/2006/table">
            <a:tbl>
              <a:tblPr firstRow="1" bandRow="1">
                <a:tableStyleId>{21E4AEA4-8DFA-4A89-87EB-49C32662AFE0}</a:tableStyleId>
              </a:tblPr>
              <a:tblGrid>
                <a:gridCol w="685799">
                  <a:extLst>
                    <a:ext uri="{9D8B030D-6E8A-4147-A177-3AD203B41FA5}">
                      <a16:colId xmlns:a16="http://schemas.microsoft.com/office/drawing/2014/main" val="3409454223"/>
                    </a:ext>
                  </a:extLst>
                </a:gridCol>
                <a:gridCol w="990600">
                  <a:extLst>
                    <a:ext uri="{9D8B030D-6E8A-4147-A177-3AD203B41FA5}">
                      <a16:colId xmlns:a16="http://schemas.microsoft.com/office/drawing/2014/main" val="1001302695"/>
                    </a:ext>
                  </a:extLst>
                </a:gridCol>
                <a:gridCol w="812800">
                  <a:extLst>
                    <a:ext uri="{9D8B030D-6E8A-4147-A177-3AD203B41FA5}">
                      <a16:colId xmlns:a16="http://schemas.microsoft.com/office/drawing/2014/main" val="4129828934"/>
                    </a:ext>
                  </a:extLst>
                </a:gridCol>
                <a:gridCol w="812800">
                  <a:extLst>
                    <a:ext uri="{9D8B030D-6E8A-4147-A177-3AD203B41FA5}">
                      <a16:colId xmlns:a16="http://schemas.microsoft.com/office/drawing/2014/main" val="175375953"/>
                    </a:ext>
                  </a:extLst>
                </a:gridCol>
                <a:gridCol w="812800">
                  <a:extLst>
                    <a:ext uri="{9D8B030D-6E8A-4147-A177-3AD203B41FA5}">
                      <a16:colId xmlns:a16="http://schemas.microsoft.com/office/drawing/2014/main" val="3937962473"/>
                    </a:ext>
                  </a:extLst>
                </a:gridCol>
                <a:gridCol w="812800">
                  <a:extLst>
                    <a:ext uri="{9D8B030D-6E8A-4147-A177-3AD203B41FA5}">
                      <a16:colId xmlns:a16="http://schemas.microsoft.com/office/drawing/2014/main" val="4245245893"/>
                    </a:ext>
                  </a:extLst>
                </a:gridCol>
                <a:gridCol w="812800">
                  <a:extLst>
                    <a:ext uri="{9D8B030D-6E8A-4147-A177-3AD203B41FA5}">
                      <a16:colId xmlns:a16="http://schemas.microsoft.com/office/drawing/2014/main" val="1539556242"/>
                    </a:ext>
                  </a:extLst>
                </a:gridCol>
                <a:gridCol w="812800">
                  <a:extLst>
                    <a:ext uri="{9D8B030D-6E8A-4147-A177-3AD203B41FA5}">
                      <a16:colId xmlns:a16="http://schemas.microsoft.com/office/drawing/2014/main" val="2641848087"/>
                    </a:ext>
                  </a:extLst>
                </a:gridCol>
                <a:gridCol w="812800">
                  <a:extLst>
                    <a:ext uri="{9D8B030D-6E8A-4147-A177-3AD203B41FA5}">
                      <a16:colId xmlns:a16="http://schemas.microsoft.com/office/drawing/2014/main" val="2450901583"/>
                    </a:ext>
                  </a:extLst>
                </a:gridCol>
                <a:gridCol w="812800">
                  <a:extLst>
                    <a:ext uri="{9D8B030D-6E8A-4147-A177-3AD203B41FA5}">
                      <a16:colId xmlns:a16="http://schemas.microsoft.com/office/drawing/2014/main" val="758354042"/>
                    </a:ext>
                  </a:extLst>
                </a:gridCol>
                <a:gridCol w="812800">
                  <a:extLst>
                    <a:ext uri="{9D8B030D-6E8A-4147-A177-3AD203B41FA5}">
                      <a16:colId xmlns:a16="http://schemas.microsoft.com/office/drawing/2014/main" val="2553805463"/>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marL="0" marR="0"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marL="0" marR="0"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marL="0" marR="0"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36</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FontTx/>
              <a:buAutoNum type="arabicPlain" startAt="7"/>
              <a:tabLst>
                <a:tab pos="182563" algn="l"/>
              </a:tabLst>
            </a:pPr>
            <a:r>
              <a:rPr lang="en-AU" sz="900" dirty="0">
                <a:latin typeface="+mj-lt"/>
              </a:rPr>
              <a:t>GSA: LTE and 5G Market Statistics (Oct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8248695" y="709099"/>
            <a:ext cx="961818" cy="29775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541288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59223139"/>
              </p:ext>
            </p:extLst>
          </p:nvPr>
        </p:nvGraphicFramePr>
        <p:xfrm>
          <a:off x="76200" y="1981200"/>
          <a:ext cx="8991600" cy="2111382"/>
        </p:xfrm>
        <a:graphic>
          <a:graphicData uri="http://schemas.openxmlformats.org/drawingml/2006/table">
            <a:tbl>
              <a:tblPr firstRow="1" bandRow="1">
                <a:tableStyleId>{21E4AEA4-8DFA-4A89-87EB-49C32662AFE0}</a:tableStyleId>
              </a:tblPr>
              <a:tblGrid>
                <a:gridCol w="685800">
                  <a:extLst>
                    <a:ext uri="{9D8B030D-6E8A-4147-A177-3AD203B41FA5}">
                      <a16:colId xmlns:a16="http://schemas.microsoft.com/office/drawing/2014/main" val="3409454223"/>
                    </a:ext>
                  </a:extLst>
                </a:gridCol>
                <a:gridCol w="1002867">
                  <a:extLst>
                    <a:ext uri="{9D8B030D-6E8A-4147-A177-3AD203B41FA5}">
                      <a16:colId xmlns:a16="http://schemas.microsoft.com/office/drawing/2014/main" val="1001302695"/>
                    </a:ext>
                  </a:extLst>
                </a:gridCol>
                <a:gridCol w="811437">
                  <a:extLst>
                    <a:ext uri="{9D8B030D-6E8A-4147-A177-3AD203B41FA5}">
                      <a16:colId xmlns:a16="http://schemas.microsoft.com/office/drawing/2014/main" val="175375953"/>
                    </a:ext>
                  </a:extLst>
                </a:gridCol>
                <a:gridCol w="811437">
                  <a:extLst>
                    <a:ext uri="{9D8B030D-6E8A-4147-A177-3AD203B41FA5}">
                      <a16:colId xmlns:a16="http://schemas.microsoft.com/office/drawing/2014/main" val="3937962473"/>
                    </a:ext>
                  </a:extLst>
                </a:gridCol>
                <a:gridCol w="811437">
                  <a:extLst>
                    <a:ext uri="{9D8B030D-6E8A-4147-A177-3AD203B41FA5}">
                      <a16:colId xmlns:a16="http://schemas.microsoft.com/office/drawing/2014/main" val="4245245893"/>
                    </a:ext>
                  </a:extLst>
                </a:gridCol>
                <a:gridCol w="811437">
                  <a:extLst>
                    <a:ext uri="{9D8B030D-6E8A-4147-A177-3AD203B41FA5}">
                      <a16:colId xmlns:a16="http://schemas.microsoft.com/office/drawing/2014/main" val="1539556242"/>
                    </a:ext>
                  </a:extLst>
                </a:gridCol>
                <a:gridCol w="811437">
                  <a:extLst>
                    <a:ext uri="{9D8B030D-6E8A-4147-A177-3AD203B41FA5}">
                      <a16:colId xmlns:a16="http://schemas.microsoft.com/office/drawing/2014/main" val="3409390921"/>
                    </a:ext>
                  </a:extLst>
                </a:gridCol>
                <a:gridCol w="811437">
                  <a:extLst>
                    <a:ext uri="{9D8B030D-6E8A-4147-A177-3AD203B41FA5}">
                      <a16:colId xmlns:a16="http://schemas.microsoft.com/office/drawing/2014/main" val="134763259"/>
                    </a:ext>
                  </a:extLst>
                </a:gridCol>
                <a:gridCol w="811437">
                  <a:extLst>
                    <a:ext uri="{9D8B030D-6E8A-4147-A177-3AD203B41FA5}">
                      <a16:colId xmlns:a16="http://schemas.microsoft.com/office/drawing/2014/main" val="927738004"/>
                    </a:ext>
                  </a:extLst>
                </a:gridCol>
                <a:gridCol w="811437">
                  <a:extLst>
                    <a:ext uri="{9D8B030D-6E8A-4147-A177-3AD203B41FA5}">
                      <a16:colId xmlns:a16="http://schemas.microsoft.com/office/drawing/2014/main" val="2036209486"/>
                    </a:ext>
                  </a:extLst>
                </a:gridCol>
                <a:gridCol w="811437">
                  <a:extLst>
                    <a:ext uri="{9D8B030D-6E8A-4147-A177-3AD203B41FA5}">
                      <a16:colId xmlns:a16="http://schemas.microsoft.com/office/drawing/2014/main" val="2921646537"/>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(Aug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a:t>
                      </a:r>
                      <a:br>
                        <a:rPr lang="en-AU" sz="1200" dirty="0"/>
                      </a:br>
                      <a:r>
                        <a:rPr lang="en-AU" sz="1200" dirty="0"/>
                        <a:t> (Jul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13</a:t>
                      </a:r>
                      <a:br>
                        <a:rPr lang="en-AU" sz="1200" dirty="0"/>
                      </a:br>
                      <a:r>
                        <a:rPr lang="en-AU" sz="1200" dirty="0"/>
                        <a:t> (Sep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13</a:t>
                      </a:r>
                      <a:br>
                        <a:rPr lang="en-AU" sz="1200" dirty="0"/>
                      </a:br>
                      <a:r>
                        <a:rPr lang="en-AU" sz="1200" dirty="0"/>
                        <a:t> (Oct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37</a:t>
            </a:fld>
            <a:endParaRPr lang="en-US" dirty="0"/>
          </a:p>
        </p:txBody>
      </p:sp>
      <p:sp>
        <p:nvSpPr>
          <p:cNvPr id="8" name="Rectangle 7"/>
          <p:cNvSpPr/>
          <p:nvPr/>
        </p:nvSpPr>
        <p:spPr bwMode="auto">
          <a:xfrm>
            <a:off x="76200" y="50292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0"/>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10"/>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0"/>
              <a:tabLst>
                <a:tab pos="182563" algn="l"/>
              </a:tabLst>
            </a:pPr>
            <a:r>
              <a:rPr lang="en-AU" sz="900" i="0" dirty="0">
                <a:effectLst/>
                <a:latin typeface="+mj-lt"/>
              </a:rPr>
              <a:t>GSA: NTS Statistics (Jul 2022)</a:t>
            </a:r>
          </a:p>
          <a:p>
            <a:pPr marL="228600" indent="-228600" eaLnBrk="0" hangingPunct="0">
              <a:spcBef>
                <a:spcPts val="700"/>
              </a:spcBef>
              <a:buFont typeface="+mj-lt"/>
              <a:buAutoNum type="arabicPeriod" startAt="10"/>
              <a:tabLst>
                <a:tab pos="182563" algn="l"/>
              </a:tabLst>
            </a:pPr>
            <a:r>
              <a:rPr lang="en-AU" sz="900" i="0" dirty="0">
                <a:effectLst/>
                <a:latin typeface="+mj-lt"/>
              </a:rPr>
              <a:t>GSA: NTS Statistics (Sep 2022)</a:t>
            </a:r>
          </a:p>
          <a:p>
            <a:pPr marL="228600" indent="-228600" eaLnBrk="0" hangingPunct="0">
              <a:spcBef>
                <a:spcPts val="700"/>
              </a:spcBef>
              <a:buFont typeface="+mj-lt"/>
              <a:buAutoNum type="arabicPeriod" startAt="10"/>
              <a:tabLst>
                <a:tab pos="182563" algn="l"/>
              </a:tabLst>
            </a:pPr>
            <a:r>
              <a:rPr lang="en-AU" sz="900" dirty="0">
                <a:latin typeface="+mj-lt"/>
              </a:rPr>
              <a:t>GSA: LTE and 5G Market Statistics (Oct 2022)</a:t>
            </a:r>
            <a:endParaRPr lang="en-AU" sz="900" i="0" dirty="0">
              <a:effectLst/>
              <a:latin typeface="+mj-lt"/>
            </a:endParaRPr>
          </a:p>
          <a:p>
            <a:pPr marL="228600" indent="-228600" eaLnBrk="0" hangingPunct="0">
              <a:spcBef>
                <a:spcPts val="700"/>
              </a:spcBef>
              <a:buFont typeface="+mj-lt"/>
              <a:buAutoNum type="arabicPeriod" startAt="10"/>
              <a:tabLst>
                <a:tab pos="182563" algn="l"/>
              </a:tabLst>
            </a:pPr>
            <a:endParaRPr lang="en-AU" sz="900" i="0" dirty="0">
              <a:effectLst/>
              <a:latin typeface="+mj-lt"/>
            </a:endParaRPr>
          </a:p>
          <a:p>
            <a:pPr marL="228600" indent="-228600" eaLnBrk="0" hangingPunct="0">
              <a:spcBef>
                <a:spcPts val="700"/>
              </a:spcBef>
              <a:buFont typeface="+mj-lt"/>
              <a:buAutoNum type="arabicPeriod" startAt="10"/>
              <a:tabLst>
                <a:tab pos="182563" algn="l"/>
              </a:tabLst>
            </a:pPr>
            <a:endParaRPr lang="en-AU" sz="900" i="0" dirty="0">
              <a:effectLst/>
              <a:latin typeface="+mj-lt"/>
            </a:endParaRPr>
          </a:p>
          <a:p>
            <a:pPr marL="228600" indent="-228600" eaLnBrk="0" hangingPunct="0">
              <a:spcBef>
                <a:spcPts val="700"/>
              </a:spcBef>
              <a:buFont typeface="+mj-lt"/>
              <a:buAutoNum type="arabicPeriod" startAt="10"/>
              <a:tabLst>
                <a:tab pos="182563" algn="l"/>
              </a:tabLst>
            </a:pPr>
            <a:endParaRPr lang="en-AU" sz="900" dirty="0">
              <a:latin typeface="+mj-lt"/>
            </a:endParaRPr>
          </a:p>
          <a:p>
            <a:pPr marL="228600" indent="-228600" eaLnBrk="0" hangingPunct="0">
              <a:spcBef>
                <a:spcPts val="700"/>
              </a:spcBef>
              <a:buFont typeface="+mj-lt"/>
              <a:buAutoNum type="arabicPeriod" startAt="10"/>
              <a:tabLst>
                <a:tab pos="182563" algn="l"/>
              </a:tabLst>
            </a:pPr>
            <a:endParaRPr lang="en-AU" sz="900" b="1" dirty="0">
              <a:latin typeface="+mj-lt"/>
            </a:endParaRPr>
          </a:p>
          <a:p>
            <a:pPr marL="228600" indent="-228600" eaLnBrk="0" hangingPunct="0">
              <a:spcBef>
                <a:spcPts val="700"/>
              </a:spcBef>
              <a:buFont typeface="+mj-lt"/>
              <a:buAutoNum type="arabicPeriod" startAt="10"/>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A84DED2F-3E2D-FF57-7844-A68E5D776AD1}"/>
              </a:ext>
            </a:extLst>
          </p:cNvPr>
          <p:cNvSpPr/>
          <p:nvPr/>
        </p:nvSpPr>
        <p:spPr bwMode="auto">
          <a:xfrm rot="1433100">
            <a:off x="8381963" y="668950"/>
            <a:ext cx="792011" cy="579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Latest</a:t>
            </a:r>
            <a:br>
              <a:rPr lang="en-AU" sz="1600" b="1" dirty="0">
                <a:solidFill>
                  <a:srgbClr val="FF0000"/>
                </a:solidFill>
                <a:latin typeface="+mj-lt"/>
              </a:rPr>
            </a:br>
            <a:r>
              <a:rPr lang="en-AU" sz="1600" b="1" dirty="0">
                <a:solidFill>
                  <a:srgbClr val="FF0000"/>
                </a:solidFill>
                <a:latin typeface="+mj-lt"/>
              </a:rPr>
              <a:t>data</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612114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1159-BD13-1050-822F-A262DB7DA8C2}"/>
              </a:ext>
            </a:extLst>
          </p:cNvPr>
          <p:cNvSpPr>
            <a:spLocks noGrp="1"/>
          </p:cNvSpPr>
          <p:nvPr>
            <p:ph type="title"/>
          </p:nvPr>
        </p:nvSpPr>
        <p:spPr/>
        <p:txBody>
          <a:bodyPr/>
          <a:lstStyle/>
          <a:p>
            <a:r>
              <a:rPr lang="en-AU" dirty="0"/>
              <a:t>… but the no. of deployed/planned LAA networks globally has not increased for last 2 years</a:t>
            </a:r>
          </a:p>
        </p:txBody>
      </p:sp>
      <p:sp>
        <p:nvSpPr>
          <p:cNvPr id="4" name="Footer Placeholder 3">
            <a:extLst>
              <a:ext uri="{FF2B5EF4-FFF2-40B4-BE49-F238E27FC236}">
                <a16:creationId xmlns:a16="http://schemas.microsoft.com/office/drawing/2014/main" id="{C14E46D7-754D-E93A-FC54-B9B59145B72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F4B74AD-BD89-5B4B-C7CC-BC0AEDBB5AD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dirty="0"/>
          </a:p>
        </p:txBody>
      </p:sp>
      <p:graphicFrame>
        <p:nvGraphicFramePr>
          <p:cNvPr id="6" name="Content Placeholder 7">
            <a:extLst>
              <a:ext uri="{FF2B5EF4-FFF2-40B4-BE49-F238E27FC236}">
                <a16:creationId xmlns:a16="http://schemas.microsoft.com/office/drawing/2014/main" id="{1B203977-42C8-392B-11BB-885CC2B261C5}"/>
              </a:ext>
            </a:extLst>
          </p:cNvPr>
          <p:cNvGraphicFramePr>
            <a:graphicFrameLocks/>
          </p:cNvGraphicFramePr>
          <p:nvPr>
            <p:extLst>
              <p:ext uri="{D42A27DB-BD31-4B8C-83A1-F6EECF244321}">
                <p14:modId xmlns:p14="http://schemas.microsoft.com/office/powerpoint/2010/main" val="1487655189"/>
              </p:ext>
            </p:extLst>
          </p:nvPr>
        </p:nvGraphicFramePr>
        <p:xfrm>
          <a:off x="609600" y="1524000"/>
          <a:ext cx="7772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79A9079-30E1-A7C6-E72F-556AE429B7B5}"/>
              </a:ext>
            </a:extLst>
          </p:cNvPr>
          <p:cNvSpPr txBox="1"/>
          <p:nvPr/>
        </p:nvSpPr>
        <p:spPr>
          <a:xfrm>
            <a:off x="3058332" y="2057686"/>
            <a:ext cx="5462588" cy="584775"/>
          </a:xfrm>
          <a:prstGeom prst="rect">
            <a:avLst/>
          </a:prstGeom>
          <a:noFill/>
        </p:spPr>
        <p:txBody>
          <a:bodyPr wrap="square">
            <a:spAutoFit/>
          </a:bodyPr>
          <a:lstStyle/>
          <a:p>
            <a:pPr eaLnBrk="0" hangingPunct="0">
              <a:spcBef>
                <a:spcPts val="700"/>
              </a:spcBef>
              <a:tabLst>
                <a:tab pos="182563" algn="l"/>
              </a:tabLst>
            </a:pPr>
            <a:r>
              <a:rPr lang="en-AU" sz="1600" dirty="0">
                <a:solidFill>
                  <a:srgbClr val="FF0000"/>
                </a:solidFill>
                <a:latin typeface="+mj-lt"/>
              </a:rPr>
              <a:t>LWA &amp; LTE-U seem to be somewhat moribund in terms of new operator deployments; both plans or deployments!</a:t>
            </a:r>
            <a:endParaRPr lang="en-AU" sz="1600" dirty="0">
              <a:latin typeface="+mj-lt"/>
            </a:endParaRPr>
          </a:p>
        </p:txBody>
      </p:sp>
    </p:spTree>
    <p:extLst>
      <p:ext uri="{BB962C8B-B14F-4D97-AF65-F5344CB8AC3E}">
        <p14:creationId xmlns:p14="http://schemas.microsoft.com/office/powerpoint/2010/main" val="3493516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 and the number of LAA devices is only slowly growing too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8777999"/>
              </p:ext>
            </p:extLst>
          </p:nvPr>
        </p:nvGraphicFramePr>
        <p:xfrm>
          <a:off x="473074" y="2514600"/>
          <a:ext cx="3534846" cy="1284291"/>
        </p:xfrm>
        <a:graphic>
          <a:graphicData uri="http://schemas.openxmlformats.org/drawingml/2006/table">
            <a:tbl>
              <a:tblPr firstRow="1" bandRow="1">
                <a:tableStyleId>{21E4AEA4-8DFA-4A89-87EB-49C32662AFE0}</a:tableStyleId>
              </a:tblPr>
              <a:tblGrid>
                <a:gridCol w="616602">
                  <a:extLst>
                    <a:ext uri="{9D8B030D-6E8A-4147-A177-3AD203B41FA5}">
                      <a16:colId xmlns:a16="http://schemas.microsoft.com/office/drawing/2014/main" val="3409454223"/>
                    </a:ext>
                  </a:extLst>
                </a:gridCol>
                <a:gridCol w="729561">
                  <a:extLst>
                    <a:ext uri="{9D8B030D-6E8A-4147-A177-3AD203B41FA5}">
                      <a16:colId xmlns:a16="http://schemas.microsoft.com/office/drawing/2014/main" val="1539556242"/>
                    </a:ext>
                  </a:extLst>
                </a:gridCol>
                <a:gridCol w="729561">
                  <a:extLst>
                    <a:ext uri="{9D8B030D-6E8A-4147-A177-3AD203B41FA5}">
                      <a16:colId xmlns:a16="http://schemas.microsoft.com/office/drawing/2014/main" val="3409390921"/>
                    </a:ext>
                  </a:extLst>
                </a:gridCol>
                <a:gridCol w="729561">
                  <a:extLst>
                    <a:ext uri="{9D8B030D-6E8A-4147-A177-3AD203B41FA5}">
                      <a16:colId xmlns:a16="http://schemas.microsoft.com/office/drawing/2014/main" val="3178982928"/>
                    </a:ext>
                  </a:extLst>
                </a:gridCol>
                <a:gridCol w="729561">
                  <a:extLst>
                    <a:ext uri="{9D8B030D-6E8A-4147-A177-3AD203B41FA5}">
                      <a16:colId xmlns:a16="http://schemas.microsoft.com/office/drawing/2014/main" val="897503492"/>
                    </a:ext>
                  </a:extLst>
                </a:gridCol>
              </a:tblGrid>
              <a:tr h="385221">
                <a:tc>
                  <a:txBody>
                    <a:bodyPr/>
                    <a:lstStyle/>
                    <a:p>
                      <a:r>
                        <a:rPr lang="en-AU" sz="1200" dirty="0"/>
                        <a:t>Tech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2</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3</a:t>
                      </a:r>
                      <a:br>
                        <a:rPr lang="en-AU" sz="1200" dirty="0"/>
                      </a:br>
                      <a:r>
                        <a:rPr lang="en-AU" sz="1200" dirty="0"/>
                        <a:t> (May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 (Aug ’22)</a:t>
                      </a:r>
                    </a:p>
                  </a:txBody>
                  <a:tcPr marL="0" marR="0" anchor="ctr"/>
                </a:tc>
                <a:extLst>
                  <a:ext uri="{0D108BD9-81ED-4DB2-BD59-A6C34878D82A}">
                    <a16:rowId xmlns:a16="http://schemas.microsoft.com/office/drawing/2014/main" val="199255957"/>
                  </a:ext>
                </a:extLst>
              </a:tr>
              <a:tr h="275697">
                <a:tc>
                  <a:txBody>
                    <a:bodyPr/>
                    <a:lstStyle/>
                    <a:p>
                      <a:r>
                        <a:rPr lang="en-AU" sz="1200" dirty="0"/>
                        <a:t>LAA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480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480</a:t>
                      </a:r>
                    </a:p>
                  </a:txBody>
                  <a:tcPr anchor="ctr"/>
                </a:tc>
                <a:extLst>
                  <a:ext uri="{0D108BD9-81ED-4DB2-BD59-A6C34878D82A}">
                    <a16:rowId xmlns:a16="http://schemas.microsoft.com/office/drawing/2014/main" val="21003233"/>
                  </a:ext>
                </a:extLst>
              </a:tr>
              <a:tr h="275697">
                <a:tc>
                  <a:txBody>
                    <a:bodyPr/>
                    <a:lstStyle/>
                    <a:p>
                      <a:r>
                        <a:rPr lang="en-AU" sz="1200" dirty="0"/>
                        <a:t>LWA</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17</a:t>
                      </a:r>
                    </a:p>
                  </a:txBody>
                  <a:tcPr anchor="ctr"/>
                </a:tc>
                <a:tc>
                  <a:txBody>
                    <a:bodyPr/>
                    <a:lstStyle/>
                    <a:p>
                      <a:pPr algn="ctr"/>
                      <a:r>
                        <a:rPr lang="en-AU" sz="1200" dirty="0"/>
                        <a:t>17</a:t>
                      </a:r>
                    </a:p>
                  </a:txBody>
                  <a:tcPr anchor="ctr"/>
                </a:tc>
                <a:extLst>
                  <a:ext uri="{0D108BD9-81ED-4DB2-BD59-A6C34878D82A}">
                    <a16:rowId xmlns:a16="http://schemas.microsoft.com/office/drawing/2014/main" val="2820953722"/>
                  </a:ext>
                </a:extLst>
              </a:tr>
              <a:tr h="275697">
                <a:tc>
                  <a:txBody>
                    <a:bodyPr/>
                    <a:lstStyle/>
                    <a:p>
                      <a:r>
                        <a:rPr lang="en-AU" sz="1200" dirty="0"/>
                        <a:t>LTE-U</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39</a:t>
            </a:fld>
            <a:endParaRPr lang="en-US" dirty="0"/>
          </a:p>
        </p:txBody>
      </p:sp>
      <p:sp>
        <p:nvSpPr>
          <p:cNvPr id="8" name="Rectangle 7"/>
          <p:cNvSpPr/>
          <p:nvPr/>
        </p:nvSpPr>
        <p:spPr bwMode="auto">
          <a:xfrm>
            <a:off x="427553" y="3886200"/>
            <a:ext cx="3534847"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a:tabLst>
                <a:tab pos="182563" algn="l"/>
              </a:tabLst>
            </a:pPr>
            <a:r>
              <a:rPr lang="en-AU" sz="900" dirty="0">
                <a:latin typeface="+mj-lt"/>
              </a:rPr>
              <a:t>GSA: LTE Device Ecosystem (Status Update May 2022)</a:t>
            </a:r>
          </a:p>
          <a:p>
            <a:pPr marL="228600" indent="-228600" eaLnBrk="0" hangingPunct="0">
              <a:spcBef>
                <a:spcPts val="700"/>
              </a:spcBef>
              <a:buFont typeface="+mj-lt"/>
              <a:buAutoNum type="arabicPeriod"/>
              <a:tabLst>
                <a:tab pos="182563" algn="l"/>
              </a:tabLst>
            </a:pPr>
            <a:r>
              <a:rPr lang="en-AU" sz="900" dirty="0">
                <a:latin typeface="+mj-lt"/>
              </a:rPr>
              <a:t>GSA: LTE Device Ecosystem (Status Update Aug 2022)</a:t>
            </a:r>
          </a:p>
          <a:p>
            <a:pPr marL="228600" indent="-228600" eaLnBrk="0" hangingPunct="0">
              <a:spcBef>
                <a:spcPts val="700"/>
              </a:spcBef>
              <a:buFont typeface="+mj-lt"/>
              <a:buAutoNum type="arabicPeriod"/>
              <a:tabLst>
                <a:tab pos="182563" algn="l"/>
              </a:tabLst>
            </a:pPr>
            <a:endParaRPr lang="en-AU" sz="900" b="1"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Font typeface="+mj-lt"/>
              <a:buAutoNum type="arabicPeriod"/>
              <a:tabLst>
                <a:tab pos="182563" algn="l"/>
              </a:tabLst>
            </a:pPr>
            <a:endParaRPr lang="en-AU" sz="900" b="1"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graphicFrame>
        <p:nvGraphicFramePr>
          <p:cNvPr id="11" name="Content Placeholder 7">
            <a:extLst>
              <a:ext uri="{FF2B5EF4-FFF2-40B4-BE49-F238E27FC236}">
                <a16:creationId xmlns:a16="http://schemas.microsoft.com/office/drawing/2014/main" id="{75B932DF-23C4-650A-973F-00D9FF9CD2C0}"/>
              </a:ext>
            </a:extLst>
          </p:cNvPr>
          <p:cNvGraphicFramePr>
            <a:graphicFrameLocks/>
          </p:cNvGraphicFramePr>
          <p:nvPr>
            <p:extLst>
              <p:ext uri="{D42A27DB-BD31-4B8C-83A1-F6EECF244321}">
                <p14:modId xmlns:p14="http://schemas.microsoft.com/office/powerpoint/2010/main" val="3601294636"/>
              </p:ext>
            </p:extLst>
          </p:nvPr>
        </p:nvGraphicFramePr>
        <p:xfrm>
          <a:off x="4724400" y="1981200"/>
          <a:ext cx="3657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6AEB2C44-F52C-0C1D-B818-4443B945BBBC}"/>
              </a:ext>
            </a:extLst>
          </p:cNvPr>
          <p:cNvSpPr/>
          <p:nvPr/>
        </p:nvSpPr>
        <p:spPr bwMode="auto">
          <a:xfrm>
            <a:off x="5181600" y="2590800"/>
            <a:ext cx="222606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Suggests LAA is still growing (a bit) in terms of client devices</a:t>
            </a:r>
          </a:p>
        </p:txBody>
      </p:sp>
      <p:sp>
        <p:nvSpPr>
          <p:cNvPr id="13" name="Rectangle 12">
            <a:extLst>
              <a:ext uri="{FF2B5EF4-FFF2-40B4-BE49-F238E27FC236}">
                <a16:creationId xmlns:a16="http://schemas.microsoft.com/office/drawing/2014/main" id="{9B1FFA14-CB61-9703-FBCB-8404E72B5A50}"/>
              </a:ext>
            </a:extLst>
          </p:cNvPr>
          <p:cNvSpPr/>
          <p:nvPr/>
        </p:nvSpPr>
        <p:spPr bwMode="auto">
          <a:xfrm>
            <a:off x="6324600" y="5181600"/>
            <a:ext cx="1683544"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rgbClr val="FF0000"/>
              </a:solidFill>
              <a:effectLst/>
              <a:latin typeface="+mj-lt"/>
            </a:endParaRPr>
          </a:p>
        </p:txBody>
      </p:sp>
      <p:sp>
        <p:nvSpPr>
          <p:cNvPr id="16" name="TextBox 15">
            <a:extLst>
              <a:ext uri="{FF2B5EF4-FFF2-40B4-BE49-F238E27FC236}">
                <a16:creationId xmlns:a16="http://schemas.microsoft.com/office/drawing/2014/main" id="{CCD1D515-7CDE-0351-C53F-0A5D7B91E412}"/>
              </a:ext>
            </a:extLst>
          </p:cNvPr>
          <p:cNvSpPr txBox="1"/>
          <p:nvPr/>
        </p:nvSpPr>
        <p:spPr>
          <a:xfrm>
            <a:off x="2731264" y="5117891"/>
            <a:ext cx="2110220" cy="1290097"/>
          </a:xfrm>
          <a:prstGeom prst="rect">
            <a:avLst/>
          </a:prstGeom>
          <a:noFill/>
        </p:spPr>
        <p:txBody>
          <a:bodyPr wrap="square">
            <a:spAutoFit/>
          </a:bodyPr>
          <a:lstStyle/>
          <a:p>
            <a:pPr eaLnBrk="0" hangingPunct="0">
              <a:spcBef>
                <a:spcPts val="700"/>
              </a:spcBef>
              <a:tabLst>
                <a:tab pos="182563" algn="l"/>
              </a:tabLst>
            </a:pPr>
            <a:r>
              <a:rPr lang="en-AU" sz="1800" dirty="0">
                <a:solidFill>
                  <a:srgbClr val="FF0000"/>
                </a:solidFill>
                <a:latin typeface="+mj-lt"/>
              </a:rPr>
              <a:t>No NR-U data!</a:t>
            </a:r>
          </a:p>
          <a:p>
            <a:pPr eaLnBrk="0" hangingPunct="0">
              <a:spcBef>
                <a:spcPts val="700"/>
              </a:spcBef>
              <a:tabLst>
                <a:tab pos="182563" algn="l"/>
              </a:tabLst>
            </a:pPr>
            <a:r>
              <a:rPr kumimoji="0" lang="en-AU" sz="1800" b="0" i="0" u="none" strike="noStrike" cap="none" normalizeH="0" baseline="0" dirty="0">
                <a:ln>
                  <a:noFill/>
                </a:ln>
                <a:solidFill>
                  <a:srgbClr val="FF0000"/>
                </a:solidFill>
                <a:effectLst/>
                <a:latin typeface="+mj-lt"/>
              </a:rPr>
              <a:t>LWA/LTE-U seem dead in term of devices!</a:t>
            </a:r>
          </a:p>
        </p:txBody>
      </p:sp>
      <p:sp>
        <p:nvSpPr>
          <p:cNvPr id="12" name="Rectangle 11">
            <a:extLst>
              <a:ext uri="{FF2B5EF4-FFF2-40B4-BE49-F238E27FC236}">
                <a16:creationId xmlns:a16="http://schemas.microsoft.com/office/drawing/2014/main" id="{8B4F7D9E-9DFE-4784-68EB-E2FDA88EC335}"/>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345434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way back in July 2017 in Berlin in a time pre-COVID</a:t>
            </a:r>
          </a:p>
          <a:p>
            <a:pPr lvl="1"/>
            <a:r>
              <a:rPr lang="en-AU" dirty="0">
                <a:sym typeface="Wingdings" panose="05000000000000000000" pitchFamily="2" charset="2"/>
              </a:rPr>
              <a:t>… Guido Hiertz (Ericsson) agreed to be appointed the IEEE 802.11 Coexistence SC’s permanent Secretary</a:t>
            </a:r>
          </a:p>
          <a:p>
            <a:pPr lvl="1"/>
            <a:r>
              <a:rPr lang="en-AU" dirty="0">
                <a:sym typeface="Wingdings" panose="05000000000000000000" pitchFamily="2" charset="2"/>
              </a:rPr>
              <a:t>… which means we have now passed a five year anniversary!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FD1F6-6A49-E2A1-4232-AE03A5224309}"/>
              </a:ext>
            </a:extLst>
          </p:cNvPr>
          <p:cNvSpPr>
            <a:spLocks noGrp="1"/>
          </p:cNvSpPr>
          <p:nvPr>
            <p:ph type="title"/>
          </p:nvPr>
        </p:nvSpPr>
        <p:spPr/>
        <p:txBody>
          <a:bodyPr/>
          <a:lstStyle/>
          <a:p>
            <a:r>
              <a:rPr lang="en-AU" dirty="0"/>
              <a:t>Limited LAA deployment … does not mean NR-U (if widely deployed) will not be a problem</a:t>
            </a:r>
          </a:p>
        </p:txBody>
      </p:sp>
      <p:sp>
        <p:nvSpPr>
          <p:cNvPr id="3" name="Content Placeholder 2">
            <a:extLst>
              <a:ext uri="{FF2B5EF4-FFF2-40B4-BE49-F238E27FC236}">
                <a16:creationId xmlns:a16="http://schemas.microsoft.com/office/drawing/2014/main" id="{525611D1-7C03-869E-1341-16D707C2178A}"/>
              </a:ext>
            </a:extLst>
          </p:cNvPr>
          <p:cNvSpPr>
            <a:spLocks noGrp="1"/>
          </p:cNvSpPr>
          <p:nvPr>
            <p:ph idx="1"/>
          </p:nvPr>
        </p:nvSpPr>
        <p:spPr/>
        <p:txBody>
          <a:bodyPr/>
          <a:lstStyle/>
          <a:p>
            <a:pPr lvl="1"/>
            <a:r>
              <a:rPr lang="en-AU" dirty="0"/>
              <a:t>It is possible (or even likely) that because LAA is not used much, LAA is not going to cause a significant Wi-Fi/LAA </a:t>
            </a:r>
            <a:r>
              <a:rPr lang="en-AU" dirty="0" err="1"/>
              <a:t>coex</a:t>
            </a:r>
            <a:r>
              <a:rPr lang="en-AU" dirty="0"/>
              <a:t>  problem …</a:t>
            </a:r>
          </a:p>
          <a:p>
            <a:pPr lvl="1"/>
            <a:r>
              <a:rPr lang="en-AU" dirty="0"/>
              <a:t>… but less-than-wide LAA deployment may be occurring because the 5G community is focusing on NR-U rather than LAA</a:t>
            </a:r>
          </a:p>
          <a:p>
            <a:pPr lvl="1"/>
            <a:r>
              <a:rPr lang="en-AU" dirty="0"/>
              <a:t>NR-U is likely to have similar </a:t>
            </a:r>
            <a:r>
              <a:rPr lang="en-AU" dirty="0" err="1"/>
              <a:t>coex</a:t>
            </a:r>
            <a:r>
              <a:rPr lang="en-AU" dirty="0"/>
              <a:t> issues with Wi-Fi as LAA …</a:t>
            </a:r>
          </a:p>
          <a:p>
            <a:pPr lvl="2"/>
            <a:r>
              <a:rPr lang="en-AU" dirty="0"/>
              <a:t>Given its use of </a:t>
            </a:r>
            <a:r>
              <a:rPr lang="en-AU" i="1" dirty="0"/>
              <a:t>ED-only</a:t>
            </a:r>
            <a:r>
              <a:rPr lang="en-AU" dirty="0"/>
              <a:t> as its only </a:t>
            </a:r>
            <a:r>
              <a:rPr lang="en-AU" i="1" dirty="0"/>
              <a:t>listening</a:t>
            </a:r>
            <a:r>
              <a:rPr lang="en-AU" dirty="0"/>
              <a:t> mechanism</a:t>
            </a:r>
          </a:p>
          <a:p>
            <a:pPr lvl="1"/>
            <a:r>
              <a:rPr lang="en-AU" dirty="0"/>
              <a:t>… but at this point we have little idea of NR-U’s likely prevalence in future deployments (or whether it will use </a:t>
            </a:r>
            <a:r>
              <a:rPr lang="en-AU" i="1" dirty="0"/>
              <a:t>EDT @ -62 dBm</a:t>
            </a:r>
            <a:r>
              <a:rPr lang="en-AU" dirty="0"/>
              <a:t>) and so can’t yet assess the risk</a:t>
            </a:r>
          </a:p>
          <a:p>
            <a:pPr lvl="2"/>
            <a:r>
              <a:rPr lang="en-AU" dirty="0"/>
              <a:t>Does anyone have any useful predictions?</a:t>
            </a:r>
          </a:p>
          <a:p>
            <a:pPr lvl="1"/>
            <a:r>
              <a:rPr lang="en-AU" dirty="0"/>
              <a:t>… and the future use of other technologies are even harder to predict</a:t>
            </a:r>
          </a:p>
          <a:p>
            <a:pPr lvl="1"/>
            <a:endParaRPr lang="en-AU" dirty="0"/>
          </a:p>
        </p:txBody>
      </p:sp>
      <p:sp>
        <p:nvSpPr>
          <p:cNvPr id="4" name="Footer Placeholder 3">
            <a:extLst>
              <a:ext uri="{FF2B5EF4-FFF2-40B4-BE49-F238E27FC236}">
                <a16:creationId xmlns:a16="http://schemas.microsoft.com/office/drawing/2014/main" id="{31CD0CBF-16FA-453E-37D9-DB73152E61C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3401536-A68A-A1E3-10AD-12336831645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dirty="0"/>
          </a:p>
        </p:txBody>
      </p:sp>
    </p:spTree>
    <p:extLst>
      <p:ext uri="{BB962C8B-B14F-4D97-AF65-F5344CB8AC3E}">
        <p14:creationId xmlns:p14="http://schemas.microsoft.com/office/powerpoint/2010/main" val="2333917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3091D-2EA8-4326-86E9-512FA468FA76}"/>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wrt</a:t>
            </a:r>
            <a:br>
              <a:rPr lang="en-AU" sz="2400" b="1" dirty="0">
                <a:solidFill>
                  <a:srgbClr val="FF0000"/>
                </a:solidFill>
              </a:rPr>
            </a:br>
            <a:r>
              <a:rPr lang="en-AU" sz="2400" b="1" dirty="0">
                <a:solidFill>
                  <a:srgbClr val="FF0000"/>
                </a:solidFill>
              </a:rPr>
              <a:t>coexistence in 3GPP?</a:t>
            </a:r>
          </a:p>
        </p:txBody>
      </p:sp>
      <p:sp>
        <p:nvSpPr>
          <p:cNvPr id="3" name="Footer Placeholder 2">
            <a:extLst>
              <a:ext uri="{FF2B5EF4-FFF2-40B4-BE49-F238E27FC236}">
                <a16:creationId xmlns:a16="http://schemas.microsoft.com/office/drawing/2014/main" id="{510DD658-EE30-4542-867B-47903E778741}"/>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D125544D-6A87-4764-A323-F001914D2B2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dirty="0"/>
          </a:p>
        </p:txBody>
      </p:sp>
    </p:spTree>
    <p:extLst>
      <p:ext uri="{BB962C8B-B14F-4D97-AF65-F5344CB8AC3E}">
        <p14:creationId xmlns:p14="http://schemas.microsoft.com/office/powerpoint/2010/main" val="2189487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The Coex SC heard about potential </a:t>
            </a:r>
            <a:r>
              <a:rPr lang="en-AU" dirty="0" err="1"/>
              <a:t>coex</a:t>
            </a:r>
            <a:r>
              <a:rPr lang="en-AU" dirty="0"/>
              <a:t> impacts of 3GPP’s SL-U development in Jan &amp; Jul 2022</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US" sz="1800" dirty="0">
                <a:effectLst/>
                <a:latin typeface="+mj-lt"/>
                <a:ea typeface="Calibri" panose="020F0502020204030204" pitchFamily="34" charset="0"/>
              </a:rPr>
              <a:t>In Jan 2022, Dorin Viorel (CableLabs) </a:t>
            </a:r>
            <a:r>
              <a:rPr lang="en-AU" dirty="0">
                <a:latin typeface="+mj-lt"/>
              </a:rPr>
              <a:t>provided an update on 3GPP RAN activities relevant </a:t>
            </a:r>
            <a:r>
              <a:rPr lang="en-AU" dirty="0"/>
              <a:t>to coexistence</a:t>
            </a:r>
          </a:p>
          <a:p>
            <a:pPr lvl="2"/>
            <a:r>
              <a:rPr lang="en-AU" dirty="0"/>
              <a:t>See </a:t>
            </a:r>
            <a:r>
              <a:rPr lang="en-AU" dirty="0">
                <a:hlinkClick r:id="rId2"/>
              </a:rPr>
              <a:t>11-22-0124-00</a:t>
            </a:r>
            <a:endParaRPr lang="en-AU" dirty="0"/>
          </a:p>
          <a:p>
            <a:pPr lvl="2"/>
            <a:r>
              <a:rPr lang="en-AU" dirty="0"/>
              <a:t>It was noted at that time that a new proposal called SL-U may cause future </a:t>
            </a:r>
            <a:r>
              <a:rPr lang="en-AU" dirty="0" err="1"/>
              <a:t>coex</a:t>
            </a:r>
            <a:r>
              <a:rPr lang="en-AU" dirty="0"/>
              <a:t> issues for Wi-Fi</a:t>
            </a:r>
          </a:p>
          <a:p>
            <a:pPr lvl="3"/>
            <a:r>
              <a:rPr lang="en-GB" dirty="0"/>
              <a:t>SL-U</a:t>
            </a:r>
            <a:r>
              <a:rPr lang="en-AU" dirty="0"/>
              <a:t> is Side Link Unlicensed</a:t>
            </a:r>
          </a:p>
          <a:p>
            <a:pPr lvl="3"/>
            <a:r>
              <a:rPr lang="en-AU" dirty="0"/>
              <a:t>Coex of SL-U with NR-U and Wi-Fi has not been studied</a:t>
            </a:r>
          </a:p>
          <a:p>
            <a:pPr lvl="3"/>
            <a:r>
              <a:rPr lang="en-AU" dirty="0"/>
              <a:t>It is possible that SL-U will not follow the NR-U access framework</a:t>
            </a:r>
          </a:p>
          <a:p>
            <a:pPr lvl="1"/>
            <a:r>
              <a:rPr lang="en-US" dirty="0">
                <a:effectLst/>
                <a:latin typeface="+mj-lt"/>
                <a:ea typeface="Calibri" panose="020F0502020204030204" pitchFamily="34" charset="0"/>
              </a:rPr>
              <a:t>In Jul 2022, Dorin Viorel (CableLabs) provided an </a:t>
            </a:r>
            <a:r>
              <a:rPr lang="en-AU" dirty="0"/>
              <a:t>update on potential </a:t>
            </a:r>
            <a:r>
              <a:rPr lang="en-AU" dirty="0" err="1"/>
              <a:t>coex</a:t>
            </a:r>
            <a:r>
              <a:rPr lang="en-AU" dirty="0"/>
              <a:t> issues that may arise from SL-U work in 3GPP</a:t>
            </a:r>
          </a:p>
          <a:p>
            <a:pPr lvl="2"/>
            <a:r>
              <a:rPr lang="en-AU" dirty="0"/>
              <a:t>See </a:t>
            </a:r>
            <a:r>
              <a:rPr lang="en-AU" dirty="0">
                <a:solidFill>
                  <a:srgbClr val="FF0000"/>
                </a:solidFill>
                <a:hlinkClick r:id="rId3"/>
              </a:rPr>
              <a:t>11-22-1091-00</a:t>
            </a:r>
            <a:endParaRPr lang="en-AU" dirty="0">
              <a:solidFill>
                <a:srgbClr val="FF0000"/>
              </a:solidFill>
            </a:endParaRPr>
          </a:p>
          <a:p>
            <a:pPr lvl="1"/>
            <a:endParaRPr lang="en-AU" dirty="0"/>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dirty="0"/>
          </a:p>
        </p:txBody>
      </p:sp>
    </p:spTree>
    <p:extLst>
      <p:ext uri="{BB962C8B-B14F-4D97-AF65-F5344CB8AC3E}">
        <p14:creationId xmlns:p14="http://schemas.microsoft.com/office/powerpoint/2010/main" val="3282412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The Coex SC will continue to monitor potential </a:t>
            </a:r>
            <a:r>
              <a:rPr lang="en-AU" dirty="0" err="1"/>
              <a:t>coex</a:t>
            </a:r>
            <a:r>
              <a:rPr lang="en-AU" dirty="0"/>
              <a:t> impacts of 3GPP’s SL-U</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AU" dirty="0"/>
              <a:t>In Nov 2022, </a:t>
            </a:r>
            <a:r>
              <a:rPr lang="en-US" dirty="0">
                <a:effectLst/>
                <a:latin typeface="+mj-lt"/>
                <a:ea typeface="Calibri" panose="020F0502020204030204" pitchFamily="34" charset="0"/>
              </a:rPr>
              <a:t>Dorin Viorel (CableLabs) has provided a brief update of the SL-U </a:t>
            </a:r>
            <a:r>
              <a:rPr lang="en-US" dirty="0" err="1">
                <a:effectLst/>
                <a:latin typeface="+mj-lt"/>
                <a:ea typeface="Calibri" panose="020F0502020204030204" pitchFamily="34" charset="0"/>
              </a:rPr>
              <a:t>coex</a:t>
            </a:r>
            <a:r>
              <a:rPr lang="en-US" dirty="0">
                <a:effectLst/>
                <a:latin typeface="+mj-lt"/>
                <a:ea typeface="Calibri" panose="020F0502020204030204" pitchFamily="34" charset="0"/>
              </a:rPr>
              <a:t> issue</a:t>
            </a:r>
          </a:p>
          <a:p>
            <a:pPr lvl="2"/>
            <a:r>
              <a:rPr lang="en-US" i="1" dirty="0"/>
              <a:t>The potential impact of SL-U in terms of coexistence with Wi-Fi in 5/6 GHz remains sizeable based on uncertainty with sharing parameters, including CW, multichannel operation, </a:t>
            </a:r>
            <a:r>
              <a:rPr lang="en-US" i="1" dirty="0" err="1"/>
              <a:t>etc</a:t>
            </a:r>
            <a:r>
              <a:rPr lang="en-US" i="1" dirty="0"/>
              <a:t>, as well as a lack of </a:t>
            </a:r>
            <a:r>
              <a:rPr lang="en-US" i="1" dirty="0" err="1"/>
              <a:t>coex</a:t>
            </a:r>
            <a:r>
              <a:rPr lang="en-US" i="1" dirty="0"/>
              <a:t> simulations studies</a:t>
            </a:r>
          </a:p>
          <a:p>
            <a:pPr lvl="2"/>
            <a:r>
              <a:rPr lang="en-US" i="1" dirty="0"/>
              <a:t>SL positioning also has potential impact on </a:t>
            </a:r>
            <a:r>
              <a:rPr lang="en-US" i="1" dirty="0" err="1"/>
              <a:t>coex</a:t>
            </a:r>
            <a:r>
              <a:rPr lang="en-US" i="1" dirty="0"/>
              <a:t>, given its likely use of 100 MHz channels</a:t>
            </a:r>
          </a:p>
          <a:p>
            <a:pPr lvl="1"/>
            <a:r>
              <a:rPr lang="en-US" dirty="0">
                <a:effectLst/>
                <a:latin typeface="+mj-lt"/>
                <a:ea typeface="Calibri" panose="020F0502020204030204" pitchFamily="34" charset="0"/>
              </a:rPr>
              <a:t>Dorin Viorel (CableLabs) will provide more details in Jan 2023</a:t>
            </a:r>
            <a:endParaRPr lang="en-US" i="1" dirty="0"/>
          </a:p>
          <a:p>
            <a:pPr lvl="1"/>
            <a:endParaRPr lang="en-AU" dirty="0"/>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dirty="0"/>
          </a:p>
        </p:txBody>
      </p:sp>
    </p:spTree>
    <p:extLst>
      <p:ext uri="{BB962C8B-B14F-4D97-AF65-F5344CB8AC3E}">
        <p14:creationId xmlns:p14="http://schemas.microsoft.com/office/powerpoint/2010/main" val="1938546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58BB09-F5FD-5BEA-C336-7F8C87EA53CA}"/>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Is there a coexistence issue</a:t>
            </a:r>
            <a:br>
              <a:rPr lang="en-AU" sz="2400" b="1" dirty="0">
                <a:solidFill>
                  <a:srgbClr val="FF0000"/>
                </a:solidFill>
              </a:rPr>
            </a:br>
            <a:r>
              <a:rPr lang="en-AU" sz="2400" b="1" dirty="0">
                <a:solidFill>
                  <a:srgbClr val="FF0000"/>
                </a:solidFill>
              </a:rPr>
              <a:t>with Bluetooth in 6 GHz?</a:t>
            </a:r>
            <a:endParaRPr lang="en-AU" dirty="0"/>
          </a:p>
        </p:txBody>
      </p:sp>
      <p:sp>
        <p:nvSpPr>
          <p:cNvPr id="3" name="Footer Placeholder 2">
            <a:extLst>
              <a:ext uri="{FF2B5EF4-FFF2-40B4-BE49-F238E27FC236}">
                <a16:creationId xmlns:a16="http://schemas.microsoft.com/office/drawing/2014/main" id="{9A61F426-F859-0FB2-1A8F-931979B884CA}"/>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B3B48AE3-EC6C-8EE9-69F3-602020BC1F4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dirty="0"/>
          </a:p>
        </p:txBody>
      </p:sp>
    </p:spTree>
    <p:extLst>
      <p:ext uri="{BB962C8B-B14F-4D97-AF65-F5344CB8AC3E}">
        <p14:creationId xmlns:p14="http://schemas.microsoft.com/office/powerpoint/2010/main" val="2302726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4A6B-63EA-1E95-D85D-286B0EF861B7}"/>
              </a:ext>
            </a:extLst>
          </p:cNvPr>
          <p:cNvSpPr>
            <a:spLocks noGrp="1"/>
          </p:cNvSpPr>
          <p:nvPr>
            <p:ph type="title"/>
          </p:nvPr>
        </p:nvSpPr>
        <p:spPr>
          <a:xfrm>
            <a:off x="685800" y="685800"/>
            <a:ext cx="8001000" cy="1066800"/>
          </a:xfrm>
        </p:spPr>
        <p:txBody>
          <a:bodyPr/>
          <a:lstStyle/>
          <a:p>
            <a:r>
              <a:rPr lang="en-AU" dirty="0"/>
              <a:t>It appears Bluetooth SIG is planning operation in the 6 GHz band … and want to cooperate on </a:t>
            </a:r>
            <a:r>
              <a:rPr lang="en-AU" dirty="0" err="1"/>
              <a:t>coex</a:t>
            </a:r>
            <a:r>
              <a:rPr lang="en-AU" dirty="0"/>
              <a:t> issues</a:t>
            </a:r>
          </a:p>
        </p:txBody>
      </p:sp>
      <p:sp>
        <p:nvSpPr>
          <p:cNvPr id="3" name="Content Placeholder 2">
            <a:extLst>
              <a:ext uri="{FF2B5EF4-FFF2-40B4-BE49-F238E27FC236}">
                <a16:creationId xmlns:a16="http://schemas.microsoft.com/office/drawing/2014/main" id="{ADC689DE-88A6-A777-9F1D-9E0AA6DF7F56}"/>
              </a:ext>
            </a:extLst>
          </p:cNvPr>
          <p:cNvSpPr>
            <a:spLocks noGrp="1"/>
          </p:cNvSpPr>
          <p:nvPr>
            <p:ph idx="1"/>
          </p:nvPr>
        </p:nvSpPr>
        <p:spPr/>
        <p:txBody>
          <a:bodyPr/>
          <a:lstStyle/>
          <a:p>
            <a:pPr lvl="1"/>
            <a:r>
              <a:rPr lang="en-AU" dirty="0"/>
              <a:t>Bluetooth &amp; Wi-Fi have happily coexisted in the 2.4 GHz band for many years … mainly by avoiding each other</a:t>
            </a:r>
          </a:p>
          <a:p>
            <a:pPr lvl="1"/>
            <a:r>
              <a:rPr lang="en-AU" dirty="0"/>
              <a:t>There are now rumours that the Bluetooth SIG are planning to specify Bluetooth operation in 6 GHz …</a:t>
            </a:r>
          </a:p>
          <a:p>
            <a:pPr lvl="1"/>
            <a:r>
              <a:rPr lang="en-AU" dirty="0"/>
              <a:t>… which were confirmed in July 2022 by Rich Kennedy</a:t>
            </a:r>
          </a:p>
          <a:p>
            <a:pPr lvl="2"/>
            <a:r>
              <a:rPr lang="en-GB" i="1" dirty="0"/>
              <a:t>Every year, more than 5 billion Bluetooth devices are shipped</a:t>
            </a:r>
          </a:p>
          <a:p>
            <a:pPr lvl="2"/>
            <a:r>
              <a:rPr lang="en-GB" i="1" dirty="0"/>
              <a:t>Today, the Bluetooth SIG looks beyond 2.4 GHz</a:t>
            </a:r>
          </a:p>
          <a:p>
            <a:pPr lvl="2"/>
            <a:r>
              <a:rPr lang="en-GB" i="1" dirty="0"/>
              <a:t>The 5 GHz band is not available to Bluetooth because of DFS or CDC</a:t>
            </a:r>
          </a:p>
          <a:p>
            <a:pPr lvl="2"/>
            <a:r>
              <a:rPr lang="en-GB" i="1" dirty="0"/>
              <a:t>In Sept, the Bluetooth SIG will begin a project related to coexistence in the license-exempt 6 GHz band</a:t>
            </a:r>
          </a:p>
          <a:p>
            <a:pPr lvl="2"/>
            <a:r>
              <a:rPr lang="en-GB" i="1" dirty="0"/>
              <a:t>They want to collaborate instead of fight</a:t>
            </a:r>
          </a:p>
          <a:p>
            <a:pPr marL="184150" lvl="2" indent="0">
              <a:buNone/>
            </a:pPr>
            <a:endParaRPr lang="en-AU" dirty="0"/>
          </a:p>
        </p:txBody>
      </p:sp>
      <p:sp>
        <p:nvSpPr>
          <p:cNvPr id="4" name="Footer Placeholder 3">
            <a:extLst>
              <a:ext uri="{FF2B5EF4-FFF2-40B4-BE49-F238E27FC236}">
                <a16:creationId xmlns:a16="http://schemas.microsoft.com/office/drawing/2014/main" id="{F058E5F6-0AF5-9740-CB9C-6E450162065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639BACE-7A40-6DBA-21FB-4D2E244C572F}"/>
              </a:ext>
            </a:extLst>
          </p:cNvPr>
          <p:cNvSpPr>
            <a:spLocks noGrp="1"/>
          </p:cNvSpPr>
          <p:nvPr>
            <p:ph type="sldNum" sz="quarter" idx="11"/>
          </p:nvPr>
        </p:nvSpPr>
        <p:spPr/>
        <p:txBody>
          <a:bodyPr/>
          <a:lstStyle/>
          <a:p>
            <a:r>
              <a:rPr lang="en-US"/>
              <a:t>Slide </a:t>
            </a:r>
            <a:fld id="{EF4002E7-DB4D-4CC3-8382-1939D19420D8}" type="slidenum">
              <a:rPr lang="en-US" smtClean="0"/>
              <a:pPr/>
              <a:t>45</a:t>
            </a:fld>
            <a:endParaRPr lang="en-US" dirty="0"/>
          </a:p>
        </p:txBody>
      </p:sp>
    </p:spTree>
    <p:extLst>
      <p:ext uri="{BB962C8B-B14F-4D97-AF65-F5344CB8AC3E}">
        <p14:creationId xmlns:p14="http://schemas.microsoft.com/office/powerpoint/2010/main" val="454953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A7E1-6465-A624-4DE3-C71E6C81D08E}"/>
              </a:ext>
            </a:extLst>
          </p:cNvPr>
          <p:cNvSpPr>
            <a:spLocks noGrp="1"/>
          </p:cNvSpPr>
          <p:nvPr>
            <p:ph type="title"/>
          </p:nvPr>
        </p:nvSpPr>
        <p:spPr/>
        <p:txBody>
          <a:bodyPr/>
          <a:lstStyle/>
          <a:p>
            <a:r>
              <a:rPr lang="en-AU" dirty="0"/>
              <a:t>NB FH </a:t>
            </a:r>
            <a:r>
              <a:rPr lang="en-AU" dirty="0" err="1"/>
              <a:t>coex</a:t>
            </a:r>
            <a:r>
              <a:rPr lang="en-AU" dirty="0"/>
              <a:t> could be difficult … but BT SIG wants to </a:t>
            </a:r>
            <a:r>
              <a:rPr lang="en-AU"/>
              <a:t>talk about </a:t>
            </a:r>
            <a:r>
              <a:rPr lang="en-AU" dirty="0"/>
              <a:t>it!</a:t>
            </a:r>
          </a:p>
        </p:txBody>
      </p:sp>
      <p:sp>
        <p:nvSpPr>
          <p:cNvPr id="3" name="Content Placeholder 2">
            <a:extLst>
              <a:ext uri="{FF2B5EF4-FFF2-40B4-BE49-F238E27FC236}">
                <a16:creationId xmlns:a16="http://schemas.microsoft.com/office/drawing/2014/main" id="{21EAAA59-0EAF-B4BE-F0B2-A5DAB3F66944}"/>
              </a:ext>
            </a:extLst>
          </p:cNvPr>
          <p:cNvSpPr>
            <a:spLocks noGrp="1"/>
          </p:cNvSpPr>
          <p:nvPr>
            <p:ph idx="1"/>
          </p:nvPr>
        </p:nvSpPr>
        <p:spPr/>
        <p:txBody>
          <a:bodyPr/>
          <a:lstStyle/>
          <a:p>
            <a:pPr lvl="1"/>
            <a:r>
              <a:rPr lang="en-GB" dirty="0"/>
              <a:t>The NB FH proposals in ETSI BRAN for 6 GHz in Europe were controversial ... eventually causing NB FH to be removed (mostly) from the next revision of EN 303 687 </a:t>
            </a:r>
          </a:p>
          <a:p>
            <a:pPr lvl="1"/>
            <a:r>
              <a:rPr lang="en-GB" dirty="0"/>
              <a:t>There has been some work on NB FH/Wi-Fi </a:t>
            </a:r>
            <a:r>
              <a:rPr lang="en-GB" dirty="0" err="1"/>
              <a:t>coex</a:t>
            </a:r>
            <a:r>
              <a:rPr lang="en-GB" dirty="0"/>
              <a:t> presented in WNG over two meetings suggesting a potential problem in practice</a:t>
            </a:r>
          </a:p>
          <a:p>
            <a:pPr lvl="2"/>
            <a:r>
              <a:rPr lang="en-GB" dirty="0">
                <a:hlinkClick r:id="rId2"/>
              </a:rPr>
              <a:t>11-22-1578-00</a:t>
            </a:r>
            <a:r>
              <a:rPr lang="en-GB" dirty="0"/>
              <a:t> (Sep 2022)</a:t>
            </a:r>
          </a:p>
          <a:p>
            <a:pPr lvl="2"/>
            <a:r>
              <a:rPr lang="en-GB" dirty="0">
                <a:hlinkClick r:id="rId3"/>
              </a:rPr>
              <a:t>11-22-0998-01</a:t>
            </a:r>
            <a:r>
              <a:rPr lang="en-GB" dirty="0"/>
              <a:t> (Jul 2022)</a:t>
            </a:r>
          </a:p>
          <a:p>
            <a:pPr lvl="1"/>
            <a:r>
              <a:rPr lang="en-GB" dirty="0"/>
              <a:t>Hopefully, the Bluetooth activity in 6 GHz will be less controversial … </a:t>
            </a:r>
          </a:p>
          <a:p>
            <a:pPr lvl="1"/>
            <a:r>
              <a:rPr lang="en-AU" dirty="0"/>
              <a:t>… and Rich Kennedy</a:t>
            </a:r>
            <a:r>
              <a:rPr lang="en-GB" dirty="0"/>
              <a:t> (BT SIG) will be making a presentation today to set up a possible collaboration with IEEE 802.11 WG on </a:t>
            </a:r>
            <a:r>
              <a:rPr lang="en-GB" dirty="0" err="1"/>
              <a:t>coex</a:t>
            </a:r>
            <a:r>
              <a:rPr lang="en-GB" dirty="0"/>
              <a:t> with BT in</a:t>
            </a:r>
            <a:br>
              <a:rPr lang="en-GB" dirty="0"/>
            </a:br>
            <a:r>
              <a:rPr lang="en-GB" dirty="0"/>
              <a:t>6 GHz</a:t>
            </a:r>
          </a:p>
          <a:p>
            <a:pPr lvl="2"/>
            <a:r>
              <a:rPr lang="en-GB" dirty="0"/>
              <a:t>See </a:t>
            </a:r>
            <a:r>
              <a:rPr lang="en-GB" dirty="0">
                <a:solidFill>
                  <a:srgbClr val="FF0000"/>
                </a:solidFill>
                <a:hlinkClick r:id="rId4"/>
              </a:rPr>
              <a:t>11-22-1672-00</a:t>
            </a:r>
            <a:endParaRPr lang="en-GB" dirty="0">
              <a:solidFill>
                <a:srgbClr val="FF0000"/>
              </a:solidFill>
            </a:endParaRPr>
          </a:p>
          <a:p>
            <a:endParaRPr lang="en-AU" dirty="0"/>
          </a:p>
        </p:txBody>
      </p:sp>
      <p:sp>
        <p:nvSpPr>
          <p:cNvPr id="4" name="Footer Placeholder 3">
            <a:extLst>
              <a:ext uri="{FF2B5EF4-FFF2-40B4-BE49-F238E27FC236}">
                <a16:creationId xmlns:a16="http://schemas.microsoft.com/office/drawing/2014/main" id="{76AA48E9-A67F-0BE6-72F6-D1E0BD61F44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64F940E-0A09-FD2D-C0CB-4E99200B89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dirty="0"/>
          </a:p>
        </p:txBody>
      </p:sp>
    </p:spTree>
    <p:extLst>
      <p:ext uri="{BB962C8B-B14F-4D97-AF65-F5344CB8AC3E}">
        <p14:creationId xmlns:p14="http://schemas.microsoft.com/office/powerpoint/2010/main" val="2126586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 GHz spectrum &amp; </a:t>
            </a:r>
            <a:r>
              <a:rPr lang="en-AU" sz="2400" b="1" dirty="0" err="1">
                <a:solidFill>
                  <a:srgbClr val="FF0000"/>
                </a:solidFill>
              </a:rPr>
              <a:t>coex</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47</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ap&#10;&#10;Description automatically generated">
            <a:extLst>
              <a:ext uri="{FF2B5EF4-FFF2-40B4-BE49-F238E27FC236}">
                <a16:creationId xmlns:a16="http://schemas.microsoft.com/office/drawing/2014/main" id="{BED01D5F-0968-CC91-16D8-38DCD4AE9C01}"/>
              </a:ext>
            </a:extLst>
          </p:cNvPr>
          <p:cNvPicPr>
            <a:picLocks noChangeAspect="1"/>
          </p:cNvPicPr>
          <p:nvPr/>
        </p:nvPicPr>
        <p:blipFill rotWithShape="1">
          <a:blip r:embed="rId2">
            <a:extLst>
              <a:ext uri="{28A0092B-C50C-407E-A947-70E740481C1C}">
                <a14:useLocalDpi xmlns:a14="http://schemas.microsoft.com/office/drawing/2010/main" val="0"/>
              </a:ext>
            </a:extLst>
          </a:blip>
          <a:srcRect l="14683" t="15789" r="10409" b="14224"/>
          <a:stretch/>
        </p:blipFill>
        <p:spPr>
          <a:xfrm>
            <a:off x="7690" y="2105939"/>
            <a:ext cx="5707310" cy="2999461"/>
          </a:xfrm>
          <a:prstGeom prst="rect">
            <a:avLst/>
          </a:prstGeom>
        </p:spPr>
      </p:pic>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6 GHz is opening globally for unlicenced operation …</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48</a:t>
            </a:fld>
            <a:endParaRPr lang="en-US" dirty="0"/>
          </a:p>
        </p:txBody>
      </p:sp>
      <p:sp>
        <p:nvSpPr>
          <p:cNvPr id="6" name="Rectangle 5">
            <a:extLst>
              <a:ext uri="{FF2B5EF4-FFF2-40B4-BE49-F238E27FC236}">
                <a16:creationId xmlns:a16="http://schemas.microsoft.com/office/drawing/2014/main" id="{CA38BD20-D9E5-92D9-8CD3-F92439A2DF16}"/>
              </a:ext>
            </a:extLst>
          </p:cNvPr>
          <p:cNvSpPr/>
          <p:nvPr/>
        </p:nvSpPr>
        <p:spPr>
          <a:xfrm>
            <a:off x="5609676" y="1953539"/>
            <a:ext cx="504056" cy="512521"/>
          </a:xfrm>
          <a:prstGeom prst="rect">
            <a:avLst/>
          </a:prstGeom>
          <a:solidFill>
            <a:srgbClr val="48B7A0"/>
          </a:solidFill>
          <a:ln>
            <a:solidFill>
              <a:srgbClr val="48B7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8" name="Rectangle 7">
            <a:extLst>
              <a:ext uri="{FF2B5EF4-FFF2-40B4-BE49-F238E27FC236}">
                <a16:creationId xmlns:a16="http://schemas.microsoft.com/office/drawing/2014/main" id="{1E1F4A06-242A-42A0-0C4F-3F7663B46241}"/>
              </a:ext>
            </a:extLst>
          </p:cNvPr>
          <p:cNvSpPr/>
          <p:nvPr/>
        </p:nvSpPr>
        <p:spPr>
          <a:xfrm>
            <a:off x="5609676" y="3256933"/>
            <a:ext cx="504056" cy="512521"/>
          </a:xfrm>
          <a:prstGeom prst="rect">
            <a:avLst/>
          </a:prstGeom>
          <a:solidFill>
            <a:srgbClr val="F89834"/>
          </a:solidFill>
          <a:ln>
            <a:solidFill>
              <a:srgbClr val="F898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9" name="Rectangle 8">
            <a:extLst>
              <a:ext uri="{FF2B5EF4-FFF2-40B4-BE49-F238E27FC236}">
                <a16:creationId xmlns:a16="http://schemas.microsoft.com/office/drawing/2014/main" id="{D9F46A7C-6081-F4A0-8C87-E73315249F1F}"/>
              </a:ext>
            </a:extLst>
          </p:cNvPr>
          <p:cNvSpPr/>
          <p:nvPr/>
        </p:nvSpPr>
        <p:spPr>
          <a:xfrm>
            <a:off x="5609865" y="4592879"/>
            <a:ext cx="504056" cy="512521"/>
          </a:xfrm>
          <a:prstGeom prst="rect">
            <a:avLst/>
          </a:prstGeom>
          <a:solidFill>
            <a:srgbClr val="FFCD57"/>
          </a:solidFill>
          <a:ln>
            <a:solidFill>
              <a:srgbClr val="FFCD5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0" name="Rectangle 9">
            <a:extLst>
              <a:ext uri="{FF2B5EF4-FFF2-40B4-BE49-F238E27FC236}">
                <a16:creationId xmlns:a16="http://schemas.microsoft.com/office/drawing/2014/main" id="{C747E70A-2B13-E700-E86B-01782636F893}"/>
              </a:ext>
            </a:extLst>
          </p:cNvPr>
          <p:cNvSpPr/>
          <p:nvPr/>
        </p:nvSpPr>
        <p:spPr>
          <a:xfrm>
            <a:off x="5609676" y="3924906"/>
            <a:ext cx="504056" cy="512521"/>
          </a:xfrm>
          <a:prstGeom prst="rect">
            <a:avLst/>
          </a:prstGeom>
          <a:solidFill>
            <a:srgbClr val="91D5F2"/>
          </a:solidFill>
          <a:ln>
            <a:solidFill>
              <a:srgbClr val="91D5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1" name="Rectangle 10">
            <a:extLst>
              <a:ext uri="{FF2B5EF4-FFF2-40B4-BE49-F238E27FC236}">
                <a16:creationId xmlns:a16="http://schemas.microsoft.com/office/drawing/2014/main" id="{6223D21D-6CFA-74E6-8E68-CBDD61663875}"/>
              </a:ext>
            </a:extLst>
          </p:cNvPr>
          <p:cNvSpPr/>
          <p:nvPr/>
        </p:nvSpPr>
        <p:spPr>
          <a:xfrm>
            <a:off x="6113732" y="1953539"/>
            <a:ext cx="2863306" cy="512521"/>
          </a:xfrm>
          <a:prstGeom prst="rect">
            <a:avLst/>
          </a:prstGeom>
          <a:noFill/>
          <a:ln>
            <a:solidFill>
              <a:srgbClr val="48B7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Opened up full 6 GHz band</a:t>
            </a:r>
            <a:br>
              <a:rPr lang="en-AU" sz="1400" dirty="0">
                <a:solidFill>
                  <a:schemeClr val="tx1"/>
                </a:solidFill>
              </a:rPr>
            </a:br>
            <a:r>
              <a:rPr lang="en-AU" sz="1400" dirty="0">
                <a:solidFill>
                  <a:schemeClr val="tx1"/>
                </a:solidFill>
              </a:rPr>
              <a:t>(1200 MHz)</a:t>
            </a:r>
          </a:p>
        </p:txBody>
      </p:sp>
      <p:sp>
        <p:nvSpPr>
          <p:cNvPr id="12" name="Rectangle 11">
            <a:extLst>
              <a:ext uri="{FF2B5EF4-FFF2-40B4-BE49-F238E27FC236}">
                <a16:creationId xmlns:a16="http://schemas.microsoft.com/office/drawing/2014/main" id="{18DE88DE-F0AC-7D0F-BB8C-C6CCA3BE46D3}"/>
              </a:ext>
            </a:extLst>
          </p:cNvPr>
          <p:cNvSpPr/>
          <p:nvPr/>
        </p:nvSpPr>
        <p:spPr>
          <a:xfrm>
            <a:off x="6113732" y="3256933"/>
            <a:ext cx="2863306" cy="512521"/>
          </a:xfrm>
          <a:prstGeom prst="rect">
            <a:avLst/>
          </a:prstGeom>
          <a:noFill/>
          <a:ln>
            <a:solidFill>
              <a:srgbClr val="F898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Opened up lower 6 GHz band (500 MHz) for unlicensed</a:t>
            </a:r>
          </a:p>
        </p:txBody>
      </p:sp>
      <p:sp>
        <p:nvSpPr>
          <p:cNvPr id="13" name="Rectangle 12">
            <a:extLst>
              <a:ext uri="{FF2B5EF4-FFF2-40B4-BE49-F238E27FC236}">
                <a16:creationId xmlns:a16="http://schemas.microsoft.com/office/drawing/2014/main" id="{69AFB0C5-06F1-ADD7-3E67-81E1D7A6E89E}"/>
              </a:ext>
            </a:extLst>
          </p:cNvPr>
          <p:cNvSpPr/>
          <p:nvPr/>
        </p:nvSpPr>
        <p:spPr>
          <a:xfrm>
            <a:off x="6113921" y="4592879"/>
            <a:ext cx="2863306" cy="512521"/>
          </a:xfrm>
          <a:prstGeom prst="rect">
            <a:avLst/>
          </a:prstGeom>
          <a:noFill/>
          <a:ln>
            <a:solidFill>
              <a:srgbClr val="FFCD5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Regulation for at least some 6GHz unlicensed recommended</a:t>
            </a:r>
          </a:p>
        </p:txBody>
      </p:sp>
      <p:sp>
        <p:nvSpPr>
          <p:cNvPr id="14" name="Rectangle 13">
            <a:extLst>
              <a:ext uri="{FF2B5EF4-FFF2-40B4-BE49-F238E27FC236}">
                <a16:creationId xmlns:a16="http://schemas.microsoft.com/office/drawing/2014/main" id="{C2B407A1-29FA-7877-B6DA-9BF0DA5F3BD2}"/>
              </a:ext>
            </a:extLst>
          </p:cNvPr>
          <p:cNvSpPr/>
          <p:nvPr/>
        </p:nvSpPr>
        <p:spPr>
          <a:xfrm>
            <a:off x="6113732" y="3924906"/>
            <a:ext cx="2863306" cy="512521"/>
          </a:xfrm>
          <a:prstGeom prst="rect">
            <a:avLst/>
          </a:prstGeom>
          <a:noFill/>
          <a:ln>
            <a:solidFill>
              <a:srgbClr val="91D5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Public consultation in progress</a:t>
            </a:r>
          </a:p>
        </p:txBody>
      </p:sp>
      <p:sp>
        <p:nvSpPr>
          <p:cNvPr id="16" name="Rectangle 15">
            <a:extLst>
              <a:ext uri="{FF2B5EF4-FFF2-40B4-BE49-F238E27FC236}">
                <a16:creationId xmlns:a16="http://schemas.microsoft.com/office/drawing/2014/main" id="{282CB8C0-A9B7-FB56-C2A9-C6326E30A695}"/>
              </a:ext>
            </a:extLst>
          </p:cNvPr>
          <p:cNvSpPr/>
          <p:nvPr/>
        </p:nvSpPr>
        <p:spPr>
          <a:xfrm>
            <a:off x="2362201" y="5279506"/>
            <a:ext cx="6674348" cy="1066799"/>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An important decision point is WRC-23 in Dec 2023 at which it will be decided if the upper 6 Hz will be designated as IMT in Region1 (Africa &amp; Europe) – this is a political &amp; technical decision! GSMA is “wining &amp; dining” heavily</a:t>
            </a:r>
          </a:p>
        </p:txBody>
      </p:sp>
      <p:sp>
        <p:nvSpPr>
          <p:cNvPr id="17" name="Rectangle 16">
            <a:extLst>
              <a:ext uri="{FF2B5EF4-FFF2-40B4-BE49-F238E27FC236}">
                <a16:creationId xmlns:a16="http://schemas.microsoft.com/office/drawing/2014/main" id="{59D8F865-830C-C5ED-C7B4-63760651A2DE}"/>
              </a:ext>
            </a:extLst>
          </p:cNvPr>
          <p:cNvSpPr/>
          <p:nvPr/>
        </p:nvSpPr>
        <p:spPr>
          <a:xfrm>
            <a:off x="119336" y="5279506"/>
            <a:ext cx="1827512" cy="1066799"/>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Varied rules on C2C, VLP &amp; standard power</a:t>
            </a:r>
          </a:p>
        </p:txBody>
      </p:sp>
      <p:sp>
        <p:nvSpPr>
          <p:cNvPr id="18" name="Rectangle 17">
            <a:extLst>
              <a:ext uri="{FF2B5EF4-FFF2-40B4-BE49-F238E27FC236}">
                <a16:creationId xmlns:a16="http://schemas.microsoft.com/office/drawing/2014/main" id="{DA026EC3-A406-42C3-D346-9227ED17AAE7}"/>
              </a:ext>
            </a:extLst>
          </p:cNvPr>
          <p:cNvSpPr/>
          <p:nvPr/>
        </p:nvSpPr>
        <p:spPr>
          <a:xfrm>
            <a:off x="5624238" y="2611464"/>
            <a:ext cx="504056" cy="512521"/>
          </a:xfrm>
          <a:prstGeom prst="rect">
            <a:avLst/>
          </a:prstGeom>
          <a:solidFill>
            <a:srgbClr val="C44A9B"/>
          </a:solidFill>
          <a:ln>
            <a:solidFill>
              <a:srgbClr val="C44A9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9" name="Rectangle 18">
            <a:extLst>
              <a:ext uri="{FF2B5EF4-FFF2-40B4-BE49-F238E27FC236}">
                <a16:creationId xmlns:a16="http://schemas.microsoft.com/office/drawing/2014/main" id="{D5E867C1-AC28-AF01-07CC-459576D5AAD7}"/>
              </a:ext>
            </a:extLst>
          </p:cNvPr>
          <p:cNvSpPr/>
          <p:nvPr/>
        </p:nvSpPr>
        <p:spPr>
          <a:xfrm>
            <a:off x="6128294" y="2611464"/>
            <a:ext cx="2863306" cy="512521"/>
          </a:xfrm>
          <a:prstGeom prst="rect">
            <a:avLst/>
          </a:prstGeom>
          <a:noFill/>
          <a:ln>
            <a:solidFill>
              <a:srgbClr val="C44A9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Opened up lower 6 GHz band &amp; evaluating upper 6 GHz band</a:t>
            </a:r>
          </a:p>
        </p:txBody>
      </p:sp>
      <p:sp>
        <p:nvSpPr>
          <p:cNvPr id="5" name="Rectangle 4">
            <a:extLst>
              <a:ext uri="{FF2B5EF4-FFF2-40B4-BE49-F238E27FC236}">
                <a16:creationId xmlns:a16="http://schemas.microsoft.com/office/drawing/2014/main" id="{07202074-6D56-CB8A-75F6-B5D052E848C8}"/>
              </a:ext>
            </a:extLst>
          </p:cNvPr>
          <p:cNvSpPr/>
          <p:nvPr/>
        </p:nvSpPr>
        <p:spPr bwMode="auto">
          <a:xfrm>
            <a:off x="0" y="3769454"/>
            <a:ext cx="838200" cy="1335946"/>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49501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DFC0-C943-4A02-CE47-4728F68573AA}"/>
              </a:ext>
            </a:extLst>
          </p:cNvPr>
          <p:cNvSpPr>
            <a:spLocks noGrp="1"/>
          </p:cNvSpPr>
          <p:nvPr>
            <p:ph type="title"/>
          </p:nvPr>
        </p:nvSpPr>
        <p:spPr>
          <a:xfrm>
            <a:off x="685800" y="685800"/>
            <a:ext cx="8153400" cy="1066800"/>
          </a:xfrm>
        </p:spPr>
        <p:txBody>
          <a:bodyPr/>
          <a:lstStyle/>
          <a:p>
            <a:r>
              <a:rPr lang="en-AU" dirty="0"/>
              <a:t>… and will hopefully satisfy the demand for unlicensed bandwidth (especially for Wi-Fi)</a:t>
            </a:r>
          </a:p>
        </p:txBody>
      </p:sp>
      <p:sp>
        <p:nvSpPr>
          <p:cNvPr id="3" name="Content Placeholder 2">
            <a:extLst>
              <a:ext uri="{FF2B5EF4-FFF2-40B4-BE49-F238E27FC236}">
                <a16:creationId xmlns:a16="http://schemas.microsoft.com/office/drawing/2014/main" id="{66A3EC1C-AB72-252A-535B-7E4089620440}"/>
              </a:ext>
            </a:extLst>
          </p:cNvPr>
          <p:cNvSpPr>
            <a:spLocks noGrp="1"/>
          </p:cNvSpPr>
          <p:nvPr>
            <p:ph idx="1"/>
          </p:nvPr>
        </p:nvSpPr>
        <p:spPr>
          <a:xfrm>
            <a:off x="3581400" y="1981200"/>
            <a:ext cx="5334000" cy="4114800"/>
          </a:xfrm>
        </p:spPr>
        <p:txBody>
          <a:bodyPr/>
          <a:lstStyle/>
          <a:p>
            <a:pPr lvl="1"/>
            <a:r>
              <a:rPr lang="en-AU" dirty="0"/>
              <a:t>There is an excellent case to allocate all of the</a:t>
            </a:r>
            <a:br>
              <a:rPr lang="en-AU" dirty="0"/>
            </a:br>
            <a:r>
              <a:rPr lang="en-AU" dirty="0"/>
              <a:t>6 GHz band globally for unlicensed use …</a:t>
            </a:r>
          </a:p>
          <a:p>
            <a:pPr lvl="2"/>
            <a:r>
              <a:rPr lang="en-AU" dirty="0"/>
              <a:t>Data continues to grow …</a:t>
            </a:r>
          </a:p>
          <a:p>
            <a:pPr lvl="2"/>
            <a:r>
              <a:rPr lang="en-AU" dirty="0"/>
              <a:t>…. which Wi-Fi in unlicensed can serve more efficiently than cellular in licensed</a:t>
            </a:r>
          </a:p>
          <a:p>
            <a:pPr lvl="2"/>
            <a:r>
              <a:rPr lang="en-AU" dirty="0"/>
              <a:t>… while Wi-Fi can flexibly serve QoS/determinism needs</a:t>
            </a:r>
          </a:p>
          <a:p>
            <a:pPr lvl="2"/>
            <a:r>
              <a:rPr lang="en-AU" dirty="0"/>
              <a:t>… and Wi-Fi will enable continued  economic growth</a:t>
            </a:r>
          </a:p>
          <a:p>
            <a:pPr lvl="2"/>
            <a:r>
              <a:rPr lang="en-AU" b="1" dirty="0"/>
              <a:t>… and finally,1200 MHz of spectrum will assist mitigate known </a:t>
            </a:r>
            <a:r>
              <a:rPr lang="en-AU" b="1" dirty="0" err="1"/>
              <a:t>coex</a:t>
            </a:r>
            <a:r>
              <a:rPr lang="en-AU" b="1" dirty="0"/>
              <a:t> issues by avoidance</a:t>
            </a:r>
          </a:p>
          <a:p>
            <a:pPr lvl="1"/>
            <a:r>
              <a:rPr lang="en-AU" dirty="0"/>
              <a:t>… despite the counter assertions of the GSMA representing cellular industry</a:t>
            </a:r>
          </a:p>
          <a:p>
            <a:pPr lvl="2"/>
            <a:r>
              <a:rPr lang="en-AU" dirty="0"/>
              <a:t>Often based on studies with </a:t>
            </a:r>
            <a:r>
              <a:rPr lang="en-AU" i="1" dirty="0"/>
              <a:t>enthusiastic</a:t>
            </a:r>
            <a:r>
              <a:rPr lang="en-AU" dirty="0"/>
              <a:t> assumptions, </a:t>
            </a:r>
            <a:r>
              <a:rPr lang="en-AU" dirty="0" err="1"/>
              <a:t>eg</a:t>
            </a:r>
            <a:r>
              <a:rPr lang="en-AU" dirty="0"/>
              <a:t> see </a:t>
            </a:r>
            <a:r>
              <a:rPr lang="en-AU" sz="1600" dirty="0">
                <a:hlinkClick r:id="rId2"/>
              </a:rPr>
              <a:t>economic model</a:t>
            </a:r>
            <a:endParaRPr lang="en-AU" dirty="0"/>
          </a:p>
        </p:txBody>
      </p:sp>
      <p:sp>
        <p:nvSpPr>
          <p:cNvPr id="4" name="Footer Placeholder 3">
            <a:extLst>
              <a:ext uri="{FF2B5EF4-FFF2-40B4-BE49-F238E27FC236}">
                <a16:creationId xmlns:a16="http://schemas.microsoft.com/office/drawing/2014/main" id="{7EBBC532-0268-32BD-7B24-DB7F01A4B8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6A4D3BC-0B07-BD87-B8F6-E28AF7290B7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dirty="0"/>
          </a:p>
        </p:txBody>
      </p:sp>
      <p:sp>
        <p:nvSpPr>
          <p:cNvPr id="6" name="Rectangle 5">
            <a:extLst>
              <a:ext uri="{FF2B5EF4-FFF2-40B4-BE49-F238E27FC236}">
                <a16:creationId xmlns:a16="http://schemas.microsoft.com/office/drawing/2014/main" id="{99EE0919-F8AE-2E70-5464-48532AD48D21}"/>
              </a:ext>
            </a:extLst>
          </p:cNvPr>
          <p:cNvSpPr/>
          <p:nvPr/>
        </p:nvSpPr>
        <p:spPr bwMode="auto">
          <a:xfrm>
            <a:off x="336884" y="1981200"/>
            <a:ext cx="3092116" cy="426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en-AU" sz="1600" b="1" dirty="0">
                <a:latin typeface="+mj-lt"/>
              </a:rPr>
              <a:t>European unlicensed situation</a:t>
            </a:r>
          </a:p>
          <a:p>
            <a:pPr marL="177800" lvl="1" indent="-177800">
              <a:spcBef>
                <a:spcPts val="400"/>
              </a:spcBef>
              <a:buFont typeface="Arial" panose="020B0604020202020204" pitchFamily="34" charset="0"/>
              <a:buChar char="•"/>
            </a:pPr>
            <a:r>
              <a:rPr lang="en-AU" sz="1400" dirty="0">
                <a:latin typeface="+mj-lt"/>
              </a:rPr>
              <a:t>Available unlicensed &amp; licensed spectrum is roughly equal in Europe today …</a:t>
            </a:r>
          </a:p>
          <a:p>
            <a:pPr marL="360363" lvl="4" indent="-182563">
              <a:spcBef>
                <a:spcPts val="400"/>
              </a:spcBef>
              <a:buFont typeface="CiscoSansTT ExtraLight" panose="020B0303020201020303" pitchFamily="34" charset="0"/>
              <a:buChar char="‑"/>
            </a:pPr>
            <a:r>
              <a:rPr lang="en-AU" sz="1400" dirty="0">
                <a:latin typeface="+mj-lt"/>
              </a:rPr>
              <a:t>More than 1000 MHz in low/mid-band for licensed operation</a:t>
            </a:r>
          </a:p>
          <a:p>
            <a:pPr marL="360363" lvl="4" indent="-182563">
              <a:spcBef>
                <a:spcPts val="400"/>
              </a:spcBef>
              <a:buFont typeface="CiscoSansTT ExtraLight" panose="020B0303020201020303" pitchFamily="34" charset="0"/>
              <a:buChar char="‑"/>
            </a:pPr>
            <a:r>
              <a:rPr lang="en-AU" sz="1400" dirty="0">
                <a:latin typeface="+mj-lt"/>
              </a:rPr>
              <a:t>About 1000 MHz for unlicensed operation (excluding upper</a:t>
            </a:r>
            <a:br>
              <a:rPr lang="en-AU" sz="1400" dirty="0">
                <a:latin typeface="+mj-lt"/>
              </a:rPr>
            </a:br>
            <a:r>
              <a:rPr lang="en-AU" sz="1400" dirty="0">
                <a:latin typeface="+mj-lt"/>
              </a:rPr>
              <a:t>6 GHz band)</a:t>
            </a:r>
          </a:p>
          <a:p>
            <a:pPr marL="177800" lvl="1" indent="-177800">
              <a:spcBef>
                <a:spcPts val="400"/>
              </a:spcBef>
              <a:buFont typeface="Arial" panose="020B0604020202020204" pitchFamily="34" charset="0"/>
              <a:buChar char="•"/>
            </a:pPr>
            <a:r>
              <a:rPr lang="en-AU" sz="1400" dirty="0">
                <a:latin typeface="+mj-lt"/>
              </a:rPr>
              <a:t>… &amp; yet licensed spectrum only delivers about 5% of data traffic</a:t>
            </a:r>
          </a:p>
          <a:p>
            <a:pPr marL="360363" lvl="2" indent="-182563">
              <a:spcBef>
                <a:spcPts val="400"/>
              </a:spcBef>
              <a:buFont typeface="CiscoSansTT ExtraLight" panose="020B0303020201020303" pitchFamily="34" charset="0"/>
              <a:buChar char="‑"/>
            </a:pPr>
            <a:r>
              <a:rPr lang="en-AU" sz="1400" dirty="0">
                <a:latin typeface="+mj-lt"/>
              </a:rPr>
              <a:t>Most of the remaining 95% is delivered by Wi-Fi …</a:t>
            </a:r>
          </a:p>
          <a:p>
            <a:pPr marL="360363" lvl="2" indent="-182563">
              <a:spcBef>
                <a:spcPts val="400"/>
              </a:spcBef>
              <a:buFont typeface="CiscoSansTT ExtraLight" panose="020B0303020201020303" pitchFamily="34" charset="0"/>
              <a:buChar char="‑"/>
            </a:pPr>
            <a:r>
              <a:rPr lang="en-AU" sz="1400" dirty="0">
                <a:latin typeface="+mj-lt"/>
              </a:rPr>
              <a:t>… based on German data</a:t>
            </a:r>
          </a:p>
          <a:p>
            <a:pPr marL="360363" lvl="2" indent="-182563">
              <a:spcBef>
                <a:spcPts val="400"/>
              </a:spcBef>
              <a:buFont typeface="CiscoSansTT ExtraLight" panose="020B0303020201020303" pitchFamily="34" charset="0"/>
              <a:buChar char="‑"/>
            </a:pPr>
            <a:r>
              <a:rPr lang="en-AU" sz="1400" dirty="0">
                <a:latin typeface="+mj-lt"/>
              </a:rPr>
              <a:t>… confirmed by recent UK data</a:t>
            </a:r>
          </a:p>
        </p:txBody>
      </p:sp>
    </p:spTree>
    <p:extLst>
      <p:ext uri="{BB962C8B-B14F-4D97-AF65-F5344CB8AC3E}">
        <p14:creationId xmlns:p14="http://schemas.microsoft.com/office/powerpoint/2010/main" val="98528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status?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50</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51</a:t>
            </a:fld>
            <a:endParaRPr lang="en-US" dirty="0"/>
          </a:p>
        </p:txBody>
      </p:sp>
    </p:spTree>
    <p:extLst>
      <p:ext uri="{BB962C8B-B14F-4D97-AF65-F5344CB8AC3E}">
        <p14:creationId xmlns:p14="http://schemas.microsoft.com/office/powerpoint/2010/main" val="2265078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was not much to report to the Coex SC in relation to 60 GHz </a:t>
            </a:r>
            <a:r>
              <a:rPr lang="en-AU" dirty="0" err="1"/>
              <a:t>coex</a:t>
            </a:r>
            <a:r>
              <a:rPr lang="en-AU" dirty="0"/>
              <a:t> in May 2022</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828800"/>
            <a:ext cx="7772400" cy="4114800"/>
          </a:xfrm>
        </p:spPr>
        <p:txBody>
          <a:bodyPr/>
          <a:lstStyle/>
          <a:p>
            <a:pPr lvl="1"/>
            <a:r>
              <a:rPr lang="en-AU" dirty="0"/>
              <a:t>An e-mail was sent to Alecsander Eitan (Qualcomm) asking for an update on 60 GHz </a:t>
            </a:r>
            <a:r>
              <a:rPr lang="en-AU" dirty="0" err="1"/>
              <a:t>coex</a:t>
            </a:r>
            <a:r>
              <a:rPr lang="en-AU" dirty="0"/>
              <a:t> activities …</a:t>
            </a:r>
          </a:p>
          <a:p>
            <a:pPr lvl="1"/>
            <a:r>
              <a:rPr lang="en-AU" dirty="0"/>
              <a:t>… and in May 2022 he responded:</a:t>
            </a:r>
          </a:p>
          <a:p>
            <a:pPr lvl="2"/>
            <a:r>
              <a:rPr lang="en-AU" i="1" dirty="0"/>
              <a:t>Unfortunately, there is nothing new that can be reported. Many submissions have been sent to the FCC, and several comments on the other submissions have been also sent. There are some discussions between companies on compromise ideas</a:t>
            </a:r>
          </a:p>
          <a:p>
            <a:pPr lvl="2"/>
            <a:r>
              <a:rPr lang="en-AU" i="1" dirty="0"/>
              <a:t>… </a:t>
            </a:r>
          </a:p>
          <a:p>
            <a:pPr lvl="2"/>
            <a:r>
              <a:rPr lang="en-AU" i="1" dirty="0"/>
              <a:t>The FCC 60GHz NPRM is still undergoing so it may be premature to close this topic, however we don’t have any details that we can present. We can re-evaluate the situation in the future meeting</a:t>
            </a:r>
          </a:p>
          <a:p>
            <a:pPr marL="1588" lvl="1" indent="0">
              <a:buNone/>
            </a:pPr>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52</a:t>
            </a:fld>
            <a:endParaRPr lang="en-US" dirty="0"/>
          </a:p>
        </p:txBody>
      </p:sp>
    </p:spTree>
    <p:extLst>
      <p:ext uri="{BB962C8B-B14F-4D97-AF65-F5344CB8AC3E}">
        <p14:creationId xmlns:p14="http://schemas.microsoft.com/office/powerpoint/2010/main" val="2859415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p:txBody>
          <a:bodyPr/>
          <a:lstStyle/>
          <a:p>
            <a:r>
              <a:rPr lang="en-AU" dirty="0"/>
              <a:t>… and there is not much to report to the Coex SC in relation to 60 GHz </a:t>
            </a:r>
            <a:r>
              <a:rPr lang="en-AU" dirty="0" err="1"/>
              <a:t>coex</a:t>
            </a:r>
            <a:r>
              <a:rPr lang="en-AU" dirty="0"/>
              <a:t> in Sept 2022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p:txBody>
          <a:bodyPr/>
          <a:lstStyle/>
          <a:p>
            <a:pPr lvl="1"/>
            <a:r>
              <a:rPr lang="en-AU" dirty="0"/>
              <a:t>Alecsander Eitan (Qualcomm) provided an update on 60 GHz </a:t>
            </a:r>
            <a:r>
              <a:rPr lang="en-AU" dirty="0" err="1"/>
              <a:t>coex</a:t>
            </a:r>
            <a:r>
              <a:rPr lang="en-AU" dirty="0"/>
              <a:t> activities in July 2022</a:t>
            </a:r>
          </a:p>
          <a:p>
            <a:pPr lvl="2"/>
            <a:r>
              <a:rPr lang="en-US" i="1" dirty="0"/>
              <a:t>There was no change in the last months. </a:t>
            </a:r>
            <a:endParaRPr lang="en-AU" i="1" dirty="0"/>
          </a:p>
          <a:p>
            <a:pPr lvl="2"/>
            <a:r>
              <a:rPr lang="en-US" i="1" dirty="0"/>
              <a:t>The situation is exactly the same: </a:t>
            </a:r>
            <a:endParaRPr lang="en-AU" i="1" dirty="0"/>
          </a:p>
          <a:p>
            <a:pPr lvl="2"/>
            <a:r>
              <a:rPr lang="en-US" i="1" dirty="0"/>
              <a:t>“The FCC 60GHz NPRM is still undergoing so it may be premature to close this topic, however we don’t have any details that we can present.  We can reevaluate the situation in the future meeting. “</a:t>
            </a:r>
            <a:endParaRPr lang="en-AU" i="1" dirty="0"/>
          </a:p>
          <a:p>
            <a:pPr lvl="1"/>
            <a:r>
              <a:rPr lang="en-AU" dirty="0"/>
              <a:t>And there has been no further update in Sept 2022</a:t>
            </a:r>
          </a:p>
          <a:p>
            <a:pPr lvl="1"/>
            <a:r>
              <a:rPr lang="en-AU" dirty="0"/>
              <a:t>At this point, the plan is to keep monitoring …</a:t>
            </a:r>
          </a:p>
          <a:p>
            <a:pPr lvl="1"/>
            <a:r>
              <a:rPr lang="en-AU" dirty="0">
                <a:solidFill>
                  <a:srgbClr val="FF0000"/>
                </a:solidFill>
              </a:rPr>
              <a:t>Sent update request to Alecsander Eitan in Nov 2022</a:t>
            </a:r>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p:txBody>
          <a:bodyPr/>
          <a:lstStyle/>
          <a:p>
            <a:r>
              <a:rPr lang="en-US"/>
              <a:t>Slide </a:t>
            </a:r>
            <a:fld id="{EF4002E7-DB4D-4CC3-8382-1939D19420D8}" type="slidenum">
              <a:rPr lang="en-US" smtClean="0"/>
              <a:pPr/>
              <a:t>53</a:t>
            </a:fld>
            <a:endParaRPr lang="en-US" dirty="0"/>
          </a:p>
        </p:txBody>
      </p:sp>
    </p:spTree>
    <p:extLst>
      <p:ext uri="{BB962C8B-B14F-4D97-AF65-F5344CB8AC3E}">
        <p14:creationId xmlns:p14="http://schemas.microsoft.com/office/powerpoint/2010/main" val="2312470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54</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Jan 2023 (hybrid meeting in Baltimore)</a:t>
            </a:r>
          </a:p>
        </p:txBody>
      </p:sp>
      <p:sp>
        <p:nvSpPr>
          <p:cNvPr id="3" name="Content Placeholder 2"/>
          <p:cNvSpPr>
            <a:spLocks noGrp="1"/>
          </p:cNvSpPr>
          <p:nvPr>
            <p:ph idx="1"/>
          </p:nvPr>
        </p:nvSpPr>
        <p:spPr>
          <a:xfrm>
            <a:off x="685800" y="1752600"/>
            <a:ext cx="7772400" cy="4114800"/>
          </a:xfrm>
        </p:spPr>
        <p:txBody>
          <a:bodyPr/>
          <a:lstStyle/>
          <a:p>
            <a:r>
              <a:rPr lang="en-AU" dirty="0"/>
              <a:t>Possible agenda items for Baltimore</a:t>
            </a:r>
            <a:r>
              <a:rPr lang="en-AU" b="0" dirty="0"/>
              <a:t> …</a:t>
            </a:r>
            <a:endParaRPr lang="en-AU" dirty="0"/>
          </a:p>
          <a:p>
            <a:pPr lvl="1"/>
            <a:r>
              <a:rPr lang="en-AU" dirty="0"/>
              <a:t>Review ETSI BRAN </a:t>
            </a:r>
            <a:r>
              <a:rPr lang="en-AU" dirty="0" err="1"/>
              <a:t>coex</a:t>
            </a:r>
            <a:r>
              <a:rPr lang="en-AU" dirty="0"/>
              <a:t> activities from BRAN#117</a:t>
            </a:r>
          </a:p>
          <a:p>
            <a:pPr lvl="2"/>
            <a:r>
              <a:rPr lang="en-AU" dirty="0"/>
              <a:t>EN 301 893 (5 GHz)</a:t>
            </a:r>
          </a:p>
          <a:p>
            <a:pPr lvl="2"/>
            <a:r>
              <a:rPr lang="en-AU" dirty="0"/>
              <a:t>EN 303 687 (6 GHz)</a:t>
            </a:r>
          </a:p>
          <a:p>
            <a:pPr lvl="1"/>
            <a:r>
              <a:rPr lang="en-AU" dirty="0"/>
              <a:t>Discuss work required in 802.11 for 802.11ax/be in 6 GHz</a:t>
            </a:r>
          </a:p>
          <a:p>
            <a:pPr lvl="1"/>
            <a:r>
              <a:rPr lang="en-AU" dirty="0"/>
              <a:t>Hear updates</a:t>
            </a:r>
          </a:p>
          <a:p>
            <a:pPr lvl="2"/>
            <a:r>
              <a:rPr lang="en-AU" dirty="0"/>
              <a:t>SL-U</a:t>
            </a:r>
          </a:p>
          <a:p>
            <a:pPr lvl="2"/>
            <a:r>
              <a:rPr lang="en-AU" dirty="0"/>
              <a:t>60 GHz</a:t>
            </a:r>
          </a:p>
          <a:p>
            <a:pPr lvl="2"/>
            <a:r>
              <a:rPr lang="en-AU" dirty="0"/>
              <a:t>BT in 6 GHz</a:t>
            </a:r>
          </a:p>
          <a:p>
            <a:pPr lvl="2"/>
            <a:r>
              <a:rPr lang="en-AU" dirty="0"/>
              <a:t>802.15.5ab UWB</a:t>
            </a:r>
          </a:p>
          <a:p>
            <a:pPr lvl="2"/>
            <a:r>
              <a:rPr lang="en-AU" dirty="0"/>
              <a:t>NB FH</a:t>
            </a:r>
          </a:p>
          <a:p>
            <a:pPr lvl="1"/>
            <a:r>
              <a:rPr lang="en-AU" b="1" dirty="0"/>
              <a:t>… but as usual, submissions are requested!</a:t>
            </a:r>
          </a:p>
          <a:p>
            <a:pPr marL="0" indent="0"/>
            <a:endParaRPr lang="en-AU" b="1" dirty="0">
              <a:solidFill>
                <a:srgbClr val="FF0000"/>
              </a:solidFill>
            </a:endParaRP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55</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DDB6-37B1-17B5-09BB-0AD4630FDC86}"/>
              </a:ext>
            </a:extLst>
          </p:cNvPr>
          <p:cNvSpPr>
            <a:spLocks noGrp="1"/>
          </p:cNvSpPr>
          <p:nvPr>
            <p:ph type="title"/>
          </p:nvPr>
        </p:nvSpPr>
        <p:spPr/>
        <p:txBody>
          <a:bodyPr/>
          <a:lstStyle/>
          <a:p>
            <a:r>
              <a:rPr lang="en-AU" dirty="0"/>
              <a:t>The Coex SC may hear about other potential topics in Jan 2023</a:t>
            </a:r>
          </a:p>
        </p:txBody>
      </p:sp>
      <p:sp>
        <p:nvSpPr>
          <p:cNvPr id="3" name="Content Placeholder 2">
            <a:extLst>
              <a:ext uri="{FF2B5EF4-FFF2-40B4-BE49-F238E27FC236}">
                <a16:creationId xmlns:a16="http://schemas.microsoft.com/office/drawing/2014/main" id="{BF5B1EC5-A59B-ACE0-EE60-2A127A438753}"/>
              </a:ext>
            </a:extLst>
          </p:cNvPr>
          <p:cNvSpPr>
            <a:spLocks noGrp="1"/>
          </p:cNvSpPr>
          <p:nvPr>
            <p:ph idx="1"/>
          </p:nvPr>
        </p:nvSpPr>
        <p:spPr/>
        <p:txBody>
          <a:bodyPr/>
          <a:lstStyle/>
          <a:p>
            <a:pPr lvl="1"/>
            <a:r>
              <a:rPr lang="en-AU" dirty="0"/>
              <a:t>Sumit Roy (</a:t>
            </a:r>
            <a:r>
              <a:rPr lang="en-AU" dirty="0" err="1"/>
              <a:t>UofW</a:t>
            </a:r>
            <a:r>
              <a:rPr lang="en-AU" dirty="0"/>
              <a:t>) is planning to provide some new results on 6 GHz coexistence, between NR-U/SL-U and Wi-Fi 6E</a:t>
            </a:r>
          </a:p>
          <a:p>
            <a:pPr lvl="2"/>
            <a:r>
              <a:rPr lang="en-AU" dirty="0"/>
              <a:t>An invitation has been sent and accepted; </a:t>
            </a:r>
            <a:r>
              <a:rPr lang="en-AU" dirty="0">
                <a:solidFill>
                  <a:srgbClr val="FF0000"/>
                </a:solidFill>
              </a:rPr>
              <a:t>abstract tbd</a:t>
            </a:r>
          </a:p>
          <a:p>
            <a:pPr lvl="1"/>
            <a:r>
              <a:rPr lang="en-AU" dirty="0"/>
              <a:t>Monisha Ghosh (UND) may provide some new results on 6 GHz coexistence</a:t>
            </a:r>
          </a:p>
          <a:p>
            <a:pPr lvl="2"/>
            <a:r>
              <a:rPr lang="en-AU" dirty="0"/>
              <a:t>An invitation has been sent; </a:t>
            </a:r>
            <a:r>
              <a:rPr lang="en-AU" dirty="0">
                <a:solidFill>
                  <a:srgbClr val="FF0000"/>
                </a:solidFill>
              </a:rPr>
              <a:t>abstract tbd</a:t>
            </a:r>
            <a:endParaRPr lang="en-AU" dirty="0"/>
          </a:p>
          <a:p>
            <a:pPr lvl="1"/>
            <a:r>
              <a:rPr lang="en-AU" dirty="0"/>
              <a:t>Carlton Uni could be invited to expand on their NB FH work, especially in in context of BT SIG proposals &amp; Apple’s proposals for EN 303 687</a:t>
            </a:r>
          </a:p>
          <a:p>
            <a:pPr lvl="2"/>
            <a:r>
              <a:rPr lang="en-AU" dirty="0"/>
              <a:t>An invitation will be sent</a:t>
            </a:r>
          </a:p>
          <a:p>
            <a:pPr lvl="1"/>
            <a:r>
              <a:rPr lang="en-AU" dirty="0"/>
              <a:t>We could hear about ML based coexistence between Wi-Fi and NR-U/LAA from Szymon </a:t>
            </a:r>
            <a:r>
              <a:rPr lang="en-AU" dirty="0" err="1"/>
              <a:t>Szott</a:t>
            </a:r>
            <a:r>
              <a:rPr lang="en-AU" dirty="0"/>
              <a:t> (AGH University) based on </a:t>
            </a:r>
            <a:r>
              <a:rPr lang="en-AU" dirty="0">
                <a:hlinkClick r:id="rId2"/>
              </a:rPr>
              <a:t>11-22-0979-01</a:t>
            </a:r>
            <a:r>
              <a:rPr lang="en-AU" dirty="0"/>
              <a:t> (presentation to AIML TIG)</a:t>
            </a:r>
          </a:p>
          <a:p>
            <a:pPr lvl="2"/>
            <a:r>
              <a:rPr lang="en-AU" dirty="0"/>
              <a:t>An invitation will be sent</a:t>
            </a:r>
          </a:p>
        </p:txBody>
      </p:sp>
      <p:sp>
        <p:nvSpPr>
          <p:cNvPr id="4" name="Footer Placeholder 3">
            <a:extLst>
              <a:ext uri="{FF2B5EF4-FFF2-40B4-BE49-F238E27FC236}">
                <a16:creationId xmlns:a16="http://schemas.microsoft.com/office/drawing/2014/main" id="{2E2C8DB3-1863-9FDD-EBF5-4DC081DD0C3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026ABE4-EE17-6AA9-70B0-EA006956CA2B}"/>
              </a:ext>
            </a:extLst>
          </p:cNvPr>
          <p:cNvSpPr>
            <a:spLocks noGrp="1"/>
          </p:cNvSpPr>
          <p:nvPr>
            <p:ph type="sldNum" sz="quarter" idx="11"/>
          </p:nvPr>
        </p:nvSpPr>
        <p:spPr/>
        <p:txBody>
          <a:bodyPr/>
          <a:lstStyle/>
          <a:p>
            <a:r>
              <a:rPr lang="en-US"/>
              <a:t>Slide </a:t>
            </a:r>
            <a:fld id="{EF4002E7-DB4D-4CC3-8382-1939D19420D8}" type="slidenum">
              <a:rPr lang="en-US" smtClean="0"/>
              <a:pPr/>
              <a:t>56</a:t>
            </a:fld>
            <a:endParaRPr lang="en-US" dirty="0"/>
          </a:p>
        </p:txBody>
      </p:sp>
    </p:spTree>
    <p:extLst>
      <p:ext uri="{BB962C8B-B14F-4D97-AF65-F5344CB8AC3E}">
        <p14:creationId xmlns:p14="http://schemas.microsoft.com/office/powerpoint/2010/main" val="1332260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How do we avoid coexistence issues</a:t>
            </a:r>
            <a:br>
              <a:rPr lang="en-AU" sz="2400" b="1" dirty="0">
                <a:solidFill>
                  <a:srgbClr val="FF0000"/>
                </a:solidFill>
              </a:rPr>
            </a:br>
            <a:r>
              <a:rPr lang="en-AU" sz="2400" b="1" dirty="0">
                <a:solidFill>
                  <a:srgbClr val="FF0000"/>
                </a:solidFill>
              </a:rPr>
              <a:t>with IEEE 802.15.4ab?</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57</a:t>
            </a:fld>
            <a:endParaRPr lang="en-US" dirty="0"/>
          </a:p>
        </p:txBody>
      </p:sp>
    </p:spTree>
    <p:extLst>
      <p:ext uri="{BB962C8B-B14F-4D97-AF65-F5344CB8AC3E}">
        <p14:creationId xmlns:p14="http://schemas.microsoft.com/office/powerpoint/2010/main" val="1733710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04E9E0-288B-4369-BE54-B6E7E05B9692}"/>
              </a:ext>
            </a:extLst>
          </p:cNvPr>
          <p:cNvSpPr>
            <a:spLocks noGrp="1"/>
          </p:cNvSpPr>
          <p:nvPr>
            <p:ph type="title"/>
          </p:nvPr>
        </p:nvSpPr>
        <p:spPr/>
        <p:txBody>
          <a:bodyPr/>
          <a:lstStyle/>
          <a:p>
            <a:r>
              <a:rPr lang="en-AU" dirty="0"/>
              <a:t>There is activity underway in IEEE 802.15.4ab with a potential impact on Wi-Fi coexistence</a:t>
            </a:r>
          </a:p>
        </p:txBody>
      </p:sp>
      <p:sp>
        <p:nvSpPr>
          <p:cNvPr id="3" name="Content Placeholder 2">
            <a:extLst>
              <a:ext uri="{FF2B5EF4-FFF2-40B4-BE49-F238E27FC236}">
                <a16:creationId xmlns:a16="http://schemas.microsoft.com/office/drawing/2014/main" id="{38FB689B-1508-4C96-A6E3-153C37A43DC0}"/>
              </a:ext>
            </a:extLst>
          </p:cNvPr>
          <p:cNvSpPr>
            <a:spLocks noGrp="1"/>
          </p:cNvSpPr>
          <p:nvPr>
            <p:ph idx="1"/>
          </p:nvPr>
        </p:nvSpPr>
        <p:spPr/>
        <p:txBody>
          <a:bodyPr/>
          <a:lstStyle/>
          <a:p>
            <a:pPr lvl="1"/>
            <a:r>
              <a:rPr lang="en-AU" dirty="0"/>
              <a:t>IEEE 802.15.4ab (next generation UWB) is discussing a mechanism that:</a:t>
            </a:r>
          </a:p>
          <a:p>
            <a:pPr lvl="2"/>
            <a:r>
              <a:rPr lang="en-AU" dirty="0"/>
              <a:t>… uses NB FH transmissions in the lower band (upper UNII3) </a:t>
            </a:r>
          </a:p>
          <a:p>
            <a:pPr lvl="2"/>
            <a:r>
              <a:rPr lang="en-AU" dirty="0"/>
              <a:t>…to signal channel reservation in the upper band (UNII 6, UWB Ch.5 &amp; Ch.9)</a:t>
            </a:r>
          </a:p>
          <a:p>
            <a:pPr lvl="1"/>
            <a:r>
              <a:rPr lang="en-US" dirty="0"/>
              <a:t>This NB FH operation is targeted towards improving the link UWB budget by avoiding collisions of UWB signals in the UWB channels</a:t>
            </a:r>
            <a:endParaRPr lang="en-AU" dirty="0"/>
          </a:p>
          <a:p>
            <a:pPr lvl="1"/>
            <a:r>
              <a:rPr lang="en-US" dirty="0"/>
              <a:t>However, it seems less concerned about coexistence with Wi-Fi</a:t>
            </a:r>
          </a:p>
          <a:p>
            <a:pPr lvl="2"/>
            <a:r>
              <a:rPr lang="en-US" dirty="0"/>
              <a:t>The original version did not specify any LBT …</a:t>
            </a:r>
          </a:p>
          <a:p>
            <a:pPr lvl="2"/>
            <a:r>
              <a:rPr lang="en-US" dirty="0"/>
              <a:t>… although that may change with proposals for </a:t>
            </a:r>
            <a:r>
              <a:rPr lang="en-US" i="1" dirty="0"/>
              <a:t>ED-only</a:t>
            </a:r>
            <a:r>
              <a:rPr lang="en-US" dirty="0"/>
              <a:t> @ -62 dBm</a:t>
            </a:r>
          </a:p>
          <a:p>
            <a:pPr lvl="2"/>
            <a:r>
              <a:rPr lang="en-US" dirty="0"/>
              <a:t>Additional noise from such a deaf version of NB will likely have an adverse affect on Wi-Fi …</a:t>
            </a:r>
          </a:p>
          <a:p>
            <a:pPr lvl="2"/>
            <a:r>
              <a:rPr lang="en-US" dirty="0"/>
              <a:t>…noting Wi-Fi and LAA/NR-U typically </a:t>
            </a:r>
            <a:r>
              <a:rPr lang="en-US" i="1" dirty="0"/>
              <a:t>listen</a:t>
            </a:r>
            <a:r>
              <a:rPr lang="en-US" dirty="0"/>
              <a:t> at -72 dBm or less</a:t>
            </a:r>
          </a:p>
          <a:p>
            <a:pPr lvl="1"/>
            <a:r>
              <a:rPr lang="en-US" dirty="0"/>
              <a:t>The arguments seem similar to the NB discussions in ESTI BRAN</a:t>
            </a:r>
          </a:p>
          <a:p>
            <a:pPr lvl="2"/>
            <a:r>
              <a:rPr lang="en-US" dirty="0"/>
              <a:t>… with some of the same stakeholders</a:t>
            </a: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41B0557C-0382-4ECC-B21F-7CAD8F8F41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B7D401-0001-4F73-B000-D5200AA548B2}"/>
              </a:ext>
            </a:extLst>
          </p:cNvPr>
          <p:cNvSpPr>
            <a:spLocks noGrp="1"/>
          </p:cNvSpPr>
          <p:nvPr>
            <p:ph type="sldNum" sz="quarter" idx="11"/>
          </p:nvPr>
        </p:nvSpPr>
        <p:spPr/>
        <p:txBody>
          <a:bodyPr/>
          <a:lstStyle/>
          <a:p>
            <a:r>
              <a:rPr lang="en-US"/>
              <a:t>Slide </a:t>
            </a:r>
            <a:fld id="{EF4002E7-DB4D-4CC3-8382-1939D19420D8}" type="slidenum">
              <a:rPr lang="en-US" smtClean="0"/>
              <a:pPr/>
              <a:t>58</a:t>
            </a:fld>
            <a:endParaRPr lang="en-US" dirty="0"/>
          </a:p>
        </p:txBody>
      </p:sp>
      <p:sp>
        <p:nvSpPr>
          <p:cNvPr id="2" name="Rectangle 1">
            <a:extLst>
              <a:ext uri="{FF2B5EF4-FFF2-40B4-BE49-F238E27FC236}">
                <a16:creationId xmlns:a16="http://schemas.microsoft.com/office/drawing/2014/main" id="{C1B6F87F-B1BB-EFD1-1260-053D1BB7780C}"/>
              </a:ext>
            </a:extLst>
          </p:cNvPr>
          <p:cNvSpPr/>
          <p:nvPr/>
        </p:nvSpPr>
        <p:spPr bwMode="auto">
          <a:xfrm rot="2313981">
            <a:off x="7743824" y="1094964"/>
            <a:ext cx="16002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423562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3AF8-2471-450C-B5F3-F54F8B4FA0EA}"/>
              </a:ext>
            </a:extLst>
          </p:cNvPr>
          <p:cNvSpPr>
            <a:spLocks noGrp="1"/>
          </p:cNvSpPr>
          <p:nvPr>
            <p:ph type="title"/>
          </p:nvPr>
        </p:nvSpPr>
        <p:spPr/>
        <p:txBody>
          <a:bodyPr/>
          <a:lstStyle/>
          <a:p>
            <a:r>
              <a:rPr lang="en-AU" dirty="0"/>
              <a:t>The Coex SC briefly discussed the potential </a:t>
            </a:r>
            <a:r>
              <a:rPr lang="en-AU" dirty="0" err="1"/>
              <a:t>coex</a:t>
            </a:r>
            <a:r>
              <a:rPr lang="en-AU" dirty="0"/>
              <a:t> issue related to IEEE 802.15.4ab work in July 2022</a:t>
            </a:r>
          </a:p>
        </p:txBody>
      </p:sp>
      <p:sp>
        <p:nvSpPr>
          <p:cNvPr id="3" name="Content Placeholder 2">
            <a:extLst>
              <a:ext uri="{FF2B5EF4-FFF2-40B4-BE49-F238E27FC236}">
                <a16:creationId xmlns:a16="http://schemas.microsoft.com/office/drawing/2014/main" id="{3400DF22-E602-4135-B66C-81AE1CB2BF06}"/>
              </a:ext>
            </a:extLst>
          </p:cNvPr>
          <p:cNvSpPr>
            <a:spLocks noGrp="1"/>
          </p:cNvSpPr>
          <p:nvPr>
            <p:ph idx="1"/>
          </p:nvPr>
        </p:nvSpPr>
        <p:spPr/>
        <p:txBody>
          <a:bodyPr/>
          <a:lstStyle/>
          <a:p>
            <a:pPr lvl="1"/>
            <a:r>
              <a:rPr lang="en-AU" dirty="0"/>
              <a:t>In May 2022, IEEE 802.15 WG reps were asked to provide a briefing to the Coex SC during this session in relation to IEEE 802.15.4ab work</a:t>
            </a:r>
          </a:p>
          <a:p>
            <a:pPr lvl="1"/>
            <a:r>
              <a:rPr lang="en-AU" dirty="0"/>
              <a:t>The briefing was provided in the 802.11 WNG SC (to avoid a clash)</a:t>
            </a:r>
          </a:p>
          <a:p>
            <a:pPr lvl="2"/>
            <a:r>
              <a:rPr lang="en-AU" dirty="0"/>
              <a:t>See </a:t>
            </a:r>
            <a:r>
              <a:rPr lang="en-AU" dirty="0">
                <a:hlinkClick r:id="rId2"/>
              </a:rPr>
              <a:t>11-22-1081-01</a:t>
            </a:r>
            <a:endParaRPr lang="en-AU" dirty="0"/>
          </a:p>
          <a:p>
            <a:pPr lvl="1"/>
            <a:r>
              <a:rPr lang="en-US" dirty="0"/>
              <a:t>There was some limited discussion of this issue during the Coex SC session in July 2022</a:t>
            </a:r>
          </a:p>
        </p:txBody>
      </p:sp>
      <p:sp>
        <p:nvSpPr>
          <p:cNvPr id="4" name="Footer Placeholder 3">
            <a:extLst>
              <a:ext uri="{FF2B5EF4-FFF2-40B4-BE49-F238E27FC236}">
                <a16:creationId xmlns:a16="http://schemas.microsoft.com/office/drawing/2014/main" id="{313B9014-F6BD-48F4-A7BC-5786FFBEED6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212DB5-76BC-4C1E-A0C1-EC78F34419CB}"/>
              </a:ext>
            </a:extLst>
          </p:cNvPr>
          <p:cNvSpPr>
            <a:spLocks noGrp="1"/>
          </p:cNvSpPr>
          <p:nvPr>
            <p:ph type="sldNum" sz="quarter" idx="11"/>
          </p:nvPr>
        </p:nvSpPr>
        <p:spPr/>
        <p:txBody>
          <a:bodyPr/>
          <a:lstStyle/>
          <a:p>
            <a:r>
              <a:rPr lang="en-US"/>
              <a:t>Slide </a:t>
            </a:r>
            <a:fld id="{EF4002E7-DB4D-4CC3-8382-1939D19420D8}" type="slidenum">
              <a:rPr lang="en-US" smtClean="0"/>
              <a:pPr/>
              <a:t>59</a:t>
            </a:fld>
            <a:endParaRPr lang="en-US" dirty="0"/>
          </a:p>
        </p:txBody>
      </p:sp>
    </p:spTree>
    <p:extLst>
      <p:ext uri="{BB962C8B-B14F-4D97-AF65-F5344CB8AC3E}">
        <p14:creationId xmlns:p14="http://schemas.microsoft.com/office/powerpoint/2010/main" val="2890625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6B96052-CBBA-2780-98C7-89BD47A02D07}"/>
              </a:ext>
            </a:extLst>
          </p:cNvPr>
          <p:cNvSpPr>
            <a:spLocks noGrp="1"/>
          </p:cNvSpPr>
          <p:nvPr>
            <p:ph type="title"/>
          </p:nvPr>
        </p:nvSpPr>
        <p:spPr/>
        <p:txBody>
          <a:bodyPr/>
          <a:lstStyle/>
          <a:p>
            <a:r>
              <a:rPr lang="en-AU" dirty="0"/>
              <a:t>There are ongoing efforts to think about how we can avoid </a:t>
            </a:r>
            <a:r>
              <a:rPr lang="en-AU" dirty="0" err="1"/>
              <a:t>coex</a:t>
            </a:r>
            <a:r>
              <a:rPr lang="en-AU" dirty="0"/>
              <a:t> issue </a:t>
            </a:r>
            <a:r>
              <a:rPr lang="en-AU"/>
              <a:t>with 802.15.4ab </a:t>
            </a:r>
            <a:r>
              <a:rPr lang="en-AU" dirty="0"/>
              <a:t>going forward</a:t>
            </a:r>
          </a:p>
        </p:txBody>
      </p:sp>
      <p:sp>
        <p:nvSpPr>
          <p:cNvPr id="3" name="Content Placeholder 2">
            <a:extLst>
              <a:ext uri="{FF2B5EF4-FFF2-40B4-BE49-F238E27FC236}">
                <a16:creationId xmlns:a16="http://schemas.microsoft.com/office/drawing/2014/main" id="{5B3850DB-C4D7-ECDD-759B-A0811AD49724}"/>
              </a:ext>
            </a:extLst>
          </p:cNvPr>
          <p:cNvSpPr>
            <a:spLocks noGrp="1"/>
          </p:cNvSpPr>
          <p:nvPr>
            <p:ph idx="1"/>
          </p:nvPr>
        </p:nvSpPr>
        <p:spPr/>
        <p:txBody>
          <a:bodyPr/>
          <a:lstStyle/>
          <a:p>
            <a:pPr lvl="1"/>
            <a:r>
              <a:rPr lang="en-AU" dirty="0"/>
              <a:t>After the July 2022 meeting, Andrew Myles asked Ben Rolfe</a:t>
            </a:r>
          </a:p>
          <a:p>
            <a:pPr lvl="2"/>
            <a:r>
              <a:rPr lang="en-AU" i="1" dirty="0"/>
              <a:t>W</a:t>
            </a:r>
            <a:r>
              <a:rPr lang="en-US" i="1" dirty="0"/>
              <a:t>hat are the next steps for the work and for collaboration with the Coex SC?</a:t>
            </a:r>
          </a:p>
          <a:p>
            <a:pPr lvl="1"/>
            <a:r>
              <a:rPr lang="en-AU" dirty="0"/>
              <a:t>Ben Rolfe replied:</a:t>
            </a:r>
          </a:p>
          <a:p>
            <a:pPr lvl="2"/>
            <a:r>
              <a:rPr lang="en-AU" i="1" dirty="0"/>
              <a:t>That's a great question, and one that deserves some thought</a:t>
            </a:r>
          </a:p>
          <a:p>
            <a:pPr lvl="2"/>
            <a:r>
              <a:rPr lang="en-AU" i="1" dirty="0"/>
              <a:t>I've been working with several folks who have been doing both modelling and live measurement-based studies with 802.11ax and UWB</a:t>
            </a:r>
          </a:p>
          <a:p>
            <a:pPr lvl="2"/>
            <a:r>
              <a:rPr lang="en-AU" i="1" dirty="0"/>
              <a:t>But so far there isn't any OQPSK 5 GHz gear to test with, and I don't know of anyone who is doing PHY level simulation or analysis for the narrow band yet (nothing public so far)</a:t>
            </a:r>
          </a:p>
          <a:p>
            <a:pPr lvl="2"/>
            <a:r>
              <a:rPr lang="en-AU" i="1" dirty="0"/>
              <a:t>I have been in discussion with some folks about network simulation similar to what we did for 802.11ah and 802.15.4g in the sub-1 GHz bands for the 802.19.3 effort</a:t>
            </a:r>
          </a:p>
          <a:p>
            <a:pPr lvl="2"/>
            <a:r>
              <a:rPr lang="en-AU" i="1" dirty="0"/>
              <a:t>That work was very valuable in developing coexistence strategies that have proven to work well when employed (802.19.3)</a:t>
            </a:r>
          </a:p>
          <a:p>
            <a:pPr lvl="2"/>
            <a:r>
              <a:rPr lang="en-AU" i="1" dirty="0"/>
              <a:t>…</a:t>
            </a:r>
          </a:p>
          <a:p>
            <a:pPr lvl="1"/>
            <a:endParaRPr lang="en-AU" dirty="0"/>
          </a:p>
        </p:txBody>
      </p:sp>
      <p:sp>
        <p:nvSpPr>
          <p:cNvPr id="4" name="Footer Placeholder 3">
            <a:extLst>
              <a:ext uri="{FF2B5EF4-FFF2-40B4-BE49-F238E27FC236}">
                <a16:creationId xmlns:a16="http://schemas.microsoft.com/office/drawing/2014/main" id="{5DE55925-7F19-AEA6-B0CA-5633516AC5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AE86B9-5FB3-52BB-198E-F1CCD2E1E9B1}"/>
              </a:ext>
            </a:extLst>
          </p:cNvPr>
          <p:cNvSpPr>
            <a:spLocks noGrp="1"/>
          </p:cNvSpPr>
          <p:nvPr>
            <p:ph type="sldNum" sz="quarter" idx="11"/>
          </p:nvPr>
        </p:nvSpPr>
        <p:spPr/>
        <p:txBody>
          <a:bodyPr/>
          <a:lstStyle/>
          <a:p>
            <a:r>
              <a:rPr lang="en-US"/>
              <a:t>Slide </a:t>
            </a:r>
            <a:fld id="{EF4002E7-DB4D-4CC3-8382-1939D19420D8}" type="slidenum">
              <a:rPr lang="en-US" smtClean="0"/>
              <a:pPr/>
              <a:t>60</a:t>
            </a:fld>
            <a:endParaRPr lang="en-US" dirty="0"/>
          </a:p>
        </p:txBody>
      </p:sp>
    </p:spTree>
    <p:extLst>
      <p:ext uri="{BB962C8B-B14F-4D97-AF65-F5344CB8AC3E}">
        <p14:creationId xmlns:p14="http://schemas.microsoft.com/office/powerpoint/2010/main" val="20734241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6B96052-CBBA-2780-98C7-89BD47A02D07}"/>
              </a:ext>
            </a:extLst>
          </p:cNvPr>
          <p:cNvSpPr>
            <a:spLocks noGrp="1"/>
          </p:cNvSpPr>
          <p:nvPr>
            <p:ph type="title"/>
          </p:nvPr>
        </p:nvSpPr>
        <p:spPr/>
        <p:txBody>
          <a:bodyPr/>
          <a:lstStyle/>
          <a:p>
            <a:r>
              <a:rPr lang="en-AU" dirty="0"/>
              <a:t>There are ongoing efforts to think about how we can avoid </a:t>
            </a:r>
            <a:r>
              <a:rPr lang="en-AU" dirty="0" err="1"/>
              <a:t>coex</a:t>
            </a:r>
            <a:r>
              <a:rPr lang="en-AU" dirty="0"/>
              <a:t> issue with 802.15.4ba going forward</a:t>
            </a:r>
          </a:p>
        </p:txBody>
      </p:sp>
      <p:sp>
        <p:nvSpPr>
          <p:cNvPr id="3" name="Content Placeholder 2">
            <a:extLst>
              <a:ext uri="{FF2B5EF4-FFF2-40B4-BE49-F238E27FC236}">
                <a16:creationId xmlns:a16="http://schemas.microsoft.com/office/drawing/2014/main" id="{5B3850DB-C4D7-ECDD-759B-A0811AD49724}"/>
              </a:ext>
            </a:extLst>
          </p:cNvPr>
          <p:cNvSpPr>
            <a:spLocks noGrp="1"/>
          </p:cNvSpPr>
          <p:nvPr>
            <p:ph idx="1"/>
          </p:nvPr>
        </p:nvSpPr>
        <p:spPr/>
        <p:txBody>
          <a:bodyPr/>
          <a:lstStyle/>
          <a:p>
            <a:pPr lvl="2"/>
            <a:r>
              <a:rPr lang="en-AU" dirty="0"/>
              <a:t>…</a:t>
            </a:r>
          </a:p>
          <a:p>
            <a:pPr lvl="2"/>
            <a:r>
              <a:rPr lang="en-AU" i="1" dirty="0"/>
              <a:t>We can possibly extrapolate some of the past results, as it shows the way the channel access (CSMA) in both services reacts to the other, which was very enlightening by the way</a:t>
            </a:r>
          </a:p>
          <a:p>
            <a:pPr lvl="2"/>
            <a:r>
              <a:rPr lang="en-AU" i="1" dirty="0"/>
              <a:t>Of course, we have a lot of experience in 2.4 GHz with 802.15.4 OQPSK and 802.11g but that has very little relevance to 802.11ax IMO as the lower-order modulation and channel widths of 802.11g in 2.4 GHz are going to have significantly different link characteristics</a:t>
            </a:r>
          </a:p>
          <a:p>
            <a:pPr lvl="2"/>
            <a:r>
              <a:rPr lang="en-AU" i="1" dirty="0"/>
              <a:t>We already have a substantial body of evidence on 2.4 GHz (and the best advice to anyone thinking of using the 2.4 GHz band is given in the sign from Dante's Inferno 😉), which is why the recommendation to look at other bands!</a:t>
            </a:r>
          </a:p>
          <a:p>
            <a:pPr lvl="2"/>
            <a:r>
              <a:rPr lang="en-AU" i="1" dirty="0"/>
              <a:t>So there is a lot going on; in the 4ab community, this is a serious effort and the "it's unlicensed spectrum so get over it" argument has been pretty much replaced with "we need to know what happens and figure out how to make it all work". </a:t>
            </a:r>
          </a:p>
          <a:p>
            <a:pPr lvl="2"/>
            <a:r>
              <a:rPr lang="en-AU" i="1" dirty="0"/>
              <a:t>I would like to see that spread across all of 802, to be blunt.  So how do we make that happen?</a:t>
            </a:r>
          </a:p>
          <a:p>
            <a:pPr lvl="1"/>
            <a:endParaRPr lang="en-AU" dirty="0"/>
          </a:p>
        </p:txBody>
      </p:sp>
      <p:sp>
        <p:nvSpPr>
          <p:cNvPr id="4" name="Footer Placeholder 3">
            <a:extLst>
              <a:ext uri="{FF2B5EF4-FFF2-40B4-BE49-F238E27FC236}">
                <a16:creationId xmlns:a16="http://schemas.microsoft.com/office/drawing/2014/main" id="{5DE55925-7F19-AEA6-B0CA-5633516AC5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AE86B9-5FB3-52BB-198E-F1CCD2E1E9B1}"/>
              </a:ext>
            </a:extLst>
          </p:cNvPr>
          <p:cNvSpPr>
            <a:spLocks noGrp="1"/>
          </p:cNvSpPr>
          <p:nvPr>
            <p:ph type="sldNum" sz="quarter" idx="11"/>
          </p:nvPr>
        </p:nvSpPr>
        <p:spPr/>
        <p:txBody>
          <a:bodyPr/>
          <a:lstStyle/>
          <a:p>
            <a:r>
              <a:rPr lang="en-US"/>
              <a:t>Slide </a:t>
            </a:r>
            <a:fld id="{EF4002E7-DB4D-4CC3-8382-1939D19420D8}" type="slidenum">
              <a:rPr lang="en-US" smtClean="0"/>
              <a:pPr/>
              <a:t>61</a:t>
            </a:fld>
            <a:endParaRPr lang="en-US" dirty="0"/>
          </a:p>
        </p:txBody>
      </p:sp>
    </p:spTree>
    <p:extLst>
      <p:ext uri="{BB962C8B-B14F-4D97-AF65-F5344CB8AC3E}">
        <p14:creationId xmlns:p14="http://schemas.microsoft.com/office/powerpoint/2010/main" val="2289373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E2D6-C4AD-9DAA-924E-7E42775AB023}"/>
              </a:ext>
            </a:extLst>
          </p:cNvPr>
          <p:cNvSpPr>
            <a:spLocks noGrp="1"/>
          </p:cNvSpPr>
          <p:nvPr>
            <p:ph type="title"/>
          </p:nvPr>
        </p:nvSpPr>
        <p:spPr>
          <a:xfrm>
            <a:off x="685800" y="685800"/>
            <a:ext cx="8229600" cy="1066800"/>
          </a:xfrm>
        </p:spPr>
        <p:txBody>
          <a:bodyPr/>
          <a:lstStyle/>
          <a:p>
            <a:r>
              <a:rPr lang="en-AU" dirty="0"/>
              <a:t>The Coex SC will have a joint meeting </a:t>
            </a:r>
            <a:r>
              <a:rPr lang="en-AU"/>
              <a:t>with 802.15.4ab </a:t>
            </a:r>
            <a:r>
              <a:rPr lang="en-AU" dirty="0"/>
              <a:t>colleagues during our second hour in PM2 </a:t>
            </a:r>
          </a:p>
        </p:txBody>
      </p:sp>
      <p:sp>
        <p:nvSpPr>
          <p:cNvPr id="3" name="Content Placeholder 2">
            <a:extLst>
              <a:ext uri="{FF2B5EF4-FFF2-40B4-BE49-F238E27FC236}">
                <a16:creationId xmlns:a16="http://schemas.microsoft.com/office/drawing/2014/main" id="{46CC34AE-B8D7-F0E5-1DE8-DB8DDB2C4E53}"/>
              </a:ext>
            </a:extLst>
          </p:cNvPr>
          <p:cNvSpPr>
            <a:spLocks noGrp="1"/>
          </p:cNvSpPr>
          <p:nvPr>
            <p:ph idx="1"/>
          </p:nvPr>
        </p:nvSpPr>
        <p:spPr/>
        <p:txBody>
          <a:bodyPr/>
          <a:lstStyle/>
          <a:p>
            <a:r>
              <a:rPr lang="en-AU" dirty="0"/>
              <a:t>Clint Powell will be leading …</a:t>
            </a:r>
          </a:p>
        </p:txBody>
      </p:sp>
      <p:sp>
        <p:nvSpPr>
          <p:cNvPr id="4" name="Footer Placeholder 3">
            <a:extLst>
              <a:ext uri="{FF2B5EF4-FFF2-40B4-BE49-F238E27FC236}">
                <a16:creationId xmlns:a16="http://schemas.microsoft.com/office/drawing/2014/main" id="{48136BF3-612D-1622-7057-58F1B401FB2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6D5ACD-A8CC-9E6D-FB18-FCB551A1027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dirty="0"/>
          </a:p>
        </p:txBody>
      </p:sp>
    </p:spTree>
    <p:extLst>
      <p:ext uri="{BB962C8B-B14F-4D97-AF65-F5344CB8AC3E}">
        <p14:creationId xmlns:p14="http://schemas.microsoft.com/office/powerpoint/2010/main" val="17956790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hybrid</a:t>
            </a:r>
            <a:r>
              <a:rPr lang="en-AU" i="1" dirty="0"/>
              <a:t> </a:t>
            </a:r>
            <a:r>
              <a:rPr lang="en-AU" dirty="0"/>
              <a:t>meeting in November 2022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63</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6281</Words>
  <Application>Microsoft Office PowerPoint</Application>
  <PresentationFormat>On-screen Show (4:3)</PresentationFormat>
  <Paragraphs>835</Paragraphs>
  <Slides>63</Slides>
  <Notes>1</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CiscoSansTT ExtraLight</vt:lpstr>
      <vt:lpstr>Times New Roman</vt:lpstr>
      <vt:lpstr>802-11-Submission</vt:lpstr>
      <vt:lpstr>Agenda for IEEE 802.11 Coexistence SC hybrid meeting in November 2022</vt:lpstr>
      <vt:lpstr>Welcome to the third hybrid meeting of the IEEE 802.11 Coexistence SC in November 2022</vt:lpstr>
      <vt:lpstr>Registration is required for the IEEE 802.11 WG electronic plenary session in Nov 2022</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hybrid IEEE 802.11 WG plenary meeting in November 2022</vt:lpstr>
      <vt:lpstr>The Coex SC will consider a proposed agenda for its hybrid meeting in Nov 2022</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hybrid meeting minutes from September 2022</vt:lpstr>
      <vt:lpstr>PowerPoint Presentation</vt:lpstr>
      <vt:lpstr>There are few key message for the Coex SC that arise out of today’s session</vt:lpstr>
      <vt:lpstr>PowerPoint Presentation</vt:lpstr>
      <vt:lpstr>The Coex SC has been tracking two Harmonised Standards in ETSI BRAN for 5/6 GHz coexistence</vt:lpstr>
      <vt:lpstr>Note that ESTI BRAN documents are available to IEEE 802.11 WG members</vt:lpstr>
      <vt:lpstr>ETSI BRAN will continue to discuss coexistence &amp; other issues going forward</vt:lpstr>
      <vt:lpstr>PowerPoint Presentation</vt:lpstr>
      <vt:lpstr>The latest revision of EN 303 687 (6 GHz) will now be sent for EC review</vt:lpstr>
      <vt:lpstr>There are some open issues in the current EN 303 687 that may be addressed in the next revision</vt:lpstr>
      <vt:lpstr>A decision is required on how to handle EN 303 687’s EDT @ -72 dBm (scaled) rule for 802.11ax/be</vt:lpstr>
      <vt:lpstr>Coex SC has parked the issue of 802.11be compatibility with EN 301 893 (5 GHz) &amp; EN 303 687 (6 GHz) </vt:lpstr>
      <vt:lpstr>PowerPoint Presentation</vt:lpstr>
      <vt:lpstr>The latest revision of EN 301 893 (5 GHz) is progressing slower than hoped/expected</vt:lpstr>
      <vt:lpstr>PowerPoint Presentation</vt:lpstr>
      <vt:lpstr>The Coex SC will hear a summary of the EDT discussions and issues in ETSI BRAN</vt:lpstr>
      <vt:lpstr>PowerPoint Presentation</vt:lpstr>
      <vt:lpstr>There may not be a major coex problem depending if there are other technologies in 5/6 GHz</vt:lpstr>
      <vt:lpstr>There was a some LAA deployment in Chicago as early as Jan 2020 …</vt:lpstr>
      <vt:lpstr>We have tracked the use of 5G by SPs in unlicensed bands to highlight the importance of coexistence work</vt:lpstr>
      <vt:lpstr>We have tracked the use of 5G by SPs in unlicensed bands to highlight the importance of coexistence work</vt:lpstr>
      <vt:lpstr>… but the no. of deployed/planned LAA networks globally has not increased for last 2 years</vt:lpstr>
      <vt:lpstr>… and the number of LAA devices is only slowly growing too</vt:lpstr>
      <vt:lpstr>Limited LAA deployment … does not mean NR-U (if widely deployed) will not be a problem</vt:lpstr>
      <vt:lpstr>PowerPoint Presentation</vt:lpstr>
      <vt:lpstr>The Coex SC heard about potential coex impacts of 3GPP’s SL-U development in Jan &amp; Jul 2022</vt:lpstr>
      <vt:lpstr>The Coex SC will continue to monitor potential coex impacts of 3GPP’s SL-U</vt:lpstr>
      <vt:lpstr>PowerPoint Presentation</vt:lpstr>
      <vt:lpstr>It appears Bluetooth SIG is planning operation in the 6 GHz band … and want to cooperate on coex issues</vt:lpstr>
      <vt:lpstr>NB FH coex could be difficult … but BT SIG wants to talk about it!</vt:lpstr>
      <vt:lpstr>PowerPoint Presentation</vt:lpstr>
      <vt:lpstr>6 GHz is opening globally for unlicenced operation …</vt:lpstr>
      <vt:lpstr>… and will hopefully satisfy the demand for unlicensed bandwidth (especially for Wi-Fi)</vt:lpstr>
      <vt:lpstr>PowerPoint Presentation</vt:lpstr>
      <vt:lpstr>The Coex SC has previously discussed coexistence in 60 GHz … </vt:lpstr>
      <vt:lpstr>… but there was not much to report to the Coex SC in relation to 60 GHz coex in May 2022</vt:lpstr>
      <vt:lpstr>… and there is not much to report to the Coex SC in relation to 60 GHz coex in Sept 2022 </vt:lpstr>
      <vt:lpstr>PowerPoint Presentation</vt:lpstr>
      <vt:lpstr>The Coex SC will continue its normal business in Jan 2023 (hybrid meeting in Baltimore)</vt:lpstr>
      <vt:lpstr>The Coex SC may hear about other potential topics in Jan 2023</vt:lpstr>
      <vt:lpstr>PowerPoint Presentation</vt:lpstr>
      <vt:lpstr>There is activity underway in IEEE 802.15.4ab with a potential impact on Wi-Fi coexistence</vt:lpstr>
      <vt:lpstr>The Coex SC briefly discussed the potential coex issue related to IEEE 802.15.4ab work in July 2022</vt:lpstr>
      <vt:lpstr>There are ongoing efforts to think about how we can avoid coex issue with 802.15.4ab going forward</vt:lpstr>
      <vt:lpstr>There are ongoing efforts to think about how we can avoid coex issue with 802.15.4ba going forward</vt:lpstr>
      <vt:lpstr>The Coex SC will have a joint meeting with 802.15.4ab colleagues during our second hour in PM2 </vt:lpstr>
      <vt:lpstr>The IEEE 802.11 Coexistence SC hybrid meeting in November 2022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2022-11-17T03:55:47Z</dcterms:modified>
</cp:coreProperties>
</file>