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  <p:sldMasterId id="2147483744" r:id="rId5"/>
  </p:sldMasterIdLst>
  <p:notesMasterIdLst>
    <p:notesMasterId r:id="rId34"/>
  </p:notesMasterIdLst>
  <p:handoutMasterIdLst>
    <p:handoutMasterId r:id="rId35"/>
  </p:handoutMasterIdLst>
  <p:sldIdLst>
    <p:sldId id="256" r:id="rId6"/>
    <p:sldId id="257" r:id="rId7"/>
    <p:sldId id="265" r:id="rId8"/>
    <p:sldId id="508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266" r:id="rId18"/>
    <p:sldId id="268" r:id="rId19"/>
    <p:sldId id="541" r:id="rId20"/>
    <p:sldId id="267" r:id="rId21"/>
    <p:sldId id="498" r:id="rId22"/>
    <p:sldId id="394" r:id="rId23"/>
    <p:sldId id="404" r:id="rId24"/>
    <p:sldId id="486" r:id="rId25"/>
    <p:sldId id="540" r:id="rId26"/>
    <p:sldId id="283" r:id="rId27"/>
    <p:sldId id="528" r:id="rId28"/>
    <p:sldId id="543" r:id="rId29"/>
    <p:sldId id="542" r:id="rId30"/>
    <p:sldId id="269" r:id="rId31"/>
    <p:sldId id="530" r:id="rId32"/>
    <p:sldId id="264" r:id="rId3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266"/>
            <p14:sldId id="268"/>
            <p14:sldId id="541"/>
            <p14:sldId id="267"/>
            <p14:sldId id="498"/>
            <p14:sldId id="394"/>
            <p14:sldId id="404"/>
            <p14:sldId id="486"/>
            <p14:sldId id="540"/>
          </p14:sldIdLst>
        </p14:section>
        <p14:section name="Closing Plenary" id="{BB49951C-DAD2-492A-A499-C494C1B632FE}">
          <p14:sldIdLst>
            <p14:sldId id="283"/>
            <p14:sldId id="528"/>
            <p14:sldId id="543"/>
            <p14:sldId id="542"/>
            <p14:sldId id="269"/>
            <p14:sldId id="530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4711C-3860-471F-B702-B004AF35E26C}" v="4" dt="2022-11-18T02:03:36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8989" autoAdjust="0"/>
  </p:normalViewPr>
  <p:slideViewPr>
    <p:cSldViewPr>
      <p:cViewPr varScale="1">
        <p:scale>
          <a:sx n="54" d="100"/>
          <a:sy n="54" d="100"/>
        </p:scale>
        <p:origin x="159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7EB4711C-3860-471F-B702-B004AF35E26C}"/>
    <pc:docChg chg="custSel addSld modSld modMainMaster modSection">
      <pc:chgData name="Jon Rosdahl" userId="2820f357-2dd4-4127-8713-e0bfde0fd756" providerId="ADAL" clId="{7EB4711C-3860-471F-B702-B004AF35E26C}" dt="2022-11-18T02:04:02.024" v="407" actId="6549"/>
      <pc:docMkLst>
        <pc:docMk/>
      </pc:docMkLst>
      <pc:sldChg chg="modSp mod">
        <pc:chgData name="Jon Rosdahl" userId="2820f357-2dd4-4127-8713-e0bfde0fd756" providerId="ADAL" clId="{7EB4711C-3860-471F-B702-B004AF35E26C}" dt="2022-11-18T02:04:02.024" v="407" actId="6549"/>
        <pc:sldMkLst>
          <pc:docMk/>
          <pc:sldMk cId="0" sldId="256"/>
        </pc:sldMkLst>
        <pc:spChg chg="mod">
          <ac:chgData name="Jon Rosdahl" userId="2820f357-2dd4-4127-8713-e0bfde0fd756" providerId="ADAL" clId="{7EB4711C-3860-471F-B702-B004AF35E26C}" dt="2022-11-18T02:04:02.024" v="40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7EB4711C-3860-471F-B702-B004AF35E26C}" dt="2022-11-14T04:21:58.947" v="123" actId="20577"/>
        <pc:sldMkLst>
          <pc:docMk/>
          <pc:sldMk cId="2112281857" sldId="498"/>
        </pc:sldMkLst>
        <pc:spChg chg="mod">
          <ac:chgData name="Jon Rosdahl" userId="2820f357-2dd4-4127-8713-e0bfde0fd756" providerId="ADAL" clId="{7EB4711C-3860-471F-B702-B004AF35E26C}" dt="2022-11-14T04:21:21.042" v="101" actId="14100"/>
          <ac:spMkLst>
            <pc:docMk/>
            <pc:sldMk cId="2112281857" sldId="498"/>
            <ac:spMk id="5" creationId="{4B1C6171-599C-4786-8796-0390F6339D10}"/>
          </ac:spMkLst>
        </pc:spChg>
        <pc:spChg chg="mod">
          <ac:chgData name="Jon Rosdahl" userId="2820f357-2dd4-4127-8713-e0bfde0fd756" providerId="ADAL" clId="{7EB4711C-3860-471F-B702-B004AF35E26C}" dt="2022-11-14T04:21:58.947" v="123" actId="20577"/>
          <ac:spMkLst>
            <pc:docMk/>
            <pc:sldMk cId="2112281857" sldId="498"/>
            <ac:spMk id="6" creationId="{CD618415-B2DA-4F0A-9C9E-F457C66906CC}"/>
          </ac:spMkLst>
        </pc:spChg>
      </pc:sldChg>
      <pc:sldChg chg="modSp mod">
        <pc:chgData name="Jon Rosdahl" userId="2820f357-2dd4-4127-8713-e0bfde0fd756" providerId="ADAL" clId="{7EB4711C-3860-471F-B702-B004AF35E26C}" dt="2022-11-18T01:55:59.491" v="155" actId="14100"/>
        <pc:sldMkLst>
          <pc:docMk/>
          <pc:sldMk cId="3728223044" sldId="528"/>
        </pc:sldMkLst>
        <pc:spChg chg="mod">
          <ac:chgData name="Jon Rosdahl" userId="2820f357-2dd4-4127-8713-e0bfde0fd756" providerId="ADAL" clId="{7EB4711C-3860-471F-B702-B004AF35E26C}" dt="2022-11-18T01:55:59.491" v="155" actId="14100"/>
          <ac:spMkLst>
            <pc:docMk/>
            <pc:sldMk cId="3728223044" sldId="528"/>
            <ac:spMk id="3" creationId="{C2421C23-33DA-1DC8-9B35-96B79CF73EBF}"/>
          </ac:spMkLst>
        </pc:spChg>
      </pc:sldChg>
      <pc:sldChg chg="modSp new mod">
        <pc:chgData name="Jon Rosdahl" userId="2820f357-2dd4-4127-8713-e0bfde0fd756" providerId="ADAL" clId="{7EB4711C-3860-471F-B702-B004AF35E26C}" dt="2022-11-18T02:02:42.039" v="401" actId="20577"/>
        <pc:sldMkLst>
          <pc:docMk/>
          <pc:sldMk cId="3093212749" sldId="542"/>
        </pc:sldMkLst>
        <pc:spChg chg="mod">
          <ac:chgData name="Jon Rosdahl" userId="2820f357-2dd4-4127-8713-e0bfde0fd756" providerId="ADAL" clId="{7EB4711C-3860-471F-B702-B004AF35E26C}" dt="2022-11-18T02:01:59.973" v="374" actId="6549"/>
          <ac:spMkLst>
            <pc:docMk/>
            <pc:sldMk cId="3093212749" sldId="542"/>
            <ac:spMk id="2" creationId="{F5E6C3BA-701A-C0AE-916F-E07BBF071244}"/>
          </ac:spMkLst>
        </pc:spChg>
        <pc:spChg chg="mod">
          <ac:chgData name="Jon Rosdahl" userId="2820f357-2dd4-4127-8713-e0bfde0fd756" providerId="ADAL" clId="{7EB4711C-3860-471F-B702-B004AF35E26C}" dt="2022-11-18T02:02:42.039" v="401" actId="20577"/>
          <ac:spMkLst>
            <pc:docMk/>
            <pc:sldMk cId="3093212749" sldId="542"/>
            <ac:spMk id="3" creationId="{DE5CC28A-A341-FE36-4528-7717D6B50769}"/>
          </ac:spMkLst>
        </pc:spChg>
      </pc:sldChg>
      <pc:sldChg chg="modSp mod">
        <pc:chgData name="Jon Rosdahl" userId="2820f357-2dd4-4127-8713-e0bfde0fd756" providerId="ADAL" clId="{7EB4711C-3860-471F-B702-B004AF35E26C}" dt="2022-11-18T02:00:37.836" v="337" actId="20577"/>
        <pc:sldMkLst>
          <pc:docMk/>
          <pc:sldMk cId="4145328484" sldId="543"/>
        </pc:sldMkLst>
        <pc:spChg chg="mod">
          <ac:chgData name="Jon Rosdahl" userId="2820f357-2dd4-4127-8713-e0bfde0fd756" providerId="ADAL" clId="{7EB4711C-3860-471F-B702-B004AF35E26C}" dt="2022-11-18T02:00:37.836" v="337" actId="20577"/>
          <ac:spMkLst>
            <pc:docMk/>
            <pc:sldMk cId="4145328484" sldId="543"/>
            <ac:spMk id="3" creationId="{DE5CC28A-A341-FE36-4528-7717D6B50769}"/>
          </ac:spMkLst>
        </pc:spChg>
      </pc:sldChg>
      <pc:sldMasterChg chg="modSp mod">
        <pc:chgData name="Jon Rosdahl" userId="2820f357-2dd4-4127-8713-e0bfde0fd756" providerId="ADAL" clId="{7EB4711C-3860-471F-B702-B004AF35E26C}" dt="2022-11-18T02:03:09.901" v="403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7EB4711C-3860-471F-B702-B004AF35E26C}" dt="2022-11-18T02:03:09.901" v="403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802.11-22/1710r1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802.11-22/1710r1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af9ea36d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17af9ea36d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802.11-22/1710r1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871589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of Hands of those in the room.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802.11-22/1710r1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3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802.11-22/1710r1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af9ea36d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af9ea36d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A5D7486-18AF-07D7-6273-284FC1C6A540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ec-22-0203-00-00EC</a:t>
            </a:r>
            <a:endParaRPr lang="en-US" sz="1100" dirty="0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4EA710C5-820F-1B53-9A19-AFEADCCAEF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6" y="6606385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</p:spTree>
    <p:extLst>
      <p:ext uri="{BB962C8B-B14F-4D97-AF65-F5344CB8AC3E}">
        <p14:creationId xmlns:p14="http://schemas.microsoft.com/office/powerpoint/2010/main" val="419337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9806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4625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3461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9907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0328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07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5053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634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5138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882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116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11-22-1710r1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40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ec-22-0203-00-00EC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0583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12-WCSG-ieee-802wcsc-meeting-venue-manager-report-202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awns@facetoface-event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rick@linespeed.com" TargetMode="External"/><Relationship Id="rId4" Type="http://schemas.openxmlformats.org/officeDocument/2006/relationships/hyperlink" Target="mailto:lisa@facetoface-event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vent.me/ePrBDG" TargetMode="External"/><Relationship Id="rId5" Type="http://schemas.openxmlformats.org/officeDocument/2006/relationships/hyperlink" Target="https://imat.ieee.org/my-site/home" TargetMode="External"/><Relationship Id="rId4" Type="http://schemas.openxmlformats.org/officeDocument/2006/relationships/hyperlink" Target="https://ieee802.org/802tele_calendar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	1st Vice Chair Report - 2022 November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Network Access Information and Support </a:t>
            </a:r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667" b="1" dirty="0"/>
              <a:t>IEEE 802 Wireless Secure Network Access </a:t>
            </a:r>
            <a:endParaRPr sz="2667" b="1" dirty="0"/>
          </a:p>
          <a:p>
            <a:pPr indent="-440256">
              <a:lnSpc>
                <a:spcPct val="100000"/>
              </a:lnSpc>
              <a:spcBef>
                <a:spcPts val="1333"/>
              </a:spcBef>
              <a:buSzPts val="1600"/>
            </a:pPr>
            <a:r>
              <a:rPr lang="en" sz="2667" dirty="0"/>
              <a:t>Wireless Encryption Protocol:  WPA2/WPA3</a:t>
            </a:r>
            <a:endParaRPr sz="2667" dirty="0"/>
          </a:p>
          <a:p>
            <a:pPr indent="-440256">
              <a:lnSpc>
                <a:spcPct val="100000"/>
              </a:lnSpc>
              <a:buSzPts val="1600"/>
            </a:pPr>
            <a:r>
              <a:rPr lang="en" sz="2667" dirty="0"/>
              <a:t>SSIDS: IEEE802 </a:t>
            </a:r>
            <a:endParaRPr sz="2667" dirty="0"/>
          </a:p>
          <a:p>
            <a:pPr indent="-440256">
              <a:lnSpc>
                <a:spcPct val="100000"/>
              </a:lnSpc>
              <a:buSzPts val="1600"/>
            </a:pPr>
            <a:r>
              <a:rPr lang="en" sz="2667" dirty="0"/>
              <a:t>Password: ieeeieee</a:t>
            </a:r>
            <a:endParaRPr sz="2667" dirty="0"/>
          </a:p>
          <a:p>
            <a:pPr marL="0" indent="0">
              <a:spcBef>
                <a:spcPts val="1333"/>
              </a:spcBef>
              <a:buNone/>
            </a:pPr>
            <a:r>
              <a:rPr lang="en" sz="2667" b="1" dirty="0"/>
              <a:t>Onsite Network Support </a:t>
            </a:r>
            <a:endParaRPr sz="2667" b="1" dirty="0"/>
          </a:p>
          <a:p>
            <a:pPr marL="609585" lvl="1" indent="0">
              <a:spcBef>
                <a:spcPts val="1333"/>
              </a:spcBef>
              <a:buSzPts val="1800"/>
              <a:buNone/>
            </a:pPr>
            <a:r>
              <a:rPr lang="en" sz="2133" dirty="0"/>
              <a:t>The November 2022 IEEE 802 Plenary Session Network Provider is Linespeed. </a:t>
            </a:r>
            <a:endParaRPr sz="2133" dirty="0"/>
          </a:p>
          <a:p>
            <a:pPr marL="609585" lvl="1" indent="0">
              <a:spcBef>
                <a:spcPts val="1333"/>
              </a:spcBef>
              <a:buSzPts val="1800"/>
              <a:buNone/>
            </a:pPr>
            <a:r>
              <a:rPr lang="en" sz="2133" dirty="0"/>
              <a:t>Members of the Linespeed team will be available in Thai Chakraphat 1.</a:t>
            </a:r>
            <a:endParaRPr sz="2133" b="1" dirty="0"/>
          </a:p>
          <a:p>
            <a:pPr indent="0" algn="ctr">
              <a:spcBef>
                <a:spcPts val="1333"/>
              </a:spcBef>
              <a:buNone/>
            </a:pPr>
            <a:endParaRPr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30CF6-0AAB-8371-3CFD-8D911E622E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EB03F-80EC-062D-BB05-9D607E82B9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‘Tastes of Thailand Street Food’</a:t>
            </a:r>
          </a:p>
          <a:p>
            <a:r>
              <a:rPr lang="en-US"/>
              <a:t>Networking Social</a:t>
            </a:r>
          </a:p>
        </p:txBody>
      </p:sp>
      <p:sp>
        <p:nvSpPr>
          <p:cNvPr id="120" name="Google Shape;120;p9"/>
          <p:cNvSpPr txBox="1">
            <a:spLocks noGrp="1"/>
          </p:cNvSpPr>
          <p:nvPr>
            <p:ph sz="half" idx="1"/>
          </p:nvPr>
        </p:nvSpPr>
        <p:spPr>
          <a:xfrm>
            <a:off x="334432" y="1341438"/>
            <a:ext cx="6371167" cy="4525962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r>
              <a:rPr lang="en-US" sz="2000" dirty="0"/>
              <a:t>Registered In-Person attendees* and their guests*.</a:t>
            </a:r>
          </a:p>
          <a:p>
            <a:r>
              <a:rPr lang="en-US" sz="2000" dirty="0"/>
              <a:t>*Please confirm your planned attendance with the Meeting Planner at the event Registration Desk.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Guest Badges available until 1:30 PM Tuesday.</a:t>
            </a:r>
          </a:p>
          <a:p>
            <a:r>
              <a:rPr lang="en-US" sz="2000" dirty="0"/>
              <a:t>WHEN</a:t>
            </a:r>
          </a:p>
          <a:p>
            <a:r>
              <a:rPr lang="en-US" sz="2000" dirty="0"/>
              <a:t>		Wednesday November 16th , 6:30 PM - 9:00 PM</a:t>
            </a:r>
          </a:p>
          <a:p>
            <a:r>
              <a:rPr lang="en-US" sz="2000" dirty="0"/>
              <a:t>WHERE</a:t>
            </a:r>
          </a:p>
          <a:p>
            <a:r>
              <a:rPr lang="en-US" sz="2000" dirty="0"/>
              <a:t>		Sala Thai – 5th Floor.</a:t>
            </a:r>
          </a:p>
          <a:p>
            <a:r>
              <a:rPr lang="en-US" sz="2000" dirty="0"/>
              <a:t>WHAT</a:t>
            </a:r>
          </a:p>
          <a:p>
            <a:r>
              <a:rPr lang="en-US" sz="2000" dirty="0"/>
              <a:t>		Food, Drinks, Entertainment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1" name="Google Shape;121;p9"/>
          <p:cNvSpPr txBox="1"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122" name="Google Shape;122;p9" descr="Wai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9352" y="3048000"/>
            <a:ext cx="4280811" cy="30186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039EA-04B1-E456-80C7-3F56AAC243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63FA9-AAB2-361F-4994-492E2B81BD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7af9ea36d7_0_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Airport Transfers </a:t>
            </a:r>
            <a:endParaRPr/>
          </a:p>
        </p:txBody>
      </p:sp>
      <p:sp>
        <p:nvSpPr>
          <p:cNvPr id="128" name="Google Shape;128;g17af9ea36d7_0_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Bef>
                <a:spcPts val="1333"/>
              </a:spcBef>
              <a:buNone/>
            </a:pPr>
            <a:r>
              <a:rPr lang="en" sz="2800" dirty="0"/>
              <a:t>Transportation to the BKK Airport can be arranged directly with the Marriott hotel. Please speak with a representative at the front desk should you wish to hire a car to the airport.</a:t>
            </a:r>
            <a:endParaRPr sz="2800" dirty="0"/>
          </a:p>
          <a:p>
            <a:pPr marL="0" indent="0">
              <a:spcBef>
                <a:spcPts val="1333"/>
              </a:spcBef>
              <a:buNone/>
            </a:pPr>
            <a:endParaRPr sz="2667" b="1" dirty="0"/>
          </a:p>
          <a:p>
            <a:pPr marL="0" indent="0">
              <a:spcBef>
                <a:spcPts val="1333"/>
              </a:spcBef>
              <a:buNone/>
            </a:pPr>
            <a:endParaRPr sz="2667" b="1" dirty="0"/>
          </a:p>
          <a:p>
            <a:pPr marL="0" indent="0">
              <a:spcBef>
                <a:spcPts val="1333"/>
              </a:spcBef>
              <a:buNone/>
            </a:pPr>
            <a:endParaRPr sz="2667" dirty="0"/>
          </a:p>
          <a:p>
            <a:pPr indent="0" algn="ctr">
              <a:spcBef>
                <a:spcPts val="1333"/>
              </a:spcBef>
              <a:buNone/>
            </a:pPr>
            <a:endParaRPr sz="2667"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sz="2667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3F039-A8B6-373D-FC7B-FCB76B583BD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7F6B5-482D-1E00-022A-1F963DF5AA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73958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 dirty="0"/>
              <a:t>Acknowledgement of Support </a:t>
            </a:r>
            <a:endParaRPr dirty="0"/>
          </a:p>
        </p:txBody>
      </p:sp>
      <p:sp>
        <p:nvSpPr>
          <p:cNvPr id="134" name="Google Shape;134;p10"/>
          <p:cNvSpPr txBox="1">
            <a:spLocks noGrp="1"/>
          </p:cNvSpPr>
          <p:nvPr>
            <p:ph idx="1"/>
          </p:nvPr>
        </p:nvSpPr>
        <p:spPr>
          <a:xfrm>
            <a:off x="334433" y="1425386"/>
            <a:ext cx="9800167" cy="44420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2133"/>
              </a:spcBef>
              <a:buNone/>
            </a:pPr>
            <a:r>
              <a:rPr lang="en" dirty="0"/>
              <a:t>On behalf of the </a:t>
            </a:r>
            <a:r>
              <a:rPr lang="en" sz="2800" dirty="0"/>
              <a:t>IEEE 802 Executive Committee, and the Working Groups they represent we would like to take this opportunity to thank the </a:t>
            </a:r>
            <a:endParaRPr sz="2800" dirty="0"/>
          </a:p>
          <a:p>
            <a:pPr marL="0" indent="0" algn="ctr">
              <a:spcBef>
                <a:spcPts val="2133"/>
              </a:spcBef>
              <a:buNone/>
            </a:pPr>
            <a:r>
              <a:rPr lang="en" sz="2800" b="1" dirty="0"/>
              <a:t>Thailand Conventions and Exhibitions Bureau (TCEB) </a:t>
            </a:r>
            <a:endParaRPr sz="2800" b="1" dirty="0"/>
          </a:p>
          <a:p>
            <a:pPr marL="0" indent="0" algn="ctr">
              <a:spcBef>
                <a:spcPts val="2133"/>
              </a:spcBef>
              <a:buNone/>
            </a:pPr>
            <a:r>
              <a:rPr lang="en" sz="2800" dirty="0"/>
              <a:t>for supporting the November 2022 IEEE 802 Plenary Session. </a:t>
            </a:r>
            <a:endParaRPr sz="2800" dirty="0"/>
          </a:p>
          <a:p>
            <a:pPr marL="0" indent="0" algn="ctr">
              <a:spcBef>
                <a:spcPts val="2133"/>
              </a:spcBef>
              <a:spcAft>
                <a:spcPts val="2133"/>
              </a:spcAft>
              <a:buNone/>
            </a:pPr>
            <a:r>
              <a:rPr lang="en" sz="2800" dirty="0"/>
              <a:t>Their support has helped make our session a success. </a:t>
            </a:r>
            <a:endParaRPr sz="2800" dirty="0"/>
          </a:p>
        </p:txBody>
      </p:sp>
      <p:pic>
        <p:nvPicPr>
          <p:cNvPr id="135" name="Google Shape;135;p10" descr="TCEB_logo_ART_v.1.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34600" y="3560214"/>
            <a:ext cx="1870815" cy="1872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6418CC-B70B-377D-39A0-E48722A3025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92D36-4D84-35AF-5B51-2E843B9948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F6C5D-191F-88A6-E67D-8317FCF524A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13834" y="1295400"/>
            <a:ext cx="10964333" cy="5227948"/>
          </a:xfrm>
        </p:spPr>
        <p:txBody>
          <a:bodyPr/>
          <a:lstStyle/>
          <a:p>
            <a:pPr marL="152396" indent="0">
              <a:buNone/>
            </a:pPr>
            <a:r>
              <a:rPr lang="en-US" sz="2400" dirty="0"/>
              <a:t>Dear Valued Guest,</a:t>
            </a:r>
          </a:p>
          <a:p>
            <a:pPr marL="152396" indent="0">
              <a:buNone/>
            </a:pPr>
            <a:r>
              <a:rPr lang="en-US" sz="2400" dirty="0"/>
              <a:t>We are looking forward welcoming you in Bangkok Marriott Marquis Queen’s Park.</a:t>
            </a:r>
          </a:p>
          <a:p>
            <a:pPr marL="152396" indent="0">
              <a:buNone/>
            </a:pPr>
            <a:r>
              <a:rPr lang="en-US" sz="2400" dirty="0"/>
              <a:t>Please be advised that during 16th – 20th November the Asia-Pacific Economic Cooperation (APEC) Summit will take place in Bangkok.</a:t>
            </a:r>
          </a:p>
          <a:p>
            <a:pPr marL="152396" indent="0">
              <a:buNone/>
            </a:pPr>
            <a:r>
              <a:rPr lang="en-US" sz="2400" dirty="0"/>
              <a:t>During 12</a:t>
            </a:r>
            <a:r>
              <a:rPr lang="en-US" sz="2400" baseline="30000" dirty="0"/>
              <a:t>th</a:t>
            </a:r>
            <a:r>
              <a:rPr lang="en-US" sz="2400" dirty="0"/>
              <a:t> - 20</a:t>
            </a:r>
            <a:r>
              <a:rPr lang="en-US" sz="2400" baseline="30000" dirty="0"/>
              <a:t>th</a:t>
            </a:r>
            <a:r>
              <a:rPr lang="en-US" sz="2400" dirty="0"/>
              <a:t> November 2022, heightened security measures will be in place across multiple venues in Bangkok.</a:t>
            </a:r>
          </a:p>
          <a:p>
            <a:pPr marL="152396" indent="0">
              <a:buNone/>
            </a:pPr>
            <a:r>
              <a:rPr lang="en-US" sz="2400" dirty="0"/>
              <a:t>To ensure a smooth stay with us, there will be some special guidelines that need to be followed according to The Royal Thai Police as mentioned below:</a:t>
            </a:r>
          </a:p>
          <a:p>
            <a:pPr marL="152396" indent="0">
              <a:buNone/>
            </a:pPr>
            <a:r>
              <a:rPr lang="en-US" sz="2400" dirty="0"/>
              <a:t>From 12</a:t>
            </a:r>
            <a:r>
              <a:rPr lang="en-US" sz="2400" baseline="30000" dirty="0"/>
              <a:t>th</a:t>
            </a:r>
            <a:r>
              <a:rPr lang="en-US" sz="2400" dirty="0"/>
              <a:t>- 20th November 2022: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/>
              <a:t>Please carry your passport or Thai National ID card (or a copy of your passport on your mobile phone) with you at all times.</a:t>
            </a:r>
          </a:p>
          <a:p>
            <a:pPr marL="380990" lvl="1" indent="-38099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(Continued next Slide)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AAB99-86FF-7826-A77E-6902B5F19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8134" y="653489"/>
            <a:ext cx="1290032" cy="113142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36CD7-0DB9-C00B-E250-07124C3770C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14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3A11DA-428F-1454-D7E7-91B9B362717E}"/>
              </a:ext>
            </a:extLst>
          </p:cNvPr>
          <p:cNvSpPr txBox="1"/>
          <p:nvPr/>
        </p:nvSpPr>
        <p:spPr>
          <a:xfrm>
            <a:off x="879835" y="334652"/>
            <a:ext cx="9102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Letter from Simon Bell, General Manager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CA77DB-24DC-DDFE-0F15-75F83F070A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39615-AECA-9168-7AEC-B3871462B1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82096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1CCB51-B05C-D758-BA78-D77C443DC711}"/>
              </a:ext>
            </a:extLst>
          </p:cNvPr>
          <p:cNvSpPr txBox="1"/>
          <p:nvPr/>
        </p:nvSpPr>
        <p:spPr>
          <a:xfrm>
            <a:off x="804422" y="1341929"/>
            <a:ext cx="1029406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/>
            <a:r>
              <a:rPr lang="en-US" dirty="0">
                <a:solidFill>
                  <a:schemeClr val="tx1"/>
                </a:solidFill>
              </a:rPr>
              <a:t>From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-19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 November 2022: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main entrance at the lobby shall be the only point to enter or exit the hotel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Gate Access from </a:t>
            </a:r>
            <a:r>
              <a:rPr lang="en-US" dirty="0" err="1">
                <a:solidFill>
                  <a:schemeClr val="tx1"/>
                </a:solidFill>
              </a:rPr>
              <a:t>Benchasiri</a:t>
            </a:r>
            <a:r>
              <a:rPr lang="en-US" dirty="0">
                <a:solidFill>
                  <a:schemeClr val="tx1"/>
                </a:solidFill>
              </a:rPr>
              <a:t> Park will be closed.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Shuttle bus service to Emporium Tower (</a:t>
            </a:r>
            <a:r>
              <a:rPr lang="en-US" dirty="0" err="1">
                <a:solidFill>
                  <a:schemeClr val="tx1"/>
                </a:solidFill>
              </a:rPr>
              <a:t>Phrom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Phong</a:t>
            </a:r>
            <a:r>
              <a:rPr lang="en-US" dirty="0">
                <a:solidFill>
                  <a:schemeClr val="tx1"/>
                </a:solidFill>
              </a:rPr>
              <a:t> BTS station) will be available every 30 minutes from 07.00–22.00 hrs.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We apologize for the inconvenience, and we hope you will enjoy your stay with us.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Should you require any further assistance, please feel free to contact us via +66 2 059 5555.</a:t>
            </a:r>
          </a:p>
          <a:p>
            <a:pPr marL="152396"/>
            <a:endParaRPr lang="en-US" dirty="0">
              <a:solidFill>
                <a:schemeClr val="tx1"/>
              </a:solidFill>
            </a:endParaRP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Best Regards,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Simon Bell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General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5C2A04-5282-6FD7-3ACB-5A6582B14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654" y="701411"/>
            <a:ext cx="1147191" cy="100614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A54A-DD4B-F71F-602C-89C3190C4BF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7DD750-C16C-2399-F172-2932B3C39E1A}"/>
              </a:ext>
            </a:extLst>
          </p:cNvPr>
          <p:cNvSpPr txBox="1"/>
          <p:nvPr/>
        </p:nvSpPr>
        <p:spPr>
          <a:xfrm>
            <a:off x="980389" y="351935"/>
            <a:ext cx="333080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dirty="0"/>
              <a:t>Continued from Previous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5A7B0B-1290-AE8E-1E72-A1136A291D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0857E-DFA8-C588-9E1E-5DE2ED5DAC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1717592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>
            <a:spLocks noGrp="1"/>
          </p:cNvSpPr>
          <p:nvPr>
            <p:ph type="title"/>
          </p:nvPr>
        </p:nvSpPr>
        <p:spPr>
          <a:xfrm>
            <a:off x="929218" y="618833"/>
            <a:ext cx="10449982" cy="11337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" sz="2800" dirty="0"/>
              <a:t>Thanks for helping us make this session a success, we look forward to working with you again!</a:t>
            </a:r>
            <a:endParaRPr sz="2800" dirty="0"/>
          </a:p>
        </p:txBody>
      </p:sp>
      <p:sp>
        <p:nvSpPr>
          <p:cNvPr id="141" name="Google Shape;141;p11"/>
          <p:cNvSpPr txBox="1">
            <a:spLocks noGrp="1"/>
          </p:cNvSpPr>
          <p:nvPr>
            <p:ph idx="1"/>
          </p:nvPr>
        </p:nvSpPr>
        <p:spPr>
          <a:xfrm>
            <a:off x="929219" y="1778455"/>
            <a:ext cx="10672592" cy="47461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400" dirty="0"/>
              <a:t>The next IEEE 802 Plenary Session will be March 12-17, 2023. </a:t>
            </a:r>
          </a:p>
          <a:p>
            <a:pPr marL="0" indent="0">
              <a:buNone/>
            </a:pPr>
            <a:r>
              <a:rPr lang="en" sz="2400" dirty="0"/>
              <a:t>The session will be a Mixed Mode with In-Person participation at the Hilton Atlanta, in Atlanta Georgia.</a:t>
            </a:r>
          </a:p>
          <a:p>
            <a:pPr marL="0" indent="0">
              <a:buNone/>
            </a:pPr>
            <a:endParaRPr sz="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" sz="2400" b="1" dirty="0"/>
              <a:t>Session Information and Registration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" sz="2400" b="1" dirty="0"/>
              <a:t>will be available in Mid-December 2022.</a:t>
            </a:r>
          </a:p>
          <a:p>
            <a:pPr marL="0" indent="0" algn="ctr">
              <a:spcBef>
                <a:spcPts val="0"/>
              </a:spcBef>
              <a:buNone/>
            </a:pPr>
            <a:endParaRPr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If you have any questions about the current session or the March 2023 IEEE 802 Plenary please contact us: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Face to Face Events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IEEE 802 Meeting Planner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Email: </a:t>
            </a:r>
            <a:r>
              <a:rPr lang="en" sz="24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lang="en" sz="2400" dirty="0"/>
              <a:t> </a:t>
            </a:r>
            <a:endParaRPr sz="2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EB863-5945-8E2D-ED14-F21989F1B46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B566E-EEC9-414D-FBAE-604485D8E8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C6171-599C-4786-8796-0390F633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42128"/>
          </a:xfrm>
        </p:spPr>
        <p:txBody>
          <a:bodyPr/>
          <a:lstStyle/>
          <a:p>
            <a:r>
              <a:rPr lang="en-US" sz="2800" b="1" dirty="0"/>
              <a:t>Request for information from local 802 Plenary WG Attendees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18415-B2DA-4F0A-9C9E-F457C669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307307"/>
            <a:ext cx="11125201" cy="5145879"/>
          </a:xfrm>
        </p:spPr>
        <p:txBody>
          <a:bodyPr/>
          <a:lstStyle/>
          <a:p>
            <a:r>
              <a:rPr lang="en-US" sz="2000" dirty="0"/>
              <a:t>We need to try to get an accurate count to prepare for the Breaks and Lunch on Friday.</a:t>
            </a:r>
          </a:p>
          <a:p>
            <a:r>
              <a:rPr lang="en-US" sz="2000" dirty="0"/>
              <a:t>During your WG Opening Plenary, we need to determine how many will be staying to attend the 802 EC Closing Plenary, the 802.11 Closing Plenary and/or the 802.1 " IEC/IEEE 60802" meetings on Friday Nov 15.</a:t>
            </a:r>
          </a:p>
          <a:p>
            <a:endParaRPr lang="en-US" sz="1050" dirty="0"/>
          </a:p>
          <a:p>
            <a:r>
              <a:rPr lang="en-US" sz="2400" b="1" dirty="0">
                <a:solidFill>
                  <a:srgbClr val="C00000"/>
                </a:solidFill>
              </a:rPr>
              <a:t>Please report back to </a:t>
            </a:r>
            <a:r>
              <a:rPr lang="en-US" dirty="0">
                <a:solidFill>
                  <a:srgbClr val="C00000"/>
                </a:solidFill>
              </a:rPr>
              <a:t>F2F Evets</a:t>
            </a:r>
            <a:r>
              <a:rPr lang="en-US" sz="2400" b="1" dirty="0">
                <a:solidFill>
                  <a:srgbClr val="C00000"/>
                </a:solidFill>
              </a:rPr>
              <a:t> by Monday Nov 14 by 2 pm ICT (14:00 ICT)</a:t>
            </a:r>
          </a:p>
          <a:p>
            <a:endParaRPr lang="en-US" sz="400" b="1" dirty="0">
              <a:solidFill>
                <a:srgbClr val="C00000"/>
              </a:solidFill>
            </a:endParaRPr>
          </a:p>
          <a:p>
            <a:r>
              <a:rPr lang="en-US" sz="2000" dirty="0"/>
              <a:t>Questions to Ask:</a:t>
            </a:r>
          </a:p>
          <a:p>
            <a:pPr lvl="1"/>
            <a:r>
              <a:rPr lang="en-US" sz="2000" dirty="0"/>
              <a:t>If you will be at one of the three meetings on Friday ( 802 EC Closing Plenary, the 802.11 Closing Plenary or the 802.1 " IEC/IEEE 60802" meeting ) will you participate (eat/drink) : </a:t>
            </a:r>
          </a:p>
          <a:p>
            <a:pPr lvl="1"/>
            <a:r>
              <a:rPr lang="en-US" sz="2000" dirty="0"/>
              <a:t>With breakfast?     78</a:t>
            </a:r>
          </a:p>
          <a:p>
            <a:pPr lvl="1"/>
            <a:r>
              <a:rPr lang="en-US" sz="2000" dirty="0"/>
              <a:t>with the AM Break?   56</a:t>
            </a:r>
          </a:p>
          <a:p>
            <a:pPr lvl="1"/>
            <a:r>
              <a:rPr lang="en-US" dirty="0"/>
              <a:t>With the lunch?       58</a:t>
            </a:r>
            <a:endParaRPr lang="en-US" sz="2000" dirty="0"/>
          </a:p>
          <a:p>
            <a:pPr lvl="1"/>
            <a:r>
              <a:rPr lang="en-US" sz="2000" dirty="0"/>
              <a:t>with the PM Break?   17               (out of 135 in the room)</a:t>
            </a:r>
          </a:p>
          <a:p>
            <a:pPr marL="0" indent="0">
              <a:buNone/>
            </a:pPr>
            <a:r>
              <a:rPr lang="en-US" sz="2000" dirty="0"/>
              <a:t>Please report all three numbers as it will affect our guarantees for F&amp;B expenses for Friday.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AE3C82-F09A-AC8D-C6CF-21F71C8B1B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5B7F-64BF-A310-F87C-7592FD102FF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A432B-601A-30DB-4FC9-54AACDFF55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281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Suggested best practice for Mixed-Mode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One central laptop/computer per meeting connects at head table.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speakers queue/speak only at the microphone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Presenters may have the chair (central laptop) share the presentation</a:t>
            </a:r>
          </a:p>
          <a:p>
            <a:pPr marL="457200" lvl="1" indent="0">
              <a:lnSpc>
                <a:spcPct val="90000"/>
              </a:lnSpc>
            </a:pPr>
            <a:r>
              <a:rPr lang="en-US" sz="2400" dirty="0"/>
              <a:t>- </a:t>
            </a:r>
            <a:r>
              <a:rPr lang="en-US" sz="2800" b="1" dirty="0"/>
              <a:t>May Share via Webex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attendees when using WebEx </a:t>
            </a:r>
            <a:r>
              <a:rPr lang="en-US" sz="2800" dirty="0">
                <a:solidFill>
                  <a:srgbClr val="FF0000"/>
                </a:solidFill>
              </a:rPr>
              <a:t>SHOULD NOT connect Audio.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Remote Attendee Please Mute when not speaking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813D-FE5D-7B78-52EB-B3CF7E3513C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7760-049C-A133-EBE1-40BB642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16" y="758604"/>
            <a:ext cx="10361084" cy="531814"/>
          </a:xfrm>
        </p:spPr>
        <p:txBody>
          <a:bodyPr/>
          <a:lstStyle/>
          <a:p>
            <a:r>
              <a:rPr lang="en-US" dirty="0"/>
              <a:t>Successful Hybrid Meeting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90626-9A0C-3B6F-36EB-8F8AF4E38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16" y="1536638"/>
            <a:ext cx="10361084" cy="4756252"/>
          </a:xfrm>
        </p:spPr>
        <p:txBody>
          <a:bodyPr/>
          <a:lstStyle/>
          <a:p>
            <a:r>
              <a:rPr lang="en-US" sz="2000" dirty="0"/>
              <a:t>In-room Attendees: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 Webex choose connect without audio before you join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 the Webex queue to indicate you want to speak</a:t>
            </a:r>
          </a:p>
          <a:p>
            <a:pPr lvl="1">
              <a:spcBef>
                <a:spcPts val="0"/>
              </a:spcBef>
            </a:pPr>
            <a:r>
              <a:rPr lang="en-US" dirty="0"/>
              <a:t>Wait to hold the microphone to make a comment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Repeat any questions that are inadvertently asked away from the microphone</a:t>
            </a:r>
          </a:p>
          <a:p>
            <a:endParaRPr lang="en-US" sz="2000" dirty="0"/>
          </a:p>
          <a:p>
            <a:r>
              <a:rPr lang="en-US" sz="2000" dirty="0"/>
              <a:t>Remote Attendees: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Join Webex and set Webex audio as ‘music’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 the Webex queue to indicate you want to speak</a:t>
            </a:r>
          </a:p>
          <a:p>
            <a:pPr lvl="1">
              <a:spcBef>
                <a:spcPts val="0"/>
              </a:spcBef>
            </a:pPr>
            <a:r>
              <a:rPr lang="en-US" dirty="0"/>
              <a:t>Wait to be called on to speak</a:t>
            </a:r>
          </a:p>
          <a:p>
            <a:r>
              <a:rPr lang="en-US" sz="2000" dirty="0"/>
              <a:t>Host: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Disable Video for participants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Set up participants to mute on entry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Set up </a:t>
            </a:r>
            <a:r>
              <a:rPr lang="en-US" dirty="0"/>
              <a:t>Audio Options: </a:t>
            </a:r>
            <a:r>
              <a:rPr lang="en-US" b="0" dirty="0"/>
              <a:t>Microphone -&gt; Shure,  Speaker -&gt; NP-M3000,  Smart Audio -&gt; Music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5DFC4-A801-A2CF-CE2C-0D651BF961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7C5E9-A1F7-CE76-0518-FE1E9DBE9E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8D66A-1E14-E869-B551-707E6E0BE1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233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November 14</a:t>
            </a:r>
            <a:r>
              <a:rPr lang="en-GB" sz="2000" baseline="30000" dirty="0"/>
              <a:t>th</a:t>
            </a:r>
            <a:r>
              <a:rPr lang="en-GB" sz="2000" dirty="0"/>
              <a:t> 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Friday November 17:</a:t>
            </a:r>
          </a:p>
          <a:p>
            <a:pPr lvl="1"/>
            <a:r>
              <a:rPr lang="en-US" sz="1800" dirty="0"/>
              <a:t>F3.1.2	DT	WG Straw Poll</a:t>
            </a:r>
          </a:p>
          <a:p>
            <a:pPr lvl="1"/>
            <a:r>
              <a:rPr lang="en-US" sz="1800" dirty="0"/>
              <a:t>F3.1.3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695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6934" y="1676400"/>
            <a:ext cx="9616018" cy="1362075"/>
          </a:xfrm>
        </p:spPr>
        <p:txBody>
          <a:bodyPr/>
          <a:lstStyle/>
          <a:p>
            <a:pPr algn="ctr"/>
            <a:r>
              <a:rPr lang="en-US" sz="3600" dirty="0"/>
              <a:t>Friday, November 17,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D8E6-7A92-9C8D-6833-5B40111C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Venue: </a:t>
            </a:r>
            <a:br>
              <a:rPr lang="en-US" dirty="0"/>
            </a:br>
            <a:r>
              <a:rPr lang="en-US" dirty="0"/>
              <a:t>(Bangkok Marriot Marquis Queen’s Park)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1C23-33DA-1DC8-9B35-96B79CF7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57400"/>
            <a:ext cx="10361084" cy="4267199"/>
          </a:xfrm>
        </p:spPr>
        <p:txBody>
          <a:bodyPr/>
          <a:lstStyle/>
          <a:p>
            <a:r>
              <a:rPr lang="en-US" sz="2000" dirty="0"/>
              <a:t>1. How many people would like to come back to this venue? </a:t>
            </a:r>
          </a:p>
          <a:p>
            <a:pPr lvl="1"/>
            <a:r>
              <a:rPr lang="en-US" dirty="0"/>
              <a:t>Yes – 43</a:t>
            </a:r>
          </a:p>
          <a:p>
            <a:pPr lvl="1"/>
            <a:r>
              <a:rPr lang="en-US" dirty="0"/>
              <a:t>No –  2</a:t>
            </a:r>
          </a:p>
          <a:p>
            <a:r>
              <a:rPr lang="en-US" dirty="0"/>
              <a:t>2. Did you go to the social?</a:t>
            </a:r>
          </a:p>
          <a:p>
            <a:pPr lvl="1"/>
            <a:r>
              <a:rPr lang="en-US" dirty="0"/>
              <a:t>Yes – 40</a:t>
            </a:r>
          </a:p>
          <a:p>
            <a:pPr lvl="1"/>
            <a:r>
              <a:rPr lang="en-US" dirty="0"/>
              <a:t>No –    5</a:t>
            </a:r>
          </a:p>
          <a:p>
            <a:r>
              <a:rPr lang="en-US" sz="2000" dirty="0"/>
              <a:t>3. If you attended the Social, did you like the social?</a:t>
            </a:r>
          </a:p>
          <a:p>
            <a:pPr lvl="1"/>
            <a:r>
              <a:rPr lang="en-US" sz="1800" dirty="0"/>
              <a:t>Yes – 33</a:t>
            </a:r>
          </a:p>
          <a:p>
            <a:pPr lvl="1"/>
            <a:r>
              <a:rPr lang="en-US" sz="1800" dirty="0"/>
              <a:t>No – 0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EE8D-7673-B9F3-0D94-8146821254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3E1F-6E2E-38C5-5255-C4D4BB236C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C54C5-D39A-184E-7290-CE76A14CF9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223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January – Baltimore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dirty="0"/>
              <a:t>1.If the 2023 January 802 Wireless </a:t>
            </a:r>
            <a:r>
              <a:rPr lang="en-US" dirty="0"/>
              <a:t>Interim </a:t>
            </a:r>
            <a:r>
              <a:rPr lang="en-US" sz="2000" dirty="0"/>
              <a:t>Session were held at the Baltimore Hilton Inner Harbor, Baltimore MD  as an in-person only session, would you attend?</a:t>
            </a:r>
          </a:p>
          <a:p>
            <a:pPr lvl="2"/>
            <a:r>
              <a:rPr lang="en-US" sz="2000" dirty="0"/>
              <a:t>Yes –59 </a:t>
            </a:r>
          </a:p>
          <a:p>
            <a:pPr lvl="2"/>
            <a:r>
              <a:rPr lang="en-US" sz="2000" dirty="0"/>
              <a:t>No – 48</a:t>
            </a:r>
          </a:p>
          <a:p>
            <a:pPr lvl="2"/>
            <a:r>
              <a:rPr lang="en-US" sz="2000" dirty="0"/>
              <a:t>Abstain - 10</a:t>
            </a:r>
          </a:p>
          <a:p>
            <a:pPr marL="457200" lvl="1" indent="0">
              <a:buNone/>
            </a:pPr>
            <a:r>
              <a:rPr lang="en-US" sz="2000" dirty="0"/>
              <a:t>2. If the 2023 January 802 Wireless </a:t>
            </a:r>
            <a:r>
              <a:rPr lang="en-US" dirty="0"/>
              <a:t>Interim </a:t>
            </a:r>
            <a:r>
              <a:rPr lang="en-US" sz="2000" dirty="0"/>
              <a:t>Session were held at the Baltimore Hilton Inner Harbor, Baltimore MD as mixed-mode session, will you attend:</a:t>
            </a:r>
          </a:p>
          <a:p>
            <a:pPr lvl="2"/>
            <a:r>
              <a:rPr lang="en-US" sz="2000" dirty="0"/>
              <a:t>Attend In-person -- 49</a:t>
            </a:r>
          </a:p>
          <a:p>
            <a:pPr lvl="2"/>
            <a:r>
              <a:rPr lang="en-US" sz="2000" dirty="0"/>
              <a:t>Attend Virtually (remotely) - 57</a:t>
            </a:r>
          </a:p>
          <a:p>
            <a:pPr lvl="2"/>
            <a:r>
              <a:rPr lang="en-US" sz="2000" dirty="0"/>
              <a:t>Will not attend plenary - 4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DF9DC-9C9B-A432-91D3-0875957C12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</a:rPr>
              <a:t>Jon Rosdahl, Qualcomm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– Atlanta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dirty="0"/>
              <a:t>1.If the 2023 March Plenary Session were held at the Hilton Atlanta, GA  as an in-person only session, would you attend?</a:t>
            </a:r>
          </a:p>
          <a:p>
            <a:pPr lvl="2"/>
            <a:r>
              <a:rPr lang="en-US" sz="2000" dirty="0"/>
              <a:t>Yes - 68</a:t>
            </a:r>
          </a:p>
          <a:p>
            <a:pPr lvl="2"/>
            <a:r>
              <a:rPr lang="en-US" sz="2000" dirty="0"/>
              <a:t>No - 43</a:t>
            </a:r>
          </a:p>
          <a:p>
            <a:pPr marL="457200" lvl="1" indent="0">
              <a:buNone/>
            </a:pPr>
            <a:r>
              <a:rPr lang="en-US" sz="2000" dirty="0"/>
              <a:t>2. If the 2023 March Plenary Session is held in as a mixed-mode session, will you attend:</a:t>
            </a:r>
          </a:p>
          <a:p>
            <a:pPr lvl="2"/>
            <a:r>
              <a:rPr lang="en-US" sz="2000" dirty="0"/>
              <a:t>Attend In-person - 64</a:t>
            </a:r>
          </a:p>
          <a:p>
            <a:pPr lvl="2"/>
            <a:r>
              <a:rPr lang="en-US" sz="2000" dirty="0"/>
              <a:t>Attend Virtually (remotely) - 59</a:t>
            </a:r>
          </a:p>
          <a:p>
            <a:pPr lvl="2"/>
            <a:r>
              <a:rPr lang="en-US" sz="2000" dirty="0"/>
              <a:t>Will not attend plenary - 0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DF9DC-9C9B-A432-91D3-0875957C12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Sept 11,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142132" y="5263417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488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EC-22/0003r0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EC-22/0001r12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https://mentor.ieee.org/802-ec/dcn/22/ec-22-0001-12-WCSG-ieee-802wcsc-meeting-venue-manager-report-2022.pptx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97" y="1565275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11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510" y="3886200"/>
            <a:ext cx="10363200" cy="2438400"/>
          </a:xfrm>
        </p:spPr>
        <p:txBody>
          <a:bodyPr/>
          <a:lstStyle/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title"/>
          </p:nvPr>
        </p:nvSpPr>
        <p:spPr>
          <a:xfrm>
            <a:off x="1331384" y="2040031"/>
            <a:ext cx="10363200" cy="1362075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600" dirty="0"/>
              <a:t>November 2022 IEEE 802 Plenary Session</a:t>
            </a:r>
          </a:p>
        </p:txBody>
      </p:sp>
      <p:sp>
        <p:nvSpPr>
          <p:cNvPr id="68" name="Google Shape;68;p1"/>
          <p:cNvSpPr txBox="1">
            <a:spLocks noGrp="1"/>
          </p:cNvSpPr>
          <p:nvPr>
            <p:ph type="body" idx="1"/>
          </p:nvPr>
        </p:nvSpPr>
        <p:spPr>
          <a:xfrm>
            <a:off x="1331384" y="3762615"/>
            <a:ext cx="10363200" cy="522287"/>
          </a:xfrm>
        </p:spPr>
        <p:txBody>
          <a:bodyPr wrap="square" anchor="t">
            <a:normAutofit/>
          </a:bodyPr>
          <a:lstStyle/>
          <a:p>
            <a:pPr algn="ctr"/>
            <a:r>
              <a:rPr lang="en-US" dirty="0"/>
              <a:t>Event Summary and </a:t>
            </a:r>
            <a:r>
              <a:rPr lang="en-US" sz="2400" dirty="0"/>
              <a:t>Important</a:t>
            </a:r>
            <a:r>
              <a:rPr lang="en-US" dirty="0"/>
              <a:t> Information</a:t>
            </a:r>
          </a:p>
        </p:txBody>
      </p:sp>
      <p:sp>
        <p:nvSpPr>
          <p:cNvPr id="74" name="Date Placeholder 4">
            <a:extLst>
              <a:ext uri="{FF2B5EF4-FFF2-40B4-BE49-F238E27FC236}">
                <a16:creationId xmlns:a16="http://schemas.microsoft.com/office/drawing/2014/main" id="{FAC39BBA-22F5-668D-86CF-FB5E2B8331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76" name="Footer Placeholder 5">
            <a:extLst>
              <a:ext uri="{FF2B5EF4-FFF2-40B4-BE49-F238E27FC236}">
                <a16:creationId xmlns:a16="http://schemas.microsoft.com/office/drawing/2014/main" id="{18939FF5-24C0-2962-C6A8-46BA4F4B9F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78" name="Slide Number Placeholder 6">
            <a:extLst>
              <a:ext uri="{FF2B5EF4-FFF2-40B4-BE49-F238E27FC236}">
                <a16:creationId xmlns:a16="http://schemas.microsoft.com/office/drawing/2014/main" id="{0FA25ED7-7F09-C898-E0BD-A06616C93E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Meeting Planner and Network Contacts</a:t>
            </a:r>
          </a:p>
        </p:txBody>
      </p:sp>
      <p:sp>
        <p:nvSpPr>
          <p:cNvPr id="75" name="Google Shape;75;p2"/>
          <p:cNvSpPr txBox="1">
            <a:spLocks noGrp="1"/>
          </p:cNvSpPr>
          <p:nvPr>
            <p:ph sz="half" idx="1"/>
          </p:nvPr>
        </p:nvSpPr>
        <p:spPr>
          <a:xfrm>
            <a:off x="914400" y="1724121"/>
            <a:ext cx="5181599" cy="4113213"/>
          </a:xfrm>
        </p:spPr>
        <p:txBody>
          <a:bodyPr/>
          <a:lstStyle/>
          <a:p>
            <a:r>
              <a:rPr lang="en-US" sz="2400" dirty="0"/>
              <a:t>Meeting Planner: Face to Face Events</a:t>
            </a:r>
          </a:p>
          <a:p>
            <a:r>
              <a:rPr lang="en-US" sz="2400" dirty="0"/>
              <a:t>Dawn Slykhouse </a:t>
            </a:r>
          </a:p>
          <a:p>
            <a:r>
              <a:rPr lang="en-US" sz="2400" dirty="0"/>
              <a:t>Mobile: +1 (408) 594-1342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Lisa Ronmark</a:t>
            </a:r>
          </a:p>
          <a:p>
            <a:r>
              <a:rPr lang="en-US" sz="2400" dirty="0"/>
              <a:t>Mobile: +1 (604) 316-4947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lisa@facetoface-events.com</a:t>
            </a:r>
            <a:endParaRPr lang="en-US" sz="2400" dirty="0"/>
          </a:p>
        </p:txBody>
      </p:sp>
      <p:sp>
        <p:nvSpPr>
          <p:cNvPr id="76" name="Google Shape;76;p2"/>
          <p:cNvSpPr txBox="1">
            <a:spLocks noGrp="1"/>
          </p:cNvSpPr>
          <p:nvPr>
            <p:ph sz="half" idx="2"/>
          </p:nvPr>
        </p:nvSpPr>
        <p:spPr>
          <a:xfrm>
            <a:off x="6301316" y="1665081"/>
            <a:ext cx="5077884" cy="4649786"/>
          </a:xfrm>
        </p:spPr>
        <p:txBody>
          <a:bodyPr/>
          <a:lstStyle/>
          <a:p>
            <a:r>
              <a:rPr lang="en-US" sz="2400" dirty="0"/>
              <a:t>Network Provider: </a:t>
            </a:r>
            <a:r>
              <a:rPr lang="en-US" sz="2400" dirty="0" err="1"/>
              <a:t>Linespeed</a:t>
            </a:r>
            <a:r>
              <a:rPr lang="en-US" sz="2400" dirty="0"/>
              <a:t> Events</a:t>
            </a:r>
          </a:p>
          <a:p>
            <a:r>
              <a:rPr lang="en-US" sz="2400" dirty="0"/>
              <a:t>Richard Alfvin</a:t>
            </a:r>
          </a:p>
          <a:p>
            <a:r>
              <a:rPr lang="en-US" sz="2400" dirty="0"/>
              <a:t>Mobile: +1 (585) 781-0952 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rick@linespeed.com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Meeting Planner and Network Office:</a:t>
            </a:r>
          </a:p>
          <a:p>
            <a:r>
              <a:rPr lang="en-US" sz="2400" dirty="0"/>
              <a:t>Thai </a:t>
            </a:r>
            <a:r>
              <a:rPr lang="en-US" sz="2400" dirty="0" err="1"/>
              <a:t>Chakraphat</a:t>
            </a:r>
            <a:r>
              <a:rPr lang="en-US" sz="2400" dirty="0"/>
              <a:t> 1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64BC34-DC6B-20FE-B5A2-7C141D362E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4B14E-C14E-3A92-1608-0708DF2266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In Person Registration Times and Location</a:t>
            </a:r>
            <a:endParaRPr/>
          </a:p>
        </p:txBody>
      </p:sp>
      <p:sp>
        <p:nvSpPr>
          <p:cNvPr id="82" name="Google Shape;82;p3"/>
          <p:cNvSpPr txBox="1">
            <a:spLocks noGrp="1"/>
          </p:cNvSpPr>
          <p:nvPr>
            <p:ph idx="1"/>
          </p:nvPr>
        </p:nvSpPr>
        <p:spPr>
          <a:xfrm>
            <a:off x="914401" y="1981200"/>
            <a:ext cx="10361084" cy="37337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sz="3400" b="1" dirty="0"/>
              <a:t>Registration and Information Desk:</a:t>
            </a:r>
          </a:p>
          <a:p>
            <a:pPr marL="0" indent="0"/>
            <a:r>
              <a:rPr lang="en" sz="3400" dirty="0"/>
              <a:t>		Grand Ballroom Foyer, Level 2</a:t>
            </a:r>
          </a:p>
          <a:p>
            <a:pPr marL="0" indent="0">
              <a:spcBef>
                <a:spcPts val="1333"/>
              </a:spcBef>
              <a:buNone/>
            </a:pPr>
            <a:endParaRPr dirty="0"/>
          </a:p>
          <a:p>
            <a:pPr lvl="1">
              <a:spcBef>
                <a:spcPts val="1333"/>
              </a:spcBef>
            </a:pPr>
            <a:r>
              <a:rPr lang="en" sz="2800" b="0" dirty="0"/>
              <a:t>Sunday 3:30 PM - 6:30 PM</a:t>
            </a:r>
            <a:endParaRPr sz="2800" b="0" dirty="0"/>
          </a:p>
          <a:p>
            <a:pPr lvl="1"/>
            <a:r>
              <a:rPr lang="en" sz="2800" b="0" dirty="0"/>
              <a:t>Monday 7:30 AM - 5:00 PM</a:t>
            </a:r>
            <a:endParaRPr sz="2800" b="0" dirty="0"/>
          </a:p>
          <a:p>
            <a:pPr lvl="1"/>
            <a:r>
              <a:rPr lang="en" sz="2800" b="0" dirty="0"/>
              <a:t>Tuesday, Wednesday, Thursday 7:30 AM - 1:30 PM</a:t>
            </a:r>
            <a:endParaRPr sz="2800" b="0" dirty="0"/>
          </a:p>
          <a:p>
            <a:pPr marL="0" indent="0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096FA-C1ED-FCD1-4A2F-6B9EEE33C8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DFBF0-1697-FF11-4DE8-468CC6ECB0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7af9ea36d7_0_10"/>
          <p:cNvSpPr txBox="1">
            <a:spLocks noGrp="1"/>
          </p:cNvSpPr>
          <p:nvPr>
            <p:ph type="title"/>
          </p:nvPr>
        </p:nvSpPr>
        <p:spPr>
          <a:xfrm>
            <a:off x="487363" y="763586"/>
            <a:ext cx="10972800" cy="892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 sz="2400" dirty="0"/>
              <a:t>Food and Beverage Breaks</a:t>
            </a:r>
            <a:br>
              <a:rPr lang="en" sz="2400" dirty="0"/>
            </a:br>
            <a:r>
              <a:rPr lang="en" sz="2400" dirty="0"/>
              <a:t>Monday –Thursday Nov 15 - 17</a:t>
            </a:r>
            <a:endParaRPr sz="2400" dirty="0"/>
          </a:p>
        </p:txBody>
      </p:sp>
      <p:sp>
        <p:nvSpPr>
          <p:cNvPr id="95" name="Google Shape;95;g17af9ea36d7_0_10"/>
          <p:cNvSpPr txBox="1">
            <a:spLocks noGrp="1"/>
          </p:cNvSpPr>
          <p:nvPr>
            <p:ph sz="half" idx="1"/>
          </p:nvPr>
        </p:nvSpPr>
        <p:spPr>
          <a:xfrm>
            <a:off x="914401" y="1981201"/>
            <a:ext cx="5080000" cy="4279899"/>
          </a:xfrm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000" b="1" dirty="0"/>
              <a:t>Arrival Break 7:30 AM - 8:30 AM</a:t>
            </a:r>
            <a:endParaRPr sz="2000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 (Tues-Thur)</a:t>
            </a:r>
            <a:endParaRPr sz="2000" dirty="0"/>
          </a:p>
          <a:p>
            <a:pPr indent="0">
              <a:buNone/>
            </a:pPr>
            <a:endParaRPr sz="2000" dirty="0"/>
          </a:p>
          <a:p>
            <a:pPr marL="0" indent="0">
              <a:buNone/>
            </a:pPr>
            <a:r>
              <a:rPr lang="en" sz="2000" b="1" dirty="0"/>
              <a:t>AM Break 9:45 AM - 10:45 AM</a:t>
            </a:r>
            <a:endParaRPr sz="2000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</a:t>
            </a:r>
            <a:endParaRPr sz="2000" dirty="0"/>
          </a:p>
          <a:p>
            <a:pPr indent="0">
              <a:buNone/>
            </a:pPr>
            <a:endParaRPr sz="2000" dirty="0"/>
          </a:p>
          <a:p>
            <a:pPr marL="0" indent="0">
              <a:buNone/>
            </a:pPr>
            <a:r>
              <a:rPr lang="en" sz="2000" b="1" dirty="0"/>
              <a:t>PM Break 3:00 PM - 4:00 PM</a:t>
            </a:r>
            <a:endParaRPr sz="2000" b="1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</a:t>
            </a:r>
            <a:endParaRPr sz="2000" b="1" dirty="0"/>
          </a:p>
          <a:p>
            <a:pPr marL="0" indent="0">
              <a:buNone/>
            </a:pPr>
            <a:endParaRPr sz="2000" dirty="0"/>
          </a:p>
        </p:txBody>
      </p:sp>
      <p:sp>
        <p:nvSpPr>
          <p:cNvPr id="96" name="Google Shape;96;g17af9ea36d7_0_10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000" b="1" dirty="0"/>
              <a:t>Lunch 12:00 PM - 2:00 PM</a:t>
            </a:r>
            <a:endParaRPr sz="2000" dirty="0"/>
          </a:p>
          <a:p>
            <a:r>
              <a:rPr lang="en" sz="2000" dirty="0"/>
              <a:t>Gogi Kitchen (Lobby Level)</a:t>
            </a:r>
            <a:endParaRPr sz="2000" dirty="0"/>
          </a:p>
          <a:p>
            <a:r>
              <a:rPr lang="en" sz="2000" dirty="0"/>
              <a:t>Wear your event name badge for complimentary access.</a:t>
            </a:r>
            <a:endParaRPr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F8E37-34EC-5044-EE80-9AAAA693C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94121-FE02-E2D2-DBAB-71DCD31472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Schedule of Sessions and Attendance</a:t>
            </a:r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In Person Room Assignments:</a:t>
            </a:r>
            <a:r>
              <a:rPr lang="en" sz="2133" dirty="0"/>
              <a:t> Schedule QR codes posted on each meeting floor and on your badge hand out. </a:t>
            </a:r>
            <a:r>
              <a:rPr lang="en" sz="2133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Virtual Participation:</a:t>
            </a:r>
            <a:r>
              <a:rPr lang="en" sz="2133" dirty="0"/>
              <a:t> </a:t>
            </a:r>
            <a:r>
              <a:rPr lang="en" sz="2133" u="sng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https://ieee802.org/802tele_calendar.html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ATTENDANCE TOOL (IMAT) : </a:t>
            </a:r>
            <a:r>
              <a:rPr lang="en" sz="2133" u="sng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endParaRPr lang="en" sz="2133" b="1" dirty="0">
              <a:solidFill>
                <a:srgbClr val="FF0000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>
                <a:solidFill>
                  <a:srgbClr val="FF0000"/>
                </a:solidFill>
              </a:rPr>
              <a:t>REGISTRATION FEE REQUIREMENT REMINDER</a:t>
            </a:r>
            <a:endParaRPr sz="2133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1867" dirty="0"/>
              <a:t>Payment of the session registration fee is required for all individuals who participate in any session associated with the November 2022 IEEE 802 Plenary Session.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sz="1867" b="1" dirty="0"/>
              <a:t>Registration Link</a:t>
            </a:r>
            <a:r>
              <a:rPr lang="en" sz="1867" dirty="0"/>
              <a:t>: </a:t>
            </a:r>
            <a:r>
              <a:rPr lang="en" sz="1867" u="sng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https://cvent.me/ePrBDG</a:t>
            </a:r>
            <a:endParaRPr sz="1867" dirty="0">
              <a:solidFill>
                <a:schemeClr val="accent2"/>
              </a:solidFill>
            </a:endParaRPr>
          </a:p>
          <a:p>
            <a:pPr indent="0" algn="ctr">
              <a:spcBef>
                <a:spcPts val="1333"/>
              </a:spcBef>
              <a:buNone/>
            </a:pPr>
            <a:endParaRPr sz="2133"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sz="2133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1A5E0-411C-D077-A990-3C242663B41A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460163" y="6261100"/>
            <a:ext cx="731837" cy="52387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31A3D-0E6E-1B6E-BFD0-8A21A43912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C508E3-F76A-4B4D-34AA-5B78F567F4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Visual Support - In Person Sessions </a:t>
            </a:r>
          </a:p>
        </p:txBody>
      </p:sp>
      <p:sp>
        <p:nvSpPr>
          <p:cNvPr id="108" name="Google Shape;108;p6"/>
          <p:cNvSpPr txBox="1">
            <a:spLocks noGrp="1"/>
          </p:cNvSpPr>
          <p:nvPr>
            <p:ph idx="1"/>
          </p:nvPr>
        </p:nvSpPr>
        <p:spPr>
          <a:xfrm>
            <a:off x="929218" y="1836646"/>
            <a:ext cx="10464798" cy="4687979"/>
          </a:xfrm>
        </p:spPr>
        <p:txBody>
          <a:bodyPr/>
          <a:lstStyle/>
          <a:p>
            <a:r>
              <a:rPr lang="en-US" sz="2000" dirty="0"/>
              <a:t>WHO TO CONTACT IF AUDIO VISUAL EQUIPMENT ISN’T WORKING IN YOUR ONSITE MEETING ROOM</a:t>
            </a:r>
          </a:p>
          <a:p>
            <a:r>
              <a:rPr lang="en-US" sz="2000" dirty="0"/>
              <a:t>Please contact the Meeting Planner directly if you have any issues with the audio-visual equipment in your meeting room. The Meeting Planner will contact support and  the appropriate technician will be sent to assist as soon as possible.</a:t>
            </a:r>
          </a:p>
          <a:p>
            <a:r>
              <a:rPr lang="en-US" sz="2000" dirty="0"/>
              <a:t>Meeting Planner can be reached at:</a:t>
            </a:r>
          </a:p>
          <a:p>
            <a:r>
              <a:rPr lang="en-US" sz="2000" dirty="0"/>
              <a:t>Registration and Information Desk: Grand Ballroom Foyer</a:t>
            </a:r>
          </a:p>
          <a:p>
            <a:r>
              <a:rPr lang="en-US" sz="2000" dirty="0"/>
              <a:t>Event Office: Thai Chakraphat 1</a:t>
            </a:r>
          </a:p>
          <a:p>
            <a:r>
              <a:rPr lang="en-US" sz="2000" dirty="0"/>
              <a:t>Via Text or Call: Dawn Slykhouse: +1 (408) 594-1342 or Lisa Ronmark +1 (604) 316-4947</a:t>
            </a:r>
          </a:p>
          <a:p>
            <a:r>
              <a:rPr lang="en-US" sz="2000" dirty="0"/>
              <a:t>WEBEX AUDIO IN THE ONSITE MEETING ROOM</a:t>
            </a:r>
          </a:p>
          <a:p>
            <a:r>
              <a:rPr lang="en-US" sz="2000" dirty="0"/>
              <a:t>If you are a local participant, PLEASE, select “Don’t connect to audio” when joining the WebEx session. Connecting to the audio, may cause an audio feedback loop that prevents the meeting from proceeding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B51F07-1E2F-F9B2-C9ED-33C1B1477F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7D2D1-5992-DB14-5B47-2593269208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CA501-F9D3-7007-28BE-07E3519A4D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microsoft.com/office/infopath/2007/PartnerControls"/>
    <ds:schemaRef ds:uri="http://purl.org/dc/terms/"/>
    <ds:schemaRef ds:uri="cc9c437c-ae0c-4066-8d90-a0f7de78612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ba37140e-f4c5-4a6c-a9b4-20a691ce6c8a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27921</TotalTime>
  <Words>3216</Words>
  <Application>Microsoft Office PowerPoint</Application>
  <PresentationFormat>Widescreen</PresentationFormat>
  <Paragraphs>408</Paragraphs>
  <Slides>28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Courier New</vt:lpstr>
      <vt:lpstr>Roboto</vt:lpstr>
      <vt:lpstr>Times New Roman</vt:lpstr>
      <vt:lpstr>Verdana</vt:lpstr>
      <vt:lpstr>Wingdings</vt:lpstr>
      <vt:lpstr>802-11 Theme</vt:lpstr>
      <vt:lpstr>Title slide</vt:lpstr>
      <vt:lpstr>Document</vt:lpstr>
      <vt:lpstr> 1st Vice Chair Report - 2022 November Plenary</vt:lpstr>
      <vt:lpstr>Abstract</vt:lpstr>
      <vt:lpstr>Monday, July 11th, 2022  802.11 WG Opening Plenary</vt:lpstr>
      <vt:lpstr>November 2022 IEEE 802 Plenary Session</vt:lpstr>
      <vt:lpstr>Meeting Planner and Network Contacts</vt:lpstr>
      <vt:lpstr>In Person Registration Times and Location</vt:lpstr>
      <vt:lpstr>Food and Beverage Breaks Monday –Thursday Nov 15 - 17</vt:lpstr>
      <vt:lpstr>Schedule of Sessions and Attendance</vt:lpstr>
      <vt:lpstr>Audio Visual Support - In Person Sessions </vt:lpstr>
      <vt:lpstr>Network Access Information and Support </vt:lpstr>
      <vt:lpstr>‘Tastes of Thailand Street Food’ Networking Social</vt:lpstr>
      <vt:lpstr>Airport Transfers </vt:lpstr>
      <vt:lpstr>Acknowledgement of Support </vt:lpstr>
      <vt:lpstr>PowerPoint Presentation</vt:lpstr>
      <vt:lpstr>PowerPoint Presentation</vt:lpstr>
      <vt:lpstr>Thanks for helping us make this session a success, we look forward to working with you again!</vt:lpstr>
      <vt:lpstr>Request for information from local 802 Plenary WG Attendees</vt:lpstr>
      <vt:lpstr>Suggested best practice for Mixed-Mode Meetings</vt:lpstr>
      <vt:lpstr>Successful Hybrid Meeting Protocol</vt:lpstr>
      <vt:lpstr>M3.6 Recording attendance</vt:lpstr>
      <vt:lpstr>Future 802 Plenary Venue Contract Status</vt:lpstr>
      <vt:lpstr>Friday, November 17, 2022 802.11 WG Closing Plenary</vt:lpstr>
      <vt:lpstr>Straw Poll: Return to This Venue:  (Bangkok Marriot Marquis Queen’s Park)</vt:lpstr>
      <vt:lpstr>Straw Poll: January – Baltimore Interim</vt:lpstr>
      <vt:lpstr>Straw Poll: March – Atlanta Plenary</vt:lpstr>
      <vt:lpstr>Future Interim Venue Status – Sept 11, 2022</vt:lpstr>
      <vt:lpstr>Future 802 Plenary Venue Contract Status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- 2022 November Plenary</dc:title>
  <dc:subject>November 2022</dc:subject>
  <dc:creator>Jon Rosdahl</dc:creator>
  <dc:description>Jon Rosdahl (Qualcomm)</dc:description>
  <cp:lastModifiedBy>Jon Rosdahl</cp:lastModifiedBy>
  <cp:revision>27</cp:revision>
  <cp:lastPrinted>1601-01-01T00:00:00Z</cp:lastPrinted>
  <dcterms:created xsi:type="dcterms:W3CDTF">2020-01-12T14:48:27Z</dcterms:created>
  <dcterms:modified xsi:type="dcterms:W3CDTF">2022-11-18T02:04:09Z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