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4" r:id="rId4"/>
    <p:sldMasterId id="2147483744" r:id="rId5"/>
  </p:sldMasterIdLst>
  <p:notesMasterIdLst>
    <p:notesMasterId r:id="rId34"/>
  </p:notesMasterIdLst>
  <p:handoutMasterIdLst>
    <p:handoutMasterId r:id="rId35"/>
  </p:handoutMasterIdLst>
  <p:sldIdLst>
    <p:sldId id="256" r:id="rId6"/>
    <p:sldId id="257" r:id="rId7"/>
    <p:sldId id="265" r:id="rId8"/>
    <p:sldId id="508" r:id="rId9"/>
    <p:sldId id="509" r:id="rId10"/>
    <p:sldId id="510" r:id="rId11"/>
    <p:sldId id="511" r:id="rId12"/>
    <p:sldId id="512" r:id="rId13"/>
    <p:sldId id="513" r:id="rId14"/>
    <p:sldId id="514" r:id="rId15"/>
    <p:sldId id="515" r:id="rId16"/>
    <p:sldId id="516" r:id="rId17"/>
    <p:sldId id="266" r:id="rId18"/>
    <p:sldId id="268" r:id="rId19"/>
    <p:sldId id="541" r:id="rId20"/>
    <p:sldId id="267" r:id="rId21"/>
    <p:sldId id="498" r:id="rId22"/>
    <p:sldId id="394" r:id="rId23"/>
    <p:sldId id="404" r:id="rId24"/>
    <p:sldId id="486" r:id="rId25"/>
    <p:sldId id="540" r:id="rId26"/>
    <p:sldId id="283" r:id="rId27"/>
    <p:sldId id="528" r:id="rId28"/>
    <p:sldId id="543" r:id="rId29"/>
    <p:sldId id="542" r:id="rId30"/>
    <p:sldId id="269" r:id="rId31"/>
    <p:sldId id="530" r:id="rId32"/>
    <p:sldId id="264" r:id="rId33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521415D9-36F7-43E2-AB2F-B90AF26B5E84}">
      <p14:sectionLst xmlns:p14="http://schemas.microsoft.com/office/powerpoint/2010/main">
        <p14:section name="Monday Opening Plenary" id="{DFA654AF-9022-4599-BB81-5CEF1DAC50DC}">
          <p14:sldIdLst>
            <p14:sldId id="256"/>
            <p14:sldId id="257"/>
            <p14:sldId id="265"/>
            <p14:sldId id="508"/>
            <p14:sldId id="509"/>
            <p14:sldId id="510"/>
            <p14:sldId id="511"/>
            <p14:sldId id="512"/>
            <p14:sldId id="513"/>
            <p14:sldId id="514"/>
            <p14:sldId id="515"/>
            <p14:sldId id="516"/>
            <p14:sldId id="266"/>
            <p14:sldId id="268"/>
            <p14:sldId id="541"/>
            <p14:sldId id="267"/>
            <p14:sldId id="498"/>
            <p14:sldId id="394"/>
            <p14:sldId id="404"/>
            <p14:sldId id="486"/>
            <p14:sldId id="540"/>
          </p14:sldIdLst>
        </p14:section>
        <p14:section name="Closing Plenary" id="{BB49951C-DAD2-492A-A499-C494C1B632FE}">
          <p14:sldIdLst>
            <p14:sldId id="283"/>
            <p14:sldId id="528"/>
            <p14:sldId id="543"/>
            <p14:sldId id="542"/>
            <p14:sldId id="269"/>
            <p14:sldId id="530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B4711C-3860-471F-B702-B004AF35E26C}" v="4" dt="2022-11-18T02:03:36.8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4" autoAdjust="0"/>
    <p:restoredTop sz="88989" autoAdjust="0"/>
  </p:normalViewPr>
  <p:slideViewPr>
    <p:cSldViewPr>
      <p:cViewPr varScale="1">
        <p:scale>
          <a:sx n="54" d="100"/>
          <a:sy n="54" d="100"/>
        </p:scale>
        <p:origin x="1596" y="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7EB4711C-3860-471F-B702-B004AF35E26C}"/>
    <pc:docChg chg="custSel addSld modSld modMainMaster modSection">
      <pc:chgData name="Jon Rosdahl" userId="2820f357-2dd4-4127-8713-e0bfde0fd756" providerId="ADAL" clId="{7EB4711C-3860-471F-B702-B004AF35E26C}" dt="2022-11-18T02:04:02.024" v="407" actId="6549"/>
      <pc:docMkLst>
        <pc:docMk/>
      </pc:docMkLst>
      <pc:sldChg chg="modSp mod">
        <pc:chgData name="Jon Rosdahl" userId="2820f357-2dd4-4127-8713-e0bfde0fd756" providerId="ADAL" clId="{7EB4711C-3860-471F-B702-B004AF35E26C}" dt="2022-11-18T02:04:02.024" v="407" actId="6549"/>
        <pc:sldMkLst>
          <pc:docMk/>
          <pc:sldMk cId="0" sldId="256"/>
        </pc:sldMkLst>
        <pc:spChg chg="mod">
          <ac:chgData name="Jon Rosdahl" userId="2820f357-2dd4-4127-8713-e0bfde0fd756" providerId="ADAL" clId="{7EB4711C-3860-471F-B702-B004AF35E26C}" dt="2022-11-18T02:04:02.024" v="407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on Rosdahl" userId="2820f357-2dd4-4127-8713-e0bfde0fd756" providerId="ADAL" clId="{7EB4711C-3860-471F-B702-B004AF35E26C}" dt="2022-11-14T04:21:58.947" v="123" actId="20577"/>
        <pc:sldMkLst>
          <pc:docMk/>
          <pc:sldMk cId="2112281857" sldId="498"/>
        </pc:sldMkLst>
        <pc:spChg chg="mod">
          <ac:chgData name="Jon Rosdahl" userId="2820f357-2dd4-4127-8713-e0bfde0fd756" providerId="ADAL" clId="{7EB4711C-3860-471F-B702-B004AF35E26C}" dt="2022-11-14T04:21:21.042" v="101" actId="14100"/>
          <ac:spMkLst>
            <pc:docMk/>
            <pc:sldMk cId="2112281857" sldId="498"/>
            <ac:spMk id="5" creationId="{4B1C6171-599C-4786-8796-0390F6339D10}"/>
          </ac:spMkLst>
        </pc:spChg>
        <pc:spChg chg="mod">
          <ac:chgData name="Jon Rosdahl" userId="2820f357-2dd4-4127-8713-e0bfde0fd756" providerId="ADAL" clId="{7EB4711C-3860-471F-B702-B004AF35E26C}" dt="2022-11-14T04:21:58.947" v="123" actId="20577"/>
          <ac:spMkLst>
            <pc:docMk/>
            <pc:sldMk cId="2112281857" sldId="498"/>
            <ac:spMk id="6" creationId="{CD618415-B2DA-4F0A-9C9E-F457C66906CC}"/>
          </ac:spMkLst>
        </pc:spChg>
      </pc:sldChg>
      <pc:sldChg chg="modSp mod">
        <pc:chgData name="Jon Rosdahl" userId="2820f357-2dd4-4127-8713-e0bfde0fd756" providerId="ADAL" clId="{7EB4711C-3860-471F-B702-B004AF35E26C}" dt="2022-11-18T01:55:59.491" v="155" actId="14100"/>
        <pc:sldMkLst>
          <pc:docMk/>
          <pc:sldMk cId="3728223044" sldId="528"/>
        </pc:sldMkLst>
        <pc:spChg chg="mod">
          <ac:chgData name="Jon Rosdahl" userId="2820f357-2dd4-4127-8713-e0bfde0fd756" providerId="ADAL" clId="{7EB4711C-3860-471F-B702-B004AF35E26C}" dt="2022-11-18T01:55:59.491" v="155" actId="14100"/>
          <ac:spMkLst>
            <pc:docMk/>
            <pc:sldMk cId="3728223044" sldId="528"/>
            <ac:spMk id="3" creationId="{C2421C23-33DA-1DC8-9B35-96B79CF73EBF}"/>
          </ac:spMkLst>
        </pc:spChg>
      </pc:sldChg>
      <pc:sldChg chg="modSp new mod">
        <pc:chgData name="Jon Rosdahl" userId="2820f357-2dd4-4127-8713-e0bfde0fd756" providerId="ADAL" clId="{7EB4711C-3860-471F-B702-B004AF35E26C}" dt="2022-11-18T02:02:42.039" v="401" actId="20577"/>
        <pc:sldMkLst>
          <pc:docMk/>
          <pc:sldMk cId="3093212749" sldId="542"/>
        </pc:sldMkLst>
        <pc:spChg chg="mod">
          <ac:chgData name="Jon Rosdahl" userId="2820f357-2dd4-4127-8713-e0bfde0fd756" providerId="ADAL" clId="{7EB4711C-3860-471F-B702-B004AF35E26C}" dt="2022-11-18T02:01:59.973" v="374" actId="6549"/>
          <ac:spMkLst>
            <pc:docMk/>
            <pc:sldMk cId="3093212749" sldId="542"/>
            <ac:spMk id="2" creationId="{F5E6C3BA-701A-C0AE-916F-E07BBF071244}"/>
          </ac:spMkLst>
        </pc:spChg>
        <pc:spChg chg="mod">
          <ac:chgData name="Jon Rosdahl" userId="2820f357-2dd4-4127-8713-e0bfde0fd756" providerId="ADAL" clId="{7EB4711C-3860-471F-B702-B004AF35E26C}" dt="2022-11-18T02:02:42.039" v="401" actId="20577"/>
          <ac:spMkLst>
            <pc:docMk/>
            <pc:sldMk cId="3093212749" sldId="542"/>
            <ac:spMk id="3" creationId="{DE5CC28A-A341-FE36-4528-7717D6B50769}"/>
          </ac:spMkLst>
        </pc:spChg>
      </pc:sldChg>
      <pc:sldChg chg="modSp mod">
        <pc:chgData name="Jon Rosdahl" userId="2820f357-2dd4-4127-8713-e0bfde0fd756" providerId="ADAL" clId="{7EB4711C-3860-471F-B702-B004AF35E26C}" dt="2022-11-18T02:00:37.836" v="337" actId="20577"/>
        <pc:sldMkLst>
          <pc:docMk/>
          <pc:sldMk cId="4145328484" sldId="543"/>
        </pc:sldMkLst>
        <pc:spChg chg="mod">
          <ac:chgData name="Jon Rosdahl" userId="2820f357-2dd4-4127-8713-e0bfde0fd756" providerId="ADAL" clId="{7EB4711C-3860-471F-B702-B004AF35E26C}" dt="2022-11-18T02:00:37.836" v="337" actId="20577"/>
          <ac:spMkLst>
            <pc:docMk/>
            <pc:sldMk cId="4145328484" sldId="543"/>
            <ac:spMk id="3" creationId="{DE5CC28A-A341-FE36-4528-7717D6B50769}"/>
          </ac:spMkLst>
        </pc:spChg>
      </pc:sldChg>
      <pc:sldMasterChg chg="modSp mod">
        <pc:chgData name="Jon Rosdahl" userId="2820f357-2dd4-4127-8713-e0bfde0fd756" providerId="ADAL" clId="{7EB4711C-3860-471F-B702-B004AF35E26C}" dt="2022-11-18T02:03:09.901" v="403" actId="6549"/>
        <pc:sldMasterMkLst>
          <pc:docMk/>
          <pc:sldMasterMk cId="4009877954" sldId="2147483734"/>
        </pc:sldMasterMkLst>
        <pc:spChg chg="mod">
          <ac:chgData name="Jon Rosdahl" userId="2820f357-2dd4-4127-8713-e0bfde0fd756" providerId="ADAL" clId="{7EB4711C-3860-471F-B702-B004AF35E26C}" dt="2022-11-18T02:03:09.901" v="403" actId="6549"/>
          <ac:spMkLst>
            <pc:docMk/>
            <pc:sldMasterMk cId="4009877954" sldId="2147483734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802.11-22/1710r1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802.11-22/1710r1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802.11-22/1710r1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7" name="Google Shape;11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7af9ea36d7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g17af9ea36d7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Google Shape;13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802.11-22/1710r1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Yellow Highlight – Potential deferral identified.</a:t>
            </a:r>
          </a:p>
          <a:p>
            <a:r>
              <a:rPr lang="en-US" dirty="0"/>
              <a:t>Blue  Highlight – rebooked due to COVID</a:t>
            </a:r>
          </a:p>
          <a:p>
            <a:r>
              <a:rPr lang="en-US" dirty="0"/>
              <a:t>Light Green highlight – potential targets for possible deferrals.</a:t>
            </a:r>
          </a:p>
          <a:p>
            <a:r>
              <a:rPr lang="en-US" dirty="0"/>
              <a:t>Red – Cancelled – Electronic Plenary</a:t>
            </a:r>
          </a:p>
          <a:p>
            <a:r>
              <a:rPr lang="en-US" dirty="0"/>
              <a:t>No highlight – pre Covid assigned dates/venues.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7A52B0D-DD1E-4554-8B26-BB0942B0983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BA170-C2F2-4DE2-9ED7-EFDC36CB466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November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CCCEF-1EEE-440B-B6E4-D171747D3E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802 EC-21/0303r1</a:t>
            </a:r>
          </a:p>
        </p:txBody>
      </p:sp>
    </p:spTree>
    <p:extLst>
      <p:ext uri="{BB962C8B-B14F-4D97-AF65-F5344CB8AC3E}">
        <p14:creationId xmlns:p14="http://schemas.microsoft.com/office/powerpoint/2010/main" val="8715892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of Hands of those in the room.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802.11-22/1710r1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434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802.11-22/1710r1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lvl="0"/>
            <a:r>
              <a:rPr lang="en-US" sz="2000" dirty="0"/>
              <a:t>Future Wireless Interim Meetings: review and status August 3, 2022</a:t>
            </a:r>
            <a:endParaRPr lang="en-US" dirty="0"/>
          </a:p>
          <a:p>
            <a:pPr lvl="1"/>
            <a:r>
              <a:rPr lang="en-US" sz="1800" dirty="0"/>
              <a:t>May 15-20, 2022, Warsaw Marriott, Warsaw, Poland– Contract executed (802WFIN-20/22r0)</a:t>
            </a:r>
            <a:endParaRPr lang="en-US" dirty="0"/>
          </a:p>
          <a:p>
            <a:pPr lvl="1"/>
            <a:r>
              <a:rPr lang="en-US" sz="1800" dirty="0"/>
              <a:t>Sept 11-16, 2022, Hilton Waikoloa Village, Waikoloa, HI – Contract executed (802WFIN-20/32r0)</a:t>
            </a:r>
            <a:endParaRPr lang="en-US" dirty="0"/>
          </a:p>
          <a:p>
            <a:pPr lvl="1"/>
            <a:r>
              <a:rPr lang="en-US" sz="1800" dirty="0"/>
              <a:t>Jan 15-20, 2023, Baltimore Marriott Waterfront, Baltimore, MD – Contract executed (802WFIN-20/18r0)</a:t>
            </a:r>
            <a:endParaRPr lang="en-US" dirty="0"/>
          </a:p>
          <a:p>
            <a:pPr lvl="1"/>
            <a:r>
              <a:rPr lang="en-US" sz="1800" dirty="0"/>
              <a:t>May 13-19, 2023, Hilton Orlando Lake Buena Vista, Orlando, FL - Contract executed (802WFIN-22/0009r0)</a:t>
            </a:r>
          </a:p>
          <a:p>
            <a:pPr marL="742950" marR="0" lvl="1" indent="-28575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dirty="0"/>
              <a:t>		– 802 EC asked that we book Hilton Orlando Lake Buena Vista to help pay for cancelling 2022-03 Plenary</a:t>
            </a:r>
          </a:p>
          <a:p>
            <a:pPr lvl="1"/>
            <a:endParaRPr lang="en-US" dirty="0"/>
          </a:p>
          <a:p>
            <a:pPr lvl="1"/>
            <a:r>
              <a:rPr lang="en-US" sz="1800" dirty="0"/>
              <a:t>September 10-15, 2023 – Grand Hyatt, Atlanta Buckhead – Contract executed (802WFIN-21/1r0)</a:t>
            </a:r>
            <a:endParaRPr lang="en-US" dirty="0"/>
          </a:p>
          <a:p>
            <a:pPr lvl="1"/>
            <a:r>
              <a:rPr lang="en-US" sz="1800" dirty="0"/>
              <a:t>January 14-19, 2024 – Hilton Panama, Panama – Contract executed (802WFIN-21/31r0)</a:t>
            </a:r>
            <a:endParaRPr lang="en-US" dirty="0"/>
          </a:p>
          <a:p>
            <a:pPr lvl="1"/>
            <a:r>
              <a:rPr lang="en-US" sz="1800" dirty="0"/>
              <a:t>May </a:t>
            </a:r>
            <a:r>
              <a:rPr lang="en-US" sz="1200" dirty="0"/>
              <a:t>12-13, 2022, Warsaw Marriott, Warsaw, Poland– in negotiations</a:t>
            </a:r>
            <a:endParaRPr lang="en-US" dirty="0"/>
          </a:p>
          <a:p>
            <a:pPr lvl="1"/>
            <a:r>
              <a:rPr lang="en-US" sz="1800" dirty="0"/>
              <a:t>Sept 8-13, 2024 - Hilton Waikoloa Village – Contract executed (802WFIN-20/12r0)</a:t>
            </a:r>
          </a:p>
          <a:p>
            <a:pPr lvl="1"/>
            <a:r>
              <a:rPr lang="en-US" sz="1800" dirty="0"/>
              <a:t>Jan 2025 - Open</a:t>
            </a:r>
          </a:p>
          <a:p>
            <a:pPr lvl="1"/>
            <a:r>
              <a:rPr lang="en-US" sz="1800" dirty="0"/>
              <a:t>May 2025 - Open</a:t>
            </a:r>
          </a:p>
          <a:p>
            <a:pPr lvl="1"/>
            <a:r>
              <a:rPr lang="en-US" sz="1800" dirty="0"/>
              <a:t>Sept 2025 </a:t>
            </a:r>
            <a:r>
              <a:rPr lang="en-US" sz="1200" dirty="0"/>
              <a:t>Hilton Waikoloa Village, Waikoloa, HI – Contract executed (802WFIN-22-0007r0)</a:t>
            </a:r>
          </a:p>
          <a:p>
            <a:pPr lvl="1"/>
            <a:r>
              <a:rPr lang="en-US" sz="1200" dirty="0"/>
              <a:t>Jan 2026 - Open</a:t>
            </a:r>
          </a:p>
          <a:p>
            <a:pPr lvl="1"/>
            <a:r>
              <a:rPr lang="en-US" sz="1200" dirty="0"/>
              <a:t>May 2026 - Open</a:t>
            </a:r>
          </a:p>
          <a:p>
            <a:pPr lvl="1"/>
            <a:r>
              <a:rPr lang="en-US" sz="1200" dirty="0"/>
              <a:t>Sept 2026 Hilton Waikoloa Village, Waikoloa, HI – Contract executed (802WFIN-22-0008r0)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5052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Yellow Highlight – Potential deferral identified.</a:t>
            </a:r>
          </a:p>
          <a:p>
            <a:r>
              <a:rPr lang="en-US" dirty="0"/>
              <a:t>Blue  Highlight – rebooked due to COVID</a:t>
            </a:r>
          </a:p>
          <a:p>
            <a:r>
              <a:rPr lang="en-US" dirty="0"/>
              <a:t>Light Green highlight – potential targets for possible deferrals.</a:t>
            </a:r>
          </a:p>
          <a:p>
            <a:r>
              <a:rPr lang="en-US" dirty="0"/>
              <a:t>Red – Cancelled – Electronic Plenary</a:t>
            </a:r>
          </a:p>
          <a:p>
            <a:r>
              <a:rPr lang="en-US" dirty="0"/>
              <a:t>No highlight – pre Covid assigned dates/venues.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7A52B0D-DD1E-4554-8B26-BB0942B0983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BA170-C2F2-4DE2-9ED7-EFDC36CB466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November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CCCEF-1EEE-440B-B6E4-D171747D3E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802 EC-21/0303r1</a:t>
            </a:r>
          </a:p>
        </p:txBody>
      </p:sp>
    </p:spTree>
    <p:extLst>
      <p:ext uri="{BB962C8B-B14F-4D97-AF65-F5344CB8AC3E}">
        <p14:creationId xmlns:p14="http://schemas.microsoft.com/office/powerpoint/2010/main" val="12540878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802.11-22/1710r1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802.11-22/1710r1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" name="Google Shape;6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2" name="Google Shape;7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9" name="Google Shape;7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7af9ea36d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g17af9ea36d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9" name="Google Shape;9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" name="Google Shape;10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1" name="Google Shape;11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627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>
            <a:extLst>
              <a:ext uri="{FF2B5EF4-FFF2-40B4-BE49-F238E27FC236}">
                <a16:creationId xmlns:a16="http://schemas.microsoft.com/office/drawing/2014/main" id="{0916E9D6-7CA1-4FF4-9569-8648078D1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2" y="6597650"/>
            <a:ext cx="12172949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30755" name="Rectangle 3">
            <a:extLst>
              <a:ext uri="{FF2B5EF4-FFF2-40B4-BE49-F238E27FC236}">
                <a16:creationId xmlns:a16="http://schemas.microsoft.com/office/drawing/2014/main" id="{33742F36-ED33-42D0-8176-79384FE46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6" y="3175"/>
            <a:ext cx="12181417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30756" name="Rectangle 4">
            <a:extLst>
              <a:ext uri="{FF2B5EF4-FFF2-40B4-BE49-F238E27FC236}">
                <a16:creationId xmlns:a16="http://schemas.microsoft.com/office/drawing/2014/main" id="{9307BF9A-E01D-4F3D-B2CA-75647378066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>
            <a:extLst>
              <a:ext uri="{FF2B5EF4-FFF2-40B4-BE49-F238E27FC236}">
                <a16:creationId xmlns:a16="http://schemas.microsoft.com/office/drawing/2014/main" id="{3D08866B-76FE-4482-A597-BEEB926888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>
            <a:extLst>
              <a:ext uri="{FF2B5EF4-FFF2-40B4-BE49-F238E27FC236}">
                <a16:creationId xmlns:a16="http://schemas.microsoft.com/office/drawing/2014/main" id="{4850163A-3EBC-482C-8203-833C440D1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10853" y="6589716"/>
            <a:ext cx="153458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1CB15AE4-5154-4C3F-8C5F-14C4E82E64F1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grpSp>
        <p:nvGrpSpPr>
          <p:cNvPr id="330761" name="Group 9">
            <a:extLst>
              <a:ext uri="{FF2B5EF4-FFF2-40B4-BE49-F238E27FC236}">
                <a16:creationId xmlns:a16="http://schemas.microsoft.com/office/drawing/2014/main" id="{482F0322-AA73-4141-94E5-E0F4356D9ED4}"/>
              </a:ext>
            </a:extLst>
          </p:cNvPr>
          <p:cNvGrpSpPr>
            <a:grpSpLocks/>
          </p:cNvGrpSpPr>
          <p:nvPr/>
        </p:nvGrpSpPr>
        <p:grpSpPr bwMode="auto">
          <a:xfrm>
            <a:off x="11089219" y="5876928"/>
            <a:ext cx="1058333" cy="709613"/>
            <a:chOff x="3288" y="3482"/>
            <a:chExt cx="500" cy="447"/>
          </a:xfrm>
        </p:grpSpPr>
        <p:sp>
          <p:nvSpPr>
            <p:cNvPr id="330762" name="Rectangle 10">
              <a:extLst>
                <a:ext uri="{FF2B5EF4-FFF2-40B4-BE49-F238E27FC236}">
                  <a16:creationId xmlns:a16="http://schemas.microsoft.com/office/drawing/2014/main" id="{32348BFF-B9BA-4861-B473-83605A7DC0A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30763" name="Text Box 11">
              <a:extLst>
                <a:ext uri="{FF2B5EF4-FFF2-40B4-BE49-F238E27FC236}">
                  <a16:creationId xmlns:a16="http://schemas.microsoft.com/office/drawing/2014/main" id="{42220904-DB44-442A-95D1-2709A7A11430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367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>
              <a:extLst>
                <a:ext uri="{FF2B5EF4-FFF2-40B4-BE49-F238E27FC236}">
                  <a16:creationId xmlns:a16="http://schemas.microsoft.com/office/drawing/2014/main" id="{4143CF03-14BD-416E-8DC6-153C37A1569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330765" name="Text Box 13">
              <a:extLst>
                <a:ext uri="{FF2B5EF4-FFF2-40B4-BE49-F238E27FC236}">
                  <a16:creationId xmlns:a16="http://schemas.microsoft.com/office/drawing/2014/main" id="{95E66740-E80B-4ADC-A8B0-8DF0DE44E14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24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0A5D7486-18AF-07D7-6273-284FC1C6A540}"/>
              </a:ext>
            </a:extLst>
          </p:cNvPr>
          <p:cNvSpPr txBox="1"/>
          <p:nvPr userDrawn="1"/>
        </p:nvSpPr>
        <p:spPr>
          <a:xfrm>
            <a:off x="0" y="6604000"/>
            <a:ext cx="304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doc: 802 </a:t>
            </a:r>
            <a:r>
              <a:rPr lang="en-US" sz="10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ec-22-0203-00-00EC</a:t>
            </a:r>
            <a:endParaRPr lang="en-US" sz="1100" dirty="0"/>
          </a:p>
        </p:txBody>
      </p:sp>
      <p:sp>
        <p:nvSpPr>
          <p:cNvPr id="17" name="Text Box 9">
            <a:extLst>
              <a:ext uri="{FF2B5EF4-FFF2-40B4-BE49-F238E27FC236}">
                <a16:creationId xmlns:a16="http://schemas.microsoft.com/office/drawing/2014/main" id="{4EA710C5-820F-1B53-9A19-AFEADCCAEFF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526" y="6606385"/>
            <a:ext cx="12192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2022 November IEEE 802 Mixed Mode Plenary</a:t>
            </a:r>
          </a:p>
        </p:txBody>
      </p:sp>
    </p:spTree>
    <p:extLst>
      <p:ext uri="{BB962C8B-B14F-4D97-AF65-F5344CB8AC3E}">
        <p14:creationId xmlns:p14="http://schemas.microsoft.com/office/powerpoint/2010/main" val="4193371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997A4-7ECA-47F1-84A9-B5B1D1BEC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769B6-DA21-4E90-BB25-B98718AE5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39806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5675D-7433-46D1-9CC2-E2BB294E7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BB1EE-E545-48A5-9729-C524B5652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4625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953C4-9EFB-4CD3-9610-F5A3C0D50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4E3AC-CCBF-4809-8A90-7F71D3461E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4433" y="13414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46390-8D18-4BAF-A469-26B9CB337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22433" y="13414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134612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57977-1713-403A-8F15-B07D109A5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5DDBB-EE1F-474D-B583-486853029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80EAD-1CCC-43D5-BAC2-C8E85A7C6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7D1348-611E-4262-932E-317C1E73F5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A1949-54F8-4B7F-8547-1B0F8E289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99074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18FEC-4181-4D3C-9297-4C1CFBC8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80328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90780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8C9EA-34CD-4482-BE01-412826CA9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B8B9E-A908-4EF2-80DF-70DE4AF00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60AA4-C8C0-4724-95C2-29296EFF4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50536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A6E2C-1027-4DD1-B70F-AB291B378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825638-D223-47B8-BB02-17BC35F0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89DCC-A8C4-4EB5-9EB7-B9DE029C0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2634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34970-C96B-4690-A0B8-18347D84D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2657D-315C-4B1E-841A-986CFFAB2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168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9410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677F75-CAFD-4E65-9507-E7707C26F2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71468" y="404816"/>
            <a:ext cx="2810933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127ABC-A600-4AA3-8F29-7B2BEDFBE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34436" y="404816"/>
            <a:ext cx="8233833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51381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4"/>
          <p:cNvSpPr/>
          <p:nvPr/>
        </p:nvSpPr>
        <p:spPr>
          <a:xfrm rot="10800000" flipH="1">
            <a:off x="0" y="2248000"/>
            <a:ext cx="12192000" cy="461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14"/>
          <p:cNvSpPr/>
          <p:nvPr/>
        </p:nvSpPr>
        <p:spPr>
          <a:xfrm>
            <a:off x="0" y="2248000"/>
            <a:ext cx="12192000" cy="1448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14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5333200" cy="36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body" idx="2"/>
          </p:nvPr>
        </p:nvSpPr>
        <p:spPr>
          <a:xfrm>
            <a:off x="6259000" y="2558767"/>
            <a:ext cx="5333200" cy="36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43882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5"/>
          <p:cNvSpPr/>
          <p:nvPr/>
        </p:nvSpPr>
        <p:spPr>
          <a:xfrm rot="10800000" flipH="1">
            <a:off x="0" y="2248000"/>
            <a:ext cx="12192000" cy="461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15"/>
          <p:cNvSpPr/>
          <p:nvPr/>
        </p:nvSpPr>
        <p:spPr>
          <a:xfrm>
            <a:off x="0" y="2248000"/>
            <a:ext cx="12192000" cy="1448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5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10962800" cy="36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41167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06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72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00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20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45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24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2022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7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676902" y="6558296"/>
            <a:ext cx="83608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29218" y="6558296"/>
            <a:ext cx="45931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0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>
                <a:solidFill>
                  <a:schemeClr val="tx1"/>
                </a:solidFill>
                <a:effectLst/>
              </a:rPr>
              <a:t>11-22-1710r1</a:t>
            </a:r>
            <a:endParaRPr lang="en-GB" sz="18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7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ACF72588-8CCA-484B-BB57-75115034C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604000"/>
            <a:ext cx="12185651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29731" name="Rectangle 3">
            <a:extLst>
              <a:ext uri="{FF2B5EF4-FFF2-40B4-BE49-F238E27FC236}">
                <a16:creationId xmlns:a16="http://schemas.microsoft.com/office/drawing/2014/main" id="{F63C43A1-4887-493E-8A14-BF150B517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6" y="3175"/>
            <a:ext cx="12181417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29732" name="Rectangle 4">
            <a:extLst>
              <a:ext uri="{FF2B5EF4-FFF2-40B4-BE49-F238E27FC236}">
                <a16:creationId xmlns:a16="http://schemas.microsoft.com/office/drawing/2014/main" id="{2B5A83E3-00AF-4F64-A572-E3132996D4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813"/>
            <a:ext cx="10972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>
            <a:extLst>
              <a:ext uri="{FF2B5EF4-FFF2-40B4-BE49-F238E27FC236}">
                <a16:creationId xmlns:a16="http://schemas.microsoft.com/office/drawing/2014/main" id="{4236F236-A3B9-41B4-B7F9-DFF89D758F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3" y="1341438"/>
            <a:ext cx="109728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>
            <a:extLst>
              <a:ext uri="{FF2B5EF4-FFF2-40B4-BE49-F238E27FC236}">
                <a16:creationId xmlns:a16="http://schemas.microsoft.com/office/drawing/2014/main" id="{01EEDA4F-A3DE-4FD9-BF4F-3E83D2D899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329735" name="Text Box 7">
            <a:extLst>
              <a:ext uri="{FF2B5EF4-FFF2-40B4-BE49-F238E27FC236}">
                <a16:creationId xmlns:a16="http://schemas.microsoft.com/office/drawing/2014/main" id="{DD447C82-1692-4452-8D0C-48E5A094D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10853" y="6589716"/>
            <a:ext cx="153458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8C6580E-8574-448A-B696-FE3CE2803A0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7" name="Text Box 9">
            <a:extLst>
              <a:ext uri="{FF2B5EF4-FFF2-40B4-BE49-F238E27FC236}">
                <a16:creationId xmlns:a16="http://schemas.microsoft.com/office/drawing/2014/main" id="{B6922251-FEB2-42BE-A274-06E32B974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04000"/>
            <a:ext cx="12192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2022 November IEEE 802 Mixed Mode Plenary</a:t>
            </a:r>
          </a:p>
        </p:txBody>
      </p:sp>
      <p:grpSp>
        <p:nvGrpSpPr>
          <p:cNvPr id="329748" name="Group 20">
            <a:extLst>
              <a:ext uri="{FF2B5EF4-FFF2-40B4-BE49-F238E27FC236}">
                <a16:creationId xmlns:a16="http://schemas.microsoft.com/office/drawing/2014/main" id="{9C8BEB29-6C1C-4F78-BE84-ABA3613CF38A}"/>
              </a:ext>
            </a:extLst>
          </p:cNvPr>
          <p:cNvGrpSpPr>
            <a:grpSpLocks/>
          </p:cNvGrpSpPr>
          <p:nvPr/>
        </p:nvGrpSpPr>
        <p:grpSpPr bwMode="auto">
          <a:xfrm>
            <a:off x="11089219" y="5876928"/>
            <a:ext cx="1058333" cy="709613"/>
            <a:chOff x="3288" y="3482"/>
            <a:chExt cx="500" cy="447"/>
          </a:xfrm>
        </p:grpSpPr>
        <p:sp>
          <p:nvSpPr>
            <p:cNvPr id="329746" name="Rectangle 18">
              <a:extLst>
                <a:ext uri="{FF2B5EF4-FFF2-40B4-BE49-F238E27FC236}">
                  <a16:creationId xmlns:a16="http://schemas.microsoft.com/office/drawing/2014/main" id="{30E25C0F-A518-43E4-9FFE-534FED150AF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29743" name="Text Box 15">
              <a:extLst>
                <a:ext uri="{FF2B5EF4-FFF2-40B4-BE49-F238E27FC236}">
                  <a16:creationId xmlns:a16="http://schemas.microsoft.com/office/drawing/2014/main" id="{58BBC676-CFEE-41B6-AD57-8CEF720C6324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367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>
              <a:extLst>
                <a:ext uri="{FF2B5EF4-FFF2-40B4-BE49-F238E27FC236}">
                  <a16:creationId xmlns:a16="http://schemas.microsoft.com/office/drawing/2014/main" id="{0F028796-F134-4F17-A928-B1CF7442DF5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329747" name="Text Box 19">
              <a:extLst>
                <a:ext uri="{FF2B5EF4-FFF2-40B4-BE49-F238E27FC236}">
                  <a16:creationId xmlns:a16="http://schemas.microsoft.com/office/drawing/2014/main" id="{28217FAA-CAD6-4509-87B3-40A895740AE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24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2B304B0-FF60-41DC-9681-6067E5CBFFEE}"/>
              </a:ext>
            </a:extLst>
          </p:cNvPr>
          <p:cNvSpPr txBox="1"/>
          <p:nvPr userDrawn="1"/>
        </p:nvSpPr>
        <p:spPr>
          <a:xfrm>
            <a:off x="0" y="6604000"/>
            <a:ext cx="304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doc: 802 </a:t>
            </a:r>
            <a:r>
              <a:rPr lang="en-US" sz="10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ec-22-0203-00-00EC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305834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802info@facetoface-events.co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2/ec-22-0003-00-00EC-future-802-plenary-venue-contract-status.xls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2/ec-22-0003-00-00EC-future-802-plenary-venue-contract-status.xls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2/ec-22-0003-00-00EC-future-802-plenary-venue-contract-status.xls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22/ec-22-0001-12-WCSG-ieee-802wcsc-meeting-venue-manager-report-2022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dawns@facetoface-events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rick@linespeed.com" TargetMode="External"/><Relationship Id="rId4" Type="http://schemas.openxmlformats.org/officeDocument/2006/relationships/hyperlink" Target="mailto:lisa@facetoface-events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chedule.802world.com/schedule/schedule/show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vent.me/ePrBDG" TargetMode="External"/><Relationship Id="rId5" Type="http://schemas.openxmlformats.org/officeDocument/2006/relationships/hyperlink" Target="https://imat.ieee.org/my-site/home" TargetMode="External"/><Relationship Id="rId4" Type="http://schemas.openxmlformats.org/officeDocument/2006/relationships/hyperlink" Target="https://ieee802.org/802tele_calendar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8" y="674307"/>
            <a:ext cx="10363200" cy="7493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dirty="0"/>
              <a:t>	1st Vice Chair Report - 2022 November Plenary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2022-11-18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FC3DD29-9CAC-4260-9BE4-AE28C71128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685483"/>
              </p:ext>
            </p:extLst>
          </p:nvPr>
        </p:nvGraphicFramePr>
        <p:xfrm>
          <a:off x="993775" y="2382457"/>
          <a:ext cx="9750425" cy="2702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3180" imgH="2529696" progId="Word.Document.8">
                  <p:embed/>
                </p:oleObj>
              </mc:Choice>
              <mc:Fallback>
                <p:oleObj name="Document" r:id="rId3" imgW="8253180" imgH="252969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FC3DD29-9CAC-4260-9BE4-AE28C71128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82457"/>
                        <a:ext cx="9750425" cy="27023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numCol="1" anchor="b" anchorCtr="0" compatLnSpc="1">
            <a:prstTxWarp prst="textNoShape">
              <a:avLst/>
            </a:prstTxWarp>
            <a:noAutofit/>
          </a:bodyPr>
          <a:lstStyle/>
          <a:p>
            <a:r>
              <a:rPr lang="en"/>
              <a:t>Network Access Information and Support </a:t>
            </a:r>
            <a:endParaRPr/>
          </a:p>
        </p:txBody>
      </p:sp>
      <p:sp>
        <p:nvSpPr>
          <p:cNvPr id="114" name="Google Shape;114;p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r>
              <a:rPr lang="en" sz="2667" b="1" dirty="0"/>
              <a:t>IEEE 802 Wireless Secure Network Access </a:t>
            </a:r>
            <a:endParaRPr sz="2667" b="1" dirty="0"/>
          </a:p>
          <a:p>
            <a:pPr indent="-440256">
              <a:lnSpc>
                <a:spcPct val="100000"/>
              </a:lnSpc>
              <a:spcBef>
                <a:spcPts val="1333"/>
              </a:spcBef>
              <a:buSzPts val="1600"/>
            </a:pPr>
            <a:r>
              <a:rPr lang="en" sz="2667" dirty="0"/>
              <a:t>Wireless Encryption Protocol:  WPA2/WPA3</a:t>
            </a:r>
            <a:endParaRPr sz="2667" dirty="0"/>
          </a:p>
          <a:p>
            <a:pPr indent="-440256">
              <a:lnSpc>
                <a:spcPct val="100000"/>
              </a:lnSpc>
              <a:buSzPts val="1600"/>
            </a:pPr>
            <a:r>
              <a:rPr lang="en" sz="2667" dirty="0"/>
              <a:t>SSIDS: IEEE802 </a:t>
            </a:r>
            <a:endParaRPr sz="2667" dirty="0"/>
          </a:p>
          <a:p>
            <a:pPr indent="-440256">
              <a:lnSpc>
                <a:spcPct val="100000"/>
              </a:lnSpc>
              <a:buSzPts val="1600"/>
            </a:pPr>
            <a:r>
              <a:rPr lang="en" sz="2667" dirty="0"/>
              <a:t>Password: ieeeieee</a:t>
            </a:r>
            <a:endParaRPr sz="2667" dirty="0"/>
          </a:p>
          <a:p>
            <a:pPr marL="0" indent="0">
              <a:spcBef>
                <a:spcPts val="1333"/>
              </a:spcBef>
              <a:buNone/>
            </a:pPr>
            <a:r>
              <a:rPr lang="en" sz="2667" b="1" dirty="0"/>
              <a:t>Onsite Network Support </a:t>
            </a:r>
            <a:endParaRPr sz="2667" b="1" dirty="0"/>
          </a:p>
          <a:p>
            <a:pPr marL="609585" lvl="1" indent="0">
              <a:spcBef>
                <a:spcPts val="1333"/>
              </a:spcBef>
              <a:buSzPts val="1800"/>
              <a:buNone/>
            </a:pPr>
            <a:r>
              <a:rPr lang="en" sz="2133" dirty="0"/>
              <a:t>The November 2022 IEEE 802 Plenary Session Network Provider is Linespeed. </a:t>
            </a:r>
            <a:endParaRPr sz="2133" dirty="0"/>
          </a:p>
          <a:p>
            <a:pPr marL="609585" lvl="1" indent="0">
              <a:spcBef>
                <a:spcPts val="1333"/>
              </a:spcBef>
              <a:buSzPts val="1800"/>
              <a:buNone/>
            </a:pPr>
            <a:r>
              <a:rPr lang="en" sz="2133" dirty="0"/>
              <a:t>Members of the Linespeed team will be available in Thai Chakraphat 1.</a:t>
            </a:r>
            <a:endParaRPr sz="2133" b="1" dirty="0"/>
          </a:p>
          <a:p>
            <a:pPr indent="0" algn="ctr">
              <a:spcBef>
                <a:spcPts val="1333"/>
              </a:spcBef>
              <a:buNone/>
            </a:pPr>
            <a:endParaRPr dirty="0"/>
          </a:p>
          <a:p>
            <a:pPr marL="0" indent="0" algn="ctr">
              <a:spcBef>
                <a:spcPts val="1333"/>
              </a:spcBef>
              <a:spcAft>
                <a:spcPts val="2133"/>
              </a:spcAft>
              <a:buNone/>
            </a:pPr>
            <a:endParaRPr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30CF6-0AAB-8371-3CFD-8D911E622EC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DEB03F-80EC-062D-BB05-9D607E82B9C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‘Tastes of Thailand Street Food’</a:t>
            </a:r>
          </a:p>
          <a:p>
            <a:r>
              <a:rPr lang="en-US"/>
              <a:t>Networking Social</a:t>
            </a:r>
          </a:p>
        </p:txBody>
      </p:sp>
      <p:sp>
        <p:nvSpPr>
          <p:cNvPr id="120" name="Google Shape;120;p9"/>
          <p:cNvSpPr txBox="1">
            <a:spLocks noGrp="1"/>
          </p:cNvSpPr>
          <p:nvPr>
            <p:ph sz="half" idx="1"/>
          </p:nvPr>
        </p:nvSpPr>
        <p:spPr>
          <a:xfrm>
            <a:off x="334432" y="1341438"/>
            <a:ext cx="6371167" cy="4525962"/>
          </a:xfrm>
        </p:spPr>
        <p:txBody>
          <a:bodyPr/>
          <a:lstStyle/>
          <a:p>
            <a:r>
              <a:rPr lang="en-US" sz="2000" dirty="0"/>
              <a:t>WHO</a:t>
            </a:r>
          </a:p>
          <a:p>
            <a:r>
              <a:rPr lang="en-US" sz="2000" dirty="0"/>
              <a:t>Registered In-Person attendees* and their guests*.</a:t>
            </a:r>
          </a:p>
          <a:p>
            <a:r>
              <a:rPr lang="en-US" sz="2000" dirty="0"/>
              <a:t>*Please confirm your planned attendance with the Meeting Planner at the event Registration Desk. </a:t>
            </a:r>
          </a:p>
          <a:p>
            <a:r>
              <a:rPr lang="en-US" sz="2000" dirty="0">
                <a:solidFill>
                  <a:srgbClr val="C00000"/>
                </a:solidFill>
              </a:rPr>
              <a:t>Guest Badges available until 1:30 PM Tuesday.</a:t>
            </a:r>
          </a:p>
          <a:p>
            <a:r>
              <a:rPr lang="en-US" sz="2000" dirty="0"/>
              <a:t>WHEN</a:t>
            </a:r>
          </a:p>
          <a:p>
            <a:r>
              <a:rPr lang="en-US" sz="2000" dirty="0"/>
              <a:t>		Wednesday November 16th , 6:30 PM - 9:00 PM</a:t>
            </a:r>
          </a:p>
          <a:p>
            <a:r>
              <a:rPr lang="en-US" sz="2000" dirty="0"/>
              <a:t>WHERE</a:t>
            </a:r>
          </a:p>
          <a:p>
            <a:r>
              <a:rPr lang="en-US" sz="2000" dirty="0"/>
              <a:t>		Sala Thai – 5th Floor.</a:t>
            </a:r>
          </a:p>
          <a:p>
            <a:r>
              <a:rPr lang="en-US" sz="2000" dirty="0"/>
              <a:t>WHAT</a:t>
            </a:r>
          </a:p>
          <a:p>
            <a:r>
              <a:rPr lang="en-US" sz="2000" dirty="0"/>
              <a:t>		Food, Drinks, Entertainment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121" name="Google Shape;121;p9"/>
          <p:cNvSpPr txBox="1"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pic>
        <p:nvPicPr>
          <p:cNvPr id="122" name="Google Shape;122;p9" descr="Wai.jpe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79352" y="3048000"/>
            <a:ext cx="4280811" cy="301865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9039EA-04B1-E456-80C7-3F56AAC243B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263FA9-AAB2-361F-4994-492E2B81BD6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7af9ea36d7_0_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numCol="1" anchor="b" anchorCtr="0" compatLnSpc="1">
            <a:prstTxWarp prst="textNoShape">
              <a:avLst/>
            </a:prstTxWarp>
            <a:noAutofit/>
          </a:bodyPr>
          <a:lstStyle/>
          <a:p>
            <a:r>
              <a:rPr lang="en"/>
              <a:t>Airport Transfers </a:t>
            </a:r>
            <a:endParaRPr/>
          </a:p>
        </p:txBody>
      </p:sp>
      <p:sp>
        <p:nvSpPr>
          <p:cNvPr id="128" name="Google Shape;128;g17af9ea36d7_0_3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1333"/>
              </a:spcBef>
              <a:buNone/>
            </a:pPr>
            <a:r>
              <a:rPr lang="en" sz="2800" dirty="0"/>
              <a:t>Transportation to the BKK Airport can be arranged directly with the Marriott hotel. Please speak with a representative at the front desk should you wish to hire a car to the airport.</a:t>
            </a:r>
            <a:endParaRPr sz="2800" dirty="0"/>
          </a:p>
          <a:p>
            <a:pPr marL="0" indent="0">
              <a:spcBef>
                <a:spcPts val="1333"/>
              </a:spcBef>
              <a:buNone/>
            </a:pPr>
            <a:endParaRPr sz="2667" b="1" dirty="0"/>
          </a:p>
          <a:p>
            <a:pPr marL="0" indent="0">
              <a:spcBef>
                <a:spcPts val="1333"/>
              </a:spcBef>
              <a:buNone/>
            </a:pPr>
            <a:endParaRPr sz="2667" b="1" dirty="0"/>
          </a:p>
          <a:p>
            <a:pPr marL="0" indent="0">
              <a:spcBef>
                <a:spcPts val="1333"/>
              </a:spcBef>
              <a:buNone/>
            </a:pPr>
            <a:endParaRPr sz="2667" dirty="0"/>
          </a:p>
          <a:p>
            <a:pPr indent="0" algn="ctr">
              <a:spcBef>
                <a:spcPts val="1333"/>
              </a:spcBef>
              <a:buNone/>
            </a:pPr>
            <a:endParaRPr sz="2667" dirty="0"/>
          </a:p>
          <a:p>
            <a:pPr marL="0" indent="0" algn="ctr">
              <a:spcBef>
                <a:spcPts val="1333"/>
              </a:spcBef>
              <a:spcAft>
                <a:spcPts val="2133"/>
              </a:spcAft>
              <a:buNone/>
            </a:pPr>
            <a:endParaRPr sz="2667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23F039-A8B6-373D-FC7B-FCB76B583BD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57F6B5-482D-1E00-022A-1F963DF5AAB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0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73958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numCol="1" anchor="b" anchorCtr="0" compatLnSpc="1">
            <a:prstTxWarp prst="textNoShape">
              <a:avLst/>
            </a:prstTxWarp>
            <a:noAutofit/>
          </a:bodyPr>
          <a:lstStyle/>
          <a:p>
            <a:r>
              <a:rPr lang="en" dirty="0"/>
              <a:t>Acknowledgement of Support </a:t>
            </a:r>
            <a:endParaRPr dirty="0"/>
          </a:p>
        </p:txBody>
      </p:sp>
      <p:sp>
        <p:nvSpPr>
          <p:cNvPr id="134" name="Google Shape;134;p10"/>
          <p:cNvSpPr txBox="1">
            <a:spLocks noGrp="1"/>
          </p:cNvSpPr>
          <p:nvPr>
            <p:ph idx="1"/>
          </p:nvPr>
        </p:nvSpPr>
        <p:spPr>
          <a:xfrm>
            <a:off x="334433" y="1425386"/>
            <a:ext cx="9800167" cy="444201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2133"/>
              </a:spcBef>
              <a:buNone/>
            </a:pPr>
            <a:r>
              <a:rPr lang="en" dirty="0"/>
              <a:t>On behalf of the </a:t>
            </a:r>
            <a:r>
              <a:rPr lang="en" sz="2800" dirty="0"/>
              <a:t>IEEE 802 Executive Committee, and the Working Groups they represent we would like to take this opportunity to thank the </a:t>
            </a:r>
            <a:endParaRPr sz="2800" dirty="0"/>
          </a:p>
          <a:p>
            <a:pPr marL="0" indent="0" algn="ctr">
              <a:spcBef>
                <a:spcPts val="2133"/>
              </a:spcBef>
              <a:buNone/>
            </a:pPr>
            <a:r>
              <a:rPr lang="en" sz="2800" b="1" dirty="0"/>
              <a:t>Thailand Conventions and Exhibitions Bureau (TCEB) </a:t>
            </a:r>
            <a:endParaRPr sz="2800" b="1" dirty="0"/>
          </a:p>
          <a:p>
            <a:pPr marL="0" indent="0" algn="ctr">
              <a:spcBef>
                <a:spcPts val="2133"/>
              </a:spcBef>
              <a:buNone/>
            </a:pPr>
            <a:r>
              <a:rPr lang="en" sz="2800" dirty="0"/>
              <a:t>for supporting the November 2022 IEEE 802 Plenary Session. </a:t>
            </a:r>
            <a:endParaRPr sz="2800" dirty="0"/>
          </a:p>
          <a:p>
            <a:pPr marL="0" indent="0" algn="ctr">
              <a:spcBef>
                <a:spcPts val="2133"/>
              </a:spcBef>
              <a:spcAft>
                <a:spcPts val="2133"/>
              </a:spcAft>
              <a:buNone/>
            </a:pPr>
            <a:r>
              <a:rPr lang="en" sz="2800" dirty="0"/>
              <a:t>Their support has helped make our session a success. </a:t>
            </a:r>
            <a:endParaRPr sz="2800" dirty="0"/>
          </a:p>
        </p:txBody>
      </p:sp>
      <p:pic>
        <p:nvPicPr>
          <p:cNvPr id="135" name="Google Shape;135;p10" descr="TCEB_logo_ART_v.1.0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134600" y="3560214"/>
            <a:ext cx="1870815" cy="18723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6418CC-B70B-377D-39A0-E48722A3025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192D36-4D84-35AF-5B51-2E843B9948F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0F6C5D-191F-88A6-E67D-8317FCF524AB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613834" y="1295400"/>
            <a:ext cx="10964333" cy="5227948"/>
          </a:xfrm>
        </p:spPr>
        <p:txBody>
          <a:bodyPr/>
          <a:lstStyle/>
          <a:p>
            <a:pPr marL="152396" indent="0">
              <a:buNone/>
            </a:pPr>
            <a:r>
              <a:rPr lang="en-US" sz="2400" dirty="0"/>
              <a:t>Dear Valued Guest,</a:t>
            </a:r>
          </a:p>
          <a:p>
            <a:pPr marL="152396" indent="0">
              <a:buNone/>
            </a:pPr>
            <a:r>
              <a:rPr lang="en-US" sz="2400" dirty="0"/>
              <a:t>We are looking forward welcoming you in Bangkok Marriott Marquis Queen’s Park.</a:t>
            </a:r>
          </a:p>
          <a:p>
            <a:pPr marL="152396" indent="0">
              <a:buNone/>
            </a:pPr>
            <a:r>
              <a:rPr lang="en-US" sz="2400" dirty="0"/>
              <a:t>Please be advised that during 16th – 20th November the Asia-Pacific Economic Cooperation (APEC) Summit will take place in Bangkok.</a:t>
            </a:r>
          </a:p>
          <a:p>
            <a:pPr marL="152396" indent="0">
              <a:buNone/>
            </a:pPr>
            <a:r>
              <a:rPr lang="en-US" sz="2400" dirty="0"/>
              <a:t>During 12</a:t>
            </a:r>
            <a:r>
              <a:rPr lang="en-US" sz="2400" baseline="30000" dirty="0"/>
              <a:t>th</a:t>
            </a:r>
            <a:r>
              <a:rPr lang="en-US" sz="2400" dirty="0"/>
              <a:t> - 20</a:t>
            </a:r>
            <a:r>
              <a:rPr lang="en-US" sz="2400" baseline="30000" dirty="0"/>
              <a:t>th</a:t>
            </a:r>
            <a:r>
              <a:rPr lang="en-US" sz="2400" dirty="0"/>
              <a:t> November 2022, heightened security measures will be in place across multiple venues in Bangkok.</a:t>
            </a:r>
          </a:p>
          <a:p>
            <a:pPr marL="152396" indent="0">
              <a:buNone/>
            </a:pPr>
            <a:r>
              <a:rPr lang="en-US" sz="2400" dirty="0"/>
              <a:t>To ensure a smooth stay with us, there will be some special guidelines that need to be followed according to The Royal Thai Police as mentioned below:</a:t>
            </a:r>
          </a:p>
          <a:p>
            <a:pPr marL="152396" indent="0">
              <a:buNone/>
            </a:pPr>
            <a:r>
              <a:rPr lang="en-US" sz="2400" dirty="0"/>
              <a:t>From 12</a:t>
            </a:r>
            <a:r>
              <a:rPr lang="en-US" sz="2400" baseline="30000" dirty="0"/>
              <a:t>th</a:t>
            </a:r>
            <a:r>
              <a:rPr lang="en-US" sz="2400" dirty="0"/>
              <a:t>- 20th November 2022:</a:t>
            </a:r>
          </a:p>
          <a:p>
            <a:pPr marL="1600160" lvl="3" indent="-38099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400" dirty="0"/>
              <a:t>Please carry your passport or Thai National ID card (or a copy of your passport on your mobile phone) with you at all times.</a:t>
            </a:r>
          </a:p>
          <a:p>
            <a:pPr marL="380990" lvl="1" indent="-38099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400" dirty="0"/>
              <a:t>(Continued next Slide)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AAAB99-86FF-7826-A77E-6902B5F190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8134" y="653489"/>
            <a:ext cx="1290032" cy="1131421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C36CD7-0DB9-C00B-E250-07124C3770C0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algn="r"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 algn="r">
                <a:spcBef>
                  <a:spcPts val="0"/>
                </a:spcBef>
                <a:spcAft>
                  <a:spcPts val="0"/>
                </a:spcAft>
              </a:pPr>
              <a:t>14</a:t>
            </a:fld>
            <a:endParaRPr lang="en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3A11DA-428F-1454-D7E7-91B9B362717E}"/>
              </a:ext>
            </a:extLst>
          </p:cNvPr>
          <p:cNvSpPr txBox="1"/>
          <p:nvPr/>
        </p:nvSpPr>
        <p:spPr>
          <a:xfrm>
            <a:off x="879835" y="334652"/>
            <a:ext cx="91023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Letter from Simon Bell, General Manager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CA77DB-24DC-DDFE-0F15-75F83F070A7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D39615-AECA-9168-7AEC-B3871462B1C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</p:spTree>
    <p:extLst>
      <p:ext uri="{BB962C8B-B14F-4D97-AF65-F5344CB8AC3E}">
        <p14:creationId xmlns:p14="http://schemas.microsoft.com/office/powerpoint/2010/main" val="820969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A1CCB51-B05C-D758-BA78-D77C443DC711}"/>
              </a:ext>
            </a:extLst>
          </p:cNvPr>
          <p:cNvSpPr txBox="1"/>
          <p:nvPr/>
        </p:nvSpPr>
        <p:spPr>
          <a:xfrm>
            <a:off x="804422" y="1341929"/>
            <a:ext cx="10294069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396"/>
            <a:r>
              <a:rPr lang="en-US" dirty="0">
                <a:solidFill>
                  <a:schemeClr val="tx1"/>
                </a:solidFill>
              </a:rPr>
              <a:t>From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-19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 November 2022:</a:t>
            </a:r>
          </a:p>
          <a:p>
            <a:pPr marL="1600160" lvl="3" indent="-38099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The main entrance at the lobby shall be the only point to enter or exit the hotel</a:t>
            </a:r>
          </a:p>
          <a:p>
            <a:pPr marL="1600160" lvl="3" indent="-38099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Gate Access from </a:t>
            </a:r>
            <a:r>
              <a:rPr lang="en-US" dirty="0" err="1">
                <a:solidFill>
                  <a:schemeClr val="tx1"/>
                </a:solidFill>
              </a:rPr>
              <a:t>Benchasiri</a:t>
            </a:r>
            <a:r>
              <a:rPr lang="en-US" dirty="0">
                <a:solidFill>
                  <a:schemeClr val="tx1"/>
                </a:solidFill>
              </a:rPr>
              <a:t> Park will be closed.</a:t>
            </a:r>
          </a:p>
          <a:p>
            <a:pPr marL="1600160" lvl="3" indent="-38099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Shuttle bus service to Emporium Tower (</a:t>
            </a:r>
            <a:r>
              <a:rPr lang="en-US" dirty="0" err="1">
                <a:solidFill>
                  <a:schemeClr val="tx1"/>
                </a:solidFill>
              </a:rPr>
              <a:t>Phrom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Phong</a:t>
            </a:r>
            <a:r>
              <a:rPr lang="en-US" dirty="0">
                <a:solidFill>
                  <a:schemeClr val="tx1"/>
                </a:solidFill>
              </a:rPr>
              <a:t> BTS station) will be available every 30 minutes from 07.00–22.00 hrs.</a:t>
            </a:r>
          </a:p>
          <a:p>
            <a:pPr marL="152396"/>
            <a:r>
              <a:rPr lang="en-US" dirty="0">
                <a:solidFill>
                  <a:schemeClr val="tx1"/>
                </a:solidFill>
              </a:rPr>
              <a:t>We apologize for the inconvenience, and we hope you will enjoy your stay with us.</a:t>
            </a:r>
          </a:p>
          <a:p>
            <a:pPr marL="152396"/>
            <a:r>
              <a:rPr lang="en-US" dirty="0">
                <a:solidFill>
                  <a:schemeClr val="tx1"/>
                </a:solidFill>
              </a:rPr>
              <a:t>Should you require any further assistance, please feel free to contact us via +66 2 059 5555.</a:t>
            </a:r>
          </a:p>
          <a:p>
            <a:pPr marL="152396"/>
            <a:endParaRPr lang="en-US" dirty="0">
              <a:solidFill>
                <a:schemeClr val="tx1"/>
              </a:solidFill>
            </a:endParaRPr>
          </a:p>
          <a:p>
            <a:pPr marL="152396"/>
            <a:r>
              <a:rPr lang="en-US" dirty="0">
                <a:solidFill>
                  <a:schemeClr val="tx1"/>
                </a:solidFill>
              </a:rPr>
              <a:t>Best Regards,</a:t>
            </a:r>
          </a:p>
          <a:p>
            <a:pPr marL="152396"/>
            <a:r>
              <a:rPr lang="en-US" dirty="0">
                <a:solidFill>
                  <a:schemeClr val="tx1"/>
                </a:solidFill>
              </a:rPr>
              <a:t>Simon Bell</a:t>
            </a:r>
          </a:p>
          <a:p>
            <a:pPr marL="152396"/>
            <a:r>
              <a:rPr lang="en-US" dirty="0">
                <a:solidFill>
                  <a:schemeClr val="tx1"/>
                </a:solidFill>
              </a:rPr>
              <a:t>General Manager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5C2A04-5282-6FD7-3ACB-5A6582B148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91654" y="701411"/>
            <a:ext cx="1147191" cy="1006143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2A54A-DD4B-F71F-602C-89C3190C4BF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algn="r"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 algn="r">
                <a:spcBef>
                  <a:spcPts val="0"/>
                </a:spcBef>
                <a:spcAft>
                  <a:spcPts val="0"/>
                </a:spcAft>
              </a:pPr>
              <a:t>15</a:t>
            </a:fld>
            <a:endParaRPr lang="en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7DD750-C16C-2399-F172-2932B3C39E1A}"/>
              </a:ext>
            </a:extLst>
          </p:cNvPr>
          <p:cNvSpPr txBox="1"/>
          <p:nvPr/>
        </p:nvSpPr>
        <p:spPr>
          <a:xfrm>
            <a:off x="980389" y="351935"/>
            <a:ext cx="3330804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7" dirty="0"/>
              <a:t>Continued from Previous slide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5A7B0B-1290-AE8E-1E72-A1136A291DE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D0857E-DFA8-C588-9E1E-5DE2ED5DACF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</p:spTree>
    <p:extLst>
      <p:ext uri="{BB962C8B-B14F-4D97-AF65-F5344CB8AC3E}">
        <p14:creationId xmlns:p14="http://schemas.microsoft.com/office/powerpoint/2010/main" val="17175925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1"/>
          <p:cNvSpPr txBox="1">
            <a:spLocks noGrp="1"/>
          </p:cNvSpPr>
          <p:nvPr>
            <p:ph type="title"/>
          </p:nvPr>
        </p:nvSpPr>
        <p:spPr>
          <a:xfrm>
            <a:off x="929218" y="618833"/>
            <a:ext cx="10449982" cy="113376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numCol="1" anchor="b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" sz="2800" dirty="0"/>
              <a:t>Thanks for helping us make this session a success, we look forward to working with you again!</a:t>
            </a:r>
            <a:endParaRPr sz="2800" dirty="0"/>
          </a:p>
        </p:txBody>
      </p:sp>
      <p:sp>
        <p:nvSpPr>
          <p:cNvPr id="141" name="Google Shape;141;p11"/>
          <p:cNvSpPr txBox="1">
            <a:spLocks noGrp="1"/>
          </p:cNvSpPr>
          <p:nvPr>
            <p:ph idx="1"/>
          </p:nvPr>
        </p:nvSpPr>
        <p:spPr>
          <a:xfrm>
            <a:off x="929219" y="1778455"/>
            <a:ext cx="10672592" cy="474617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r>
              <a:rPr lang="en" sz="2400" dirty="0"/>
              <a:t>The next IEEE 802 Plenary Session will be March 12-17, 2023. </a:t>
            </a:r>
          </a:p>
          <a:p>
            <a:pPr marL="0" indent="0">
              <a:buNone/>
            </a:pPr>
            <a:r>
              <a:rPr lang="en" sz="2400" dirty="0"/>
              <a:t>The session will be a Mixed Mode with In-Person participation at the Hilton Atlanta, in Atlanta Georgia.</a:t>
            </a:r>
          </a:p>
          <a:p>
            <a:pPr marL="0" indent="0">
              <a:buNone/>
            </a:pPr>
            <a:endParaRPr sz="2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" sz="2400" b="1" dirty="0"/>
              <a:t>Session Information and Registration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" sz="2400" b="1" dirty="0"/>
              <a:t>will be available in Mid-December 2022.</a:t>
            </a:r>
          </a:p>
          <a:p>
            <a:pPr marL="0" indent="0" algn="ctr">
              <a:spcBef>
                <a:spcPts val="0"/>
              </a:spcBef>
              <a:buNone/>
            </a:pPr>
            <a:endParaRPr sz="2000" b="1" dirty="0"/>
          </a:p>
          <a:p>
            <a:pPr marL="0" indent="0">
              <a:spcBef>
                <a:spcPts val="0"/>
              </a:spcBef>
              <a:buNone/>
            </a:pPr>
            <a:r>
              <a:rPr lang="en" sz="2400" dirty="0"/>
              <a:t>If you have any questions about the current session or the March 2023 IEEE 802 Plenary please contact us:</a:t>
            </a:r>
            <a:endParaRPr sz="2400" dirty="0"/>
          </a:p>
          <a:p>
            <a:pPr marL="0" indent="0">
              <a:spcBef>
                <a:spcPts val="0"/>
              </a:spcBef>
              <a:buNone/>
            </a:pPr>
            <a:r>
              <a:rPr lang="en" sz="2400" dirty="0"/>
              <a:t>Face to Face Events</a:t>
            </a:r>
            <a:endParaRPr sz="2400" dirty="0"/>
          </a:p>
          <a:p>
            <a:pPr marL="0" indent="0">
              <a:spcBef>
                <a:spcPts val="0"/>
              </a:spcBef>
              <a:buNone/>
            </a:pPr>
            <a:r>
              <a:rPr lang="en" sz="2400" dirty="0"/>
              <a:t>IEEE 802 Meeting Planner</a:t>
            </a:r>
            <a:endParaRPr sz="2400" dirty="0"/>
          </a:p>
          <a:p>
            <a:pPr marL="0" indent="0">
              <a:spcBef>
                <a:spcPts val="0"/>
              </a:spcBef>
              <a:buNone/>
            </a:pPr>
            <a:r>
              <a:rPr lang="en" sz="2400" dirty="0"/>
              <a:t>Email: </a:t>
            </a:r>
            <a:r>
              <a:rPr lang="en" sz="2400" u="sng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802info@facetoface-events.com</a:t>
            </a:r>
            <a:endParaRPr sz="24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sz="2400" dirty="0"/>
          </a:p>
          <a:p>
            <a:pPr marL="0" indent="0">
              <a:buNone/>
            </a:pPr>
            <a:endParaRPr sz="2400" dirty="0"/>
          </a:p>
          <a:p>
            <a:pPr marL="0" indent="0">
              <a:buNone/>
            </a:pPr>
            <a:r>
              <a:rPr lang="en" sz="2400" dirty="0"/>
              <a:t> </a:t>
            </a:r>
            <a:endParaRPr sz="24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6EB863-5945-8E2D-ED14-F21989F1B46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6B566E-EEC9-414D-FBAE-604485D8E8F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B1C6171-599C-4786-8796-0390F6339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42128"/>
          </a:xfrm>
        </p:spPr>
        <p:txBody>
          <a:bodyPr/>
          <a:lstStyle/>
          <a:p>
            <a:r>
              <a:rPr lang="en-US" sz="2800" b="1" dirty="0"/>
              <a:t>Request for information from local 802 Plenary WG Attendees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618415-B2DA-4F0A-9C9E-F457C6690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307307"/>
            <a:ext cx="11125201" cy="5145879"/>
          </a:xfrm>
        </p:spPr>
        <p:txBody>
          <a:bodyPr/>
          <a:lstStyle/>
          <a:p>
            <a:r>
              <a:rPr lang="en-US" sz="2000" dirty="0"/>
              <a:t>We need to try to get an accurate count to prepare for the Breaks and Lunch on Friday.</a:t>
            </a:r>
          </a:p>
          <a:p>
            <a:r>
              <a:rPr lang="en-US" sz="2000" dirty="0"/>
              <a:t>During your WG Opening Plenary, we need to determine how many will be staying to attend the 802 EC Closing Plenary, the 802.11 Closing Plenary and/or the 802.1 " IEC/IEEE 60802" meetings on Friday Nov 15.</a:t>
            </a:r>
          </a:p>
          <a:p>
            <a:endParaRPr lang="en-US" sz="1050" dirty="0"/>
          </a:p>
          <a:p>
            <a:r>
              <a:rPr lang="en-US" sz="2400" b="1" dirty="0">
                <a:solidFill>
                  <a:srgbClr val="C00000"/>
                </a:solidFill>
              </a:rPr>
              <a:t>Please report back to </a:t>
            </a:r>
            <a:r>
              <a:rPr lang="en-US" dirty="0">
                <a:solidFill>
                  <a:srgbClr val="C00000"/>
                </a:solidFill>
              </a:rPr>
              <a:t>F2F Evets</a:t>
            </a:r>
            <a:r>
              <a:rPr lang="en-US" sz="2400" b="1" dirty="0">
                <a:solidFill>
                  <a:srgbClr val="C00000"/>
                </a:solidFill>
              </a:rPr>
              <a:t> by Monday Nov 14 by 2 pm ICT (14:00 ICT)</a:t>
            </a:r>
          </a:p>
          <a:p>
            <a:endParaRPr lang="en-US" sz="400" b="1" dirty="0">
              <a:solidFill>
                <a:srgbClr val="C00000"/>
              </a:solidFill>
            </a:endParaRPr>
          </a:p>
          <a:p>
            <a:r>
              <a:rPr lang="en-US" sz="2000" dirty="0"/>
              <a:t>Questions to Ask:</a:t>
            </a:r>
          </a:p>
          <a:p>
            <a:pPr lvl="1"/>
            <a:r>
              <a:rPr lang="en-US" sz="2000" dirty="0"/>
              <a:t>If you will be at one of the three meetings on Friday ( 802 EC Closing Plenary, the 802.11 Closing Plenary or the 802.1 " IEC/IEEE 60802" meeting ) will you participate (eat/drink) : </a:t>
            </a:r>
          </a:p>
          <a:p>
            <a:pPr lvl="1"/>
            <a:r>
              <a:rPr lang="en-US" sz="2000" dirty="0"/>
              <a:t>With breakfast?     78</a:t>
            </a:r>
          </a:p>
          <a:p>
            <a:pPr lvl="1"/>
            <a:r>
              <a:rPr lang="en-US" sz="2000" dirty="0"/>
              <a:t>with the AM Break?   56</a:t>
            </a:r>
          </a:p>
          <a:p>
            <a:pPr lvl="1"/>
            <a:r>
              <a:rPr lang="en-US" dirty="0"/>
              <a:t>With the lunch?       58</a:t>
            </a:r>
            <a:endParaRPr lang="en-US" sz="2000" dirty="0"/>
          </a:p>
          <a:p>
            <a:pPr lvl="1"/>
            <a:r>
              <a:rPr lang="en-US" sz="2000" dirty="0"/>
              <a:t>with the PM Break?   17               (out of 135 in the room)</a:t>
            </a:r>
          </a:p>
          <a:p>
            <a:pPr marL="0" indent="0">
              <a:buNone/>
            </a:pPr>
            <a:r>
              <a:rPr lang="en-US" sz="2000" dirty="0"/>
              <a:t>Please report all three numbers as it will affect our guarantees for F&amp;B expenses for Friday.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AE3C82-F09A-AC8D-C6CF-21F71C8B1B8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065B7F-64BF-A310-F87C-7592FD102FF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9A432B-601A-30DB-4FC9-54AACDFF55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22818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3D2ED-395F-B393-5C17-017B35D4D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Suggested best practice for Mixed-Mode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516C3-34E9-9304-2311-F921019D4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55753"/>
            <a:ext cx="10361084" cy="4538662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buAutoNum type="arabicPeriod"/>
            </a:pPr>
            <a:r>
              <a:rPr lang="en-US" sz="2800" dirty="0"/>
              <a:t>One central laptop/computer per meeting connects at head table.</a:t>
            </a:r>
          </a:p>
          <a:p>
            <a:pPr>
              <a:lnSpc>
                <a:spcPct val="90000"/>
              </a:lnSpc>
              <a:buAutoNum type="arabicPeriod"/>
            </a:pPr>
            <a:r>
              <a:rPr lang="en-US" sz="2800" dirty="0"/>
              <a:t>Local speakers queue/speak only at the microphone</a:t>
            </a:r>
          </a:p>
          <a:p>
            <a:pPr>
              <a:lnSpc>
                <a:spcPct val="90000"/>
              </a:lnSpc>
              <a:buAutoNum type="arabicPeriod"/>
            </a:pPr>
            <a:r>
              <a:rPr lang="en-US" sz="2800" dirty="0"/>
              <a:t>Presenters may have the chair (central laptop) share the presentation</a:t>
            </a:r>
          </a:p>
          <a:p>
            <a:pPr marL="457200" lvl="1" indent="0">
              <a:lnSpc>
                <a:spcPct val="90000"/>
              </a:lnSpc>
            </a:pPr>
            <a:r>
              <a:rPr lang="en-US" sz="2400" dirty="0"/>
              <a:t>- </a:t>
            </a:r>
            <a:r>
              <a:rPr lang="en-US" sz="2800" b="1" dirty="0"/>
              <a:t>May Share via Webex</a:t>
            </a:r>
          </a:p>
          <a:p>
            <a:pPr>
              <a:lnSpc>
                <a:spcPct val="90000"/>
              </a:lnSpc>
              <a:buAutoNum type="arabicPeriod"/>
            </a:pPr>
            <a:r>
              <a:rPr lang="en-US" sz="2800" dirty="0"/>
              <a:t>Local attendees when using WebEx </a:t>
            </a:r>
            <a:r>
              <a:rPr lang="en-US" sz="2800" dirty="0">
                <a:solidFill>
                  <a:srgbClr val="FF0000"/>
                </a:solidFill>
              </a:rPr>
              <a:t>SHOULD NOT connect Audio.</a:t>
            </a:r>
          </a:p>
          <a:p>
            <a:pPr>
              <a:lnSpc>
                <a:spcPct val="90000"/>
              </a:lnSpc>
              <a:buAutoNum type="arabicPeriod"/>
            </a:pPr>
            <a:r>
              <a:rPr lang="en-US" sz="2800" dirty="0"/>
              <a:t>Remote Attendee Please Mute when not speaking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75BAD889-C9D8-626B-85E7-EE004EA77AE4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8" y="333375"/>
            <a:ext cx="2499783" cy="2730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November 2022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7813D-FE5D-7B78-52EB-B3CF7E3513C4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F738B-6EA2-E668-9A88-10287D9D7868}"/>
              </a:ext>
            </a:extLst>
          </p:cNvPr>
          <p:cNvSpPr>
            <a:spLocks noGrp="1"/>
          </p:cNvSpPr>
          <p:nvPr>
            <p:ph type="sldNum" idx="12"/>
          </p:nvPr>
        </p:nvSpPr>
        <p:spPr bwMode="auto">
          <a:xfrm>
            <a:off x="5676902" y="6558296"/>
            <a:ext cx="836082" cy="184666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741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27760-049C-A133-EBE1-40BB642C3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116" y="758604"/>
            <a:ext cx="10361084" cy="531814"/>
          </a:xfrm>
        </p:spPr>
        <p:txBody>
          <a:bodyPr/>
          <a:lstStyle/>
          <a:p>
            <a:r>
              <a:rPr lang="en-US" dirty="0"/>
              <a:t>Successful Hybrid Meeting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90626-9A0C-3B6F-36EB-8F8AF4E38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8116" y="1536638"/>
            <a:ext cx="10361084" cy="4756252"/>
          </a:xfrm>
        </p:spPr>
        <p:txBody>
          <a:bodyPr/>
          <a:lstStyle/>
          <a:p>
            <a:r>
              <a:rPr lang="en-US" sz="2000" dirty="0"/>
              <a:t>In-room Attendees: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 Webex choose connect without audio before you join</a:t>
            </a:r>
          </a:p>
          <a:p>
            <a:pPr lvl="1">
              <a:spcBef>
                <a:spcPts val="0"/>
              </a:spcBef>
            </a:pPr>
            <a:r>
              <a:rPr lang="en-US" dirty="0"/>
              <a:t>Use the Webex queue to indicate you want to speak</a:t>
            </a:r>
          </a:p>
          <a:p>
            <a:pPr lvl="1">
              <a:spcBef>
                <a:spcPts val="0"/>
              </a:spcBef>
            </a:pPr>
            <a:r>
              <a:rPr lang="en-US" dirty="0"/>
              <a:t>Wait to hold the microphone to make a comment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Repeat any questions that are inadvertently asked away from the microphone</a:t>
            </a:r>
          </a:p>
          <a:p>
            <a:endParaRPr lang="en-US" sz="2000" dirty="0"/>
          </a:p>
          <a:p>
            <a:r>
              <a:rPr lang="en-US" sz="2000" dirty="0"/>
              <a:t>Remote Attendees:</a:t>
            </a:r>
          </a:p>
          <a:p>
            <a:pPr lvl="1">
              <a:spcBef>
                <a:spcPts val="0"/>
              </a:spcBef>
            </a:pPr>
            <a:r>
              <a:rPr lang="en-US" dirty="0"/>
              <a:t>Join Webex and set Webex audio as ‘music’</a:t>
            </a:r>
          </a:p>
          <a:p>
            <a:pPr lvl="1">
              <a:spcBef>
                <a:spcPts val="0"/>
              </a:spcBef>
            </a:pPr>
            <a:r>
              <a:rPr lang="en-US" dirty="0"/>
              <a:t>Use the Webex queue to indicate you want to speak</a:t>
            </a:r>
          </a:p>
          <a:p>
            <a:pPr lvl="1">
              <a:spcBef>
                <a:spcPts val="0"/>
              </a:spcBef>
            </a:pPr>
            <a:r>
              <a:rPr lang="en-US" dirty="0"/>
              <a:t>Wait to be called on to speak</a:t>
            </a:r>
          </a:p>
          <a:p>
            <a:r>
              <a:rPr lang="en-US" sz="2000" dirty="0"/>
              <a:t>Host:</a:t>
            </a:r>
          </a:p>
          <a:p>
            <a:pPr lvl="1">
              <a:spcBef>
                <a:spcPts val="0"/>
              </a:spcBef>
            </a:pPr>
            <a:r>
              <a:rPr lang="en-US" b="0" dirty="0"/>
              <a:t>Disable Video for participants</a:t>
            </a:r>
          </a:p>
          <a:p>
            <a:pPr lvl="1">
              <a:spcBef>
                <a:spcPts val="0"/>
              </a:spcBef>
            </a:pPr>
            <a:r>
              <a:rPr lang="en-US" b="0" dirty="0"/>
              <a:t>Set up participants to mute on entry</a:t>
            </a:r>
          </a:p>
          <a:p>
            <a:pPr lvl="1">
              <a:spcBef>
                <a:spcPts val="0"/>
              </a:spcBef>
            </a:pPr>
            <a:r>
              <a:rPr lang="en-US" b="0" dirty="0"/>
              <a:t>Set up </a:t>
            </a:r>
            <a:r>
              <a:rPr lang="en-US" dirty="0"/>
              <a:t>Audio Options: </a:t>
            </a:r>
            <a:r>
              <a:rPr lang="en-US" b="0" dirty="0"/>
              <a:t>Microphone -&gt; Shure,  Speaker -&gt; NP-M3000,  Smart Audio -&gt; Music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5DFC4-A801-A2CF-CE2C-0D651BF9615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7C5E9-A1F7-CE76-0518-FE1E9DBE9EA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8D66A-1E14-E869-B551-707E6E0BE1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3233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298576"/>
            <a:ext cx="10361084" cy="5176837"/>
          </a:xfrm>
          <a:ln/>
        </p:spPr>
        <p:txBody>
          <a:bodyPr>
            <a:normAutofit/>
          </a:bodyPr>
          <a:lstStyle/>
          <a:p>
            <a:r>
              <a:rPr lang="en-GB" sz="2000" dirty="0"/>
              <a:t>Agenda Items for 1st Vice Chair – </a:t>
            </a:r>
          </a:p>
          <a:p>
            <a:r>
              <a:rPr lang="en-GB" sz="2000" dirty="0"/>
              <a:t>Monday November 14</a:t>
            </a:r>
            <a:r>
              <a:rPr lang="en-GB" sz="2000" baseline="30000" dirty="0"/>
              <a:t>th</a:t>
            </a:r>
            <a:r>
              <a:rPr lang="en-GB" sz="2000" dirty="0"/>
              <a:t> :</a:t>
            </a:r>
          </a:p>
          <a:p>
            <a:r>
              <a:rPr lang="en-GB" sz="2000" b="0" dirty="0"/>
              <a:t>	M3.3		II	Session Information</a:t>
            </a:r>
          </a:p>
          <a:p>
            <a:r>
              <a:rPr lang="en-GB" sz="2000" b="0" dirty="0"/>
              <a:t>	M3.4		II	Meeting room locations</a:t>
            </a:r>
          </a:p>
          <a:p>
            <a:r>
              <a:rPr lang="en-GB" sz="2000" b="0" dirty="0"/>
              <a:t>	M3.5		II	Meeting registration </a:t>
            </a:r>
          </a:p>
          <a:p>
            <a:r>
              <a:rPr lang="en-GB" sz="2000" b="0" dirty="0"/>
              <a:t>	M3.6		II 	Recording attendance</a:t>
            </a:r>
          </a:p>
          <a:p>
            <a:r>
              <a:rPr lang="en-GB" sz="2000" b="0" dirty="0"/>
              <a:t>	M3.7		II	Local File Server Access</a:t>
            </a:r>
          </a:p>
          <a:p>
            <a:r>
              <a:rPr lang="en-GB" sz="2000" b="0" dirty="0"/>
              <a:t>	M3.8		II	Breakfast, breaks, Social logistics</a:t>
            </a:r>
          </a:p>
          <a:p>
            <a:r>
              <a:rPr lang="en-GB" sz="2000" b="0" dirty="0"/>
              <a:t>	</a:t>
            </a:r>
          </a:p>
          <a:p>
            <a:r>
              <a:rPr lang="en-GB" sz="2000" dirty="0"/>
              <a:t>Friday November 17:</a:t>
            </a:r>
          </a:p>
          <a:p>
            <a:pPr lvl="1"/>
            <a:r>
              <a:rPr lang="en-US" sz="1800" dirty="0"/>
              <a:t>F3.1.2	DT	WG Straw Poll</a:t>
            </a:r>
          </a:p>
          <a:p>
            <a:pPr lvl="1"/>
            <a:r>
              <a:rPr lang="en-US" sz="1800" dirty="0"/>
              <a:t>F3.1.3	DT	Future venues Insight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93" y="7757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M3.6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459" y="1517653"/>
            <a:ext cx="10460566" cy="4957761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</a:t>
            </a:r>
            <a:r>
              <a:rPr lang="en-GB" dirty="0">
                <a:solidFill>
                  <a:schemeClr val="tx1"/>
                </a:solidFill>
              </a:rPr>
              <a:t>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>
                <a:solidFill>
                  <a:srgbClr val="FF0000"/>
                </a:solidFill>
              </a:rPr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>
                <a:solidFill>
                  <a:schemeClr val="tx1"/>
                </a:solidFill>
              </a:rPr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2">
              <a:lnSpc>
                <a:spcPct val="90000"/>
              </a:lnSpc>
            </a:pPr>
            <a:endParaRPr lang="en-GB" sz="2000" dirty="0"/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C263C-D4B0-4954-9299-2BA60A0286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24CE6-4087-496B-88B7-AB7F112E6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altLang="en-US" dirty="0"/>
              <a:t>Future 802 Plenary Venue Contract Status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2C8B8-206C-4A99-8624-93A2C2F38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146176"/>
            <a:ext cx="10591799" cy="5329238"/>
          </a:xfrm>
        </p:spPr>
        <p:txBody>
          <a:bodyPr/>
          <a:lstStyle/>
          <a:p>
            <a:r>
              <a:rPr lang="en-US" sz="1600" dirty="0">
                <a:highlight>
                  <a:srgbClr val="33CCFF"/>
                </a:highlight>
              </a:rPr>
              <a:t>2022 – Nov 13-18 – Marriott Marquis Queen’s Park, Bangkok, Thailand (Nov 2020)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2023 – March 12-17 –Hilton Atlanta, Atlanta, GA, United States (1 of 2 – March 2020)</a:t>
            </a:r>
          </a:p>
          <a:p>
            <a:r>
              <a:rPr lang="en-US" sz="1600" dirty="0"/>
              <a:t>2023 – July 9-14 – </a:t>
            </a:r>
            <a:r>
              <a:rPr lang="en-US" sz="1600" dirty="0" err="1"/>
              <a:t>Estrel</a:t>
            </a:r>
            <a:r>
              <a:rPr lang="en-US" sz="1600" dirty="0"/>
              <a:t> Berlin, Berlin, Germany</a:t>
            </a:r>
          </a:p>
          <a:p>
            <a:r>
              <a:rPr lang="en-US" sz="1600" dirty="0"/>
              <a:t>2023 – Nov 12-17 – Hawaiian Village, Oahu, Hawaii, United States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March 10-15 – Hyatt Regency Denver at Colorado Convention Center, Denver, CO, US (March 2021)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July 14-19 – Sheraton Le Centre Montreal, Montreal, Quebec, Canada (July 2020)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Nov 10-15 –Hyatt Regency Vancouver, Vancouver, Canada (Nov 2021)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2025 – March 9-14 –Hilton Atlanta, Atlanta, GA, United States (2 of 2 – March 2020).</a:t>
            </a:r>
          </a:p>
          <a:p>
            <a:r>
              <a:rPr lang="en-US" sz="1600" dirty="0">
                <a:highlight>
                  <a:srgbClr val="33CCFF"/>
                </a:highlight>
              </a:rPr>
              <a:t>TBC - 2025 – July 13-18 –Marriott Madrid Auditorium, Madrid, Spain (July 2021)</a:t>
            </a:r>
          </a:p>
          <a:p>
            <a:r>
              <a:rPr lang="en-US" sz="1600" dirty="0">
                <a:highlight>
                  <a:srgbClr val="99FF99"/>
                </a:highlight>
              </a:rPr>
              <a:t>2025 – Nov 9-24 –</a:t>
            </a:r>
          </a:p>
          <a:p>
            <a:r>
              <a:rPr lang="en-US" sz="1600" dirty="0">
                <a:highlight>
                  <a:srgbClr val="33CCFF"/>
                </a:highlight>
              </a:rPr>
              <a:t>TBC - 2026 March 8-13 - Hyatt Regency Chicago, Chicago, IL, United States (March 2024) (Rebook for Denver)</a:t>
            </a:r>
          </a:p>
          <a:p>
            <a:r>
              <a:rPr lang="en-US" sz="1600" dirty="0">
                <a:highlight>
                  <a:srgbClr val="2FB1DF"/>
                </a:highlight>
              </a:rPr>
              <a:t>TBC - 2026 – July 12-17 – Sheraton Le Centre Montreal, Montreal, Quebec, Canada (July 2022 penalty offset)</a:t>
            </a:r>
          </a:p>
          <a:p>
            <a:r>
              <a:rPr lang="en-US" sz="1600" dirty="0"/>
              <a:t>2027 – Nov 14-19 – Hawaiian Village, Oahu, Hawaii, United States</a:t>
            </a:r>
          </a:p>
          <a:p>
            <a:endParaRPr lang="en-US" sz="1600" dirty="0">
              <a:solidFill>
                <a:schemeClr val="accent2"/>
              </a:solidFill>
            </a:endParaRPr>
          </a:p>
          <a:p>
            <a:r>
              <a:rPr lang="en-US" sz="16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https://mentor.ieee.org/802-ec/dcn/22/ec-22-0003-00-00EC-future-802-plenary-venue-contract-status.xlsx</a:t>
            </a:r>
            <a:endParaRPr lang="en-US" sz="1600" dirty="0">
              <a:solidFill>
                <a:schemeClr val="accent2"/>
              </a:solidFill>
            </a:endParaRPr>
          </a:p>
          <a:p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329E6-42D5-1046-E3E3-13F6285E182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48F09-CAFB-4C2B-27E3-4E3CDC30B87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AAAB1-1CFB-17F2-7CA8-3259DC61F9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36953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86934" y="1676400"/>
            <a:ext cx="9616018" cy="1362075"/>
          </a:xfrm>
        </p:spPr>
        <p:txBody>
          <a:bodyPr/>
          <a:lstStyle/>
          <a:p>
            <a:pPr algn="ctr"/>
            <a:r>
              <a:rPr lang="en-US" sz="3600" dirty="0"/>
              <a:t>Friday, November 17, 2022</a:t>
            </a:r>
            <a:br>
              <a:rPr lang="en-US" sz="3600" dirty="0"/>
            </a:br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3.1.2 	DT		Straw Poll regarding meetings</a:t>
            </a:r>
          </a:p>
          <a:p>
            <a:r>
              <a:rPr lang="en-US" dirty="0"/>
              <a:t>3.1.3	DT		Future venues status and discussion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471B00-D561-4706-9119-80B8D07348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4D8E6-7A92-9C8D-6833-5B40111CF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Return to This Venue: </a:t>
            </a:r>
            <a:br>
              <a:rPr lang="en-US" dirty="0"/>
            </a:br>
            <a:r>
              <a:rPr lang="en-US" dirty="0"/>
              <a:t>(Bangkok Marriot Marquis Queen’s Park)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21C23-33DA-1DC8-9B35-96B79CF73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2057400"/>
            <a:ext cx="10361084" cy="4267199"/>
          </a:xfrm>
        </p:spPr>
        <p:txBody>
          <a:bodyPr/>
          <a:lstStyle/>
          <a:p>
            <a:r>
              <a:rPr lang="en-US" sz="2000" dirty="0"/>
              <a:t>1. How many people would like to come back to this venue? </a:t>
            </a:r>
          </a:p>
          <a:p>
            <a:pPr lvl="1"/>
            <a:r>
              <a:rPr lang="en-US" dirty="0"/>
              <a:t>Yes – 43</a:t>
            </a:r>
          </a:p>
          <a:p>
            <a:pPr lvl="1"/>
            <a:r>
              <a:rPr lang="en-US" dirty="0"/>
              <a:t>No –  2</a:t>
            </a:r>
          </a:p>
          <a:p>
            <a:r>
              <a:rPr lang="en-US" dirty="0"/>
              <a:t>2. Did you go to the social?</a:t>
            </a:r>
          </a:p>
          <a:p>
            <a:pPr lvl="1"/>
            <a:r>
              <a:rPr lang="en-US" dirty="0"/>
              <a:t>Yes – 40</a:t>
            </a:r>
          </a:p>
          <a:p>
            <a:pPr lvl="1"/>
            <a:r>
              <a:rPr lang="en-US" dirty="0"/>
              <a:t>No –    5</a:t>
            </a:r>
          </a:p>
          <a:p>
            <a:r>
              <a:rPr lang="en-US" sz="2000" dirty="0"/>
              <a:t>3. If you attended the Social, did you like the social?</a:t>
            </a:r>
          </a:p>
          <a:p>
            <a:pPr lvl="1"/>
            <a:r>
              <a:rPr lang="en-US" sz="1800" dirty="0"/>
              <a:t>Yes – 33</a:t>
            </a:r>
          </a:p>
          <a:p>
            <a:pPr lvl="1"/>
            <a:r>
              <a:rPr lang="en-US" sz="1800" dirty="0"/>
              <a:t>No – 0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BEE8D-7673-B9F3-0D94-8146821254E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13E1F-6E2E-38C5-5255-C4D4BB236CF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C54C5-D39A-184E-7290-CE76A14CF9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82230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January – Baltimore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dirty="0"/>
              <a:t>1.If the 2023 January 802 Wireless </a:t>
            </a:r>
            <a:r>
              <a:rPr lang="en-US" dirty="0"/>
              <a:t>Interim </a:t>
            </a:r>
            <a:r>
              <a:rPr lang="en-US" sz="2000" dirty="0"/>
              <a:t>Session were held at the Baltimore Hilton Inner Harbor, Baltimore MD  as an in-person only session, would you attend?</a:t>
            </a:r>
          </a:p>
          <a:p>
            <a:pPr lvl="2"/>
            <a:r>
              <a:rPr lang="en-US" sz="2000" dirty="0"/>
              <a:t>Yes –59 </a:t>
            </a:r>
          </a:p>
          <a:p>
            <a:pPr lvl="2"/>
            <a:r>
              <a:rPr lang="en-US" sz="2000" dirty="0"/>
              <a:t>No – 48</a:t>
            </a:r>
          </a:p>
          <a:p>
            <a:pPr lvl="2"/>
            <a:r>
              <a:rPr lang="en-US" sz="2000" dirty="0"/>
              <a:t>Abstain - 10</a:t>
            </a:r>
          </a:p>
          <a:p>
            <a:pPr marL="457200" lvl="1" indent="0">
              <a:buNone/>
            </a:pPr>
            <a:r>
              <a:rPr lang="en-US" sz="2000" dirty="0"/>
              <a:t>2. If the 2023 January 802 Wireless </a:t>
            </a:r>
            <a:r>
              <a:rPr lang="en-US" dirty="0"/>
              <a:t>Interim </a:t>
            </a:r>
            <a:r>
              <a:rPr lang="en-US" sz="2000" dirty="0"/>
              <a:t>Session were held at the Baltimore Hilton Inner Harbor, Baltimore MD as mixed-mode session, will you attend:</a:t>
            </a:r>
          </a:p>
          <a:p>
            <a:pPr lvl="2"/>
            <a:r>
              <a:rPr lang="en-US" sz="2000" dirty="0"/>
              <a:t>Attend In-person -- 49</a:t>
            </a:r>
          </a:p>
          <a:p>
            <a:pPr lvl="2"/>
            <a:r>
              <a:rPr lang="en-US" sz="2000" dirty="0"/>
              <a:t>Attend Virtually (remotely) - 57</a:t>
            </a:r>
          </a:p>
          <a:p>
            <a:pPr lvl="2"/>
            <a:r>
              <a:rPr lang="en-US" sz="2000" dirty="0"/>
              <a:t>Will not attend plenary - 4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November 2022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DF9DC-9C9B-A432-91D3-0875957C12A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Arial Unicode MS" pitchFamily="34" charset="-128"/>
              </a:rPr>
              <a:t>Jon Rosdahl, Qualcomm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53284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March – Atlanta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dirty="0"/>
              <a:t>1.If the 2023 March Plenary Session were held at the Hilton Atlanta, GA  as an in-person only session, would you attend?</a:t>
            </a:r>
          </a:p>
          <a:p>
            <a:pPr lvl="2"/>
            <a:r>
              <a:rPr lang="en-US" sz="2000" dirty="0"/>
              <a:t>Yes - 68</a:t>
            </a:r>
          </a:p>
          <a:p>
            <a:pPr lvl="2"/>
            <a:r>
              <a:rPr lang="en-US" sz="2000" dirty="0"/>
              <a:t>No - 43</a:t>
            </a:r>
          </a:p>
          <a:p>
            <a:pPr marL="457200" lvl="1" indent="0">
              <a:buNone/>
            </a:pPr>
            <a:r>
              <a:rPr lang="en-US" sz="2000" dirty="0"/>
              <a:t>2. If the 2023 March Plenary Session is held in as a mixed-mode session, will you attend:</a:t>
            </a:r>
          </a:p>
          <a:p>
            <a:pPr lvl="2"/>
            <a:r>
              <a:rPr lang="en-US" sz="2000" dirty="0"/>
              <a:t>Attend In-person - 64</a:t>
            </a:r>
          </a:p>
          <a:p>
            <a:pPr lvl="2"/>
            <a:r>
              <a:rPr lang="en-US" sz="2000" dirty="0"/>
              <a:t>Attend Virtually (remotely) - 59</a:t>
            </a:r>
          </a:p>
          <a:p>
            <a:pPr lvl="2"/>
            <a:r>
              <a:rPr lang="en-US" sz="2000" dirty="0"/>
              <a:t>Will not attend plenary - 0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DF9DC-9C9B-A432-91D3-0875957C12A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32127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/>
              <a:t>Future Interim Venue Status – Sept 11, 2022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>
                <a:highlight>
                  <a:srgbClr val="FF0000"/>
                </a:highlight>
              </a:rPr>
              <a:t>2023-01 (15-20) Baltimore, MD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>
                <a:highlight>
                  <a:srgbClr val="00FFFF"/>
                </a:highlight>
              </a:rPr>
              <a:t>2023-05  (14-19) Hilton Orlando Lake Buena Vista</a:t>
            </a:r>
            <a:endParaRPr lang="en-GB" sz="2000" dirty="0">
              <a:highlight>
                <a:srgbClr val="00FFFF"/>
              </a:highlight>
            </a:endParaRP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2023-09 (10-15) Atlanta – Buckhead, GA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2024-01 (14-19) Panama (Rebooked from Jan 2022)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2024-05 (12-17) Warsaw, Poland – (R</a:t>
            </a:r>
            <a:r>
              <a:rPr lang="en-GB" sz="2000" dirty="0">
                <a:highlight>
                  <a:srgbClr val="FFFF00"/>
                </a:highlight>
              </a:rPr>
              <a:t>ebook from 2002)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2024-09 (8-13) Waikoloa, HI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2025-09 (14-19) </a:t>
            </a:r>
            <a:r>
              <a:rPr lang="en-US" dirty="0"/>
              <a:t>Waikoloa, HI 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2026-09 (13-18) Waikoloa, HI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26</a:t>
            </a:fld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6B1E07-1378-480A-858D-3AD03452127F}"/>
              </a:ext>
            </a:extLst>
          </p:cNvPr>
          <p:cNvSpPr txBox="1"/>
          <p:nvPr/>
        </p:nvSpPr>
        <p:spPr>
          <a:xfrm>
            <a:off x="7142132" y="5263417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Meeting Planner:</a:t>
            </a:r>
          </a:p>
          <a:p>
            <a:r>
              <a:rPr lang="en-US" sz="1600" dirty="0">
                <a:solidFill>
                  <a:schemeClr val="tx1"/>
                </a:solidFill>
              </a:rPr>
              <a:t>Starred Venues :MTG Events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Dotted Venues: Face to Face Events</a:t>
            </a:r>
          </a:p>
        </p:txBody>
      </p:sp>
    </p:spTree>
    <p:extLst>
      <p:ext uri="{BB962C8B-B14F-4D97-AF65-F5344CB8AC3E}">
        <p14:creationId xmlns:p14="http://schemas.microsoft.com/office/powerpoint/2010/main" val="8367848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24CE6-4087-496B-88B7-AB7F112E6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altLang="en-US" dirty="0"/>
              <a:t>Future 802 Plenary Venue Contract Status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2C8B8-206C-4A99-8624-93A2C2F38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146176"/>
            <a:ext cx="10591799" cy="5329238"/>
          </a:xfrm>
        </p:spPr>
        <p:txBody>
          <a:bodyPr/>
          <a:lstStyle/>
          <a:p>
            <a:r>
              <a:rPr lang="en-US" sz="1600" dirty="0">
                <a:highlight>
                  <a:srgbClr val="33CCFF"/>
                </a:highlight>
              </a:rPr>
              <a:t>2022 – Nov 13-18 – Marriott Marquis Queen’s Park, Bangkok, Thailand (Nov 2020)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2023 – March 12-17 –Hilton Atlanta, Atlanta, GA, United States (1 of 2 – March 2020)</a:t>
            </a:r>
          </a:p>
          <a:p>
            <a:r>
              <a:rPr lang="en-US" sz="1600" dirty="0"/>
              <a:t>2023 – July 9-14 – </a:t>
            </a:r>
            <a:r>
              <a:rPr lang="en-US" sz="1600" dirty="0" err="1"/>
              <a:t>Estrel</a:t>
            </a:r>
            <a:r>
              <a:rPr lang="en-US" sz="1600" dirty="0"/>
              <a:t> Berlin, Berlin, Germany</a:t>
            </a:r>
          </a:p>
          <a:p>
            <a:r>
              <a:rPr lang="en-US" sz="1600" dirty="0"/>
              <a:t>2023 – Nov 12-17 – Hawaiian Village, Oahu, Hawaii, United States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March 10-15 – Hyatt Regency Denver at Colorado Convention Center, Denver, CO, US (March 2021)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July 14-19 – Sheraton Le Centre Montreal, Montreal, Quebec, Canada (July 2020)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Nov 10-15 –Hyatt Regency Vancouver, Vancouver, Canada (Nov 2021)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2025 – March 9-14 –Hilton Atlanta, Atlanta, GA, United States (2 of 2 – March 2020).</a:t>
            </a:r>
          </a:p>
          <a:p>
            <a:r>
              <a:rPr lang="en-US" sz="1600" dirty="0">
                <a:highlight>
                  <a:srgbClr val="33CCFF"/>
                </a:highlight>
              </a:rPr>
              <a:t>TBC - 2025 – July 13-18 –Marriott Madrid Auditorium, Madrid, Spain (July 2021)</a:t>
            </a:r>
          </a:p>
          <a:p>
            <a:r>
              <a:rPr lang="en-US" sz="1600" dirty="0">
                <a:highlight>
                  <a:srgbClr val="99FF99"/>
                </a:highlight>
              </a:rPr>
              <a:t>2025 – Nov 9-24 –</a:t>
            </a:r>
          </a:p>
          <a:p>
            <a:r>
              <a:rPr lang="en-US" sz="1600" dirty="0">
                <a:highlight>
                  <a:srgbClr val="33CCFF"/>
                </a:highlight>
              </a:rPr>
              <a:t>TBC - 2026 March 8-13 - Hyatt Regency Chicago, Chicago, IL, United States (March 2024) (Rebook for Denver)</a:t>
            </a:r>
          </a:p>
          <a:p>
            <a:r>
              <a:rPr lang="en-US" sz="1600" dirty="0">
                <a:highlight>
                  <a:srgbClr val="2FB1DF"/>
                </a:highlight>
              </a:rPr>
              <a:t>TBC - 2026 – July 12-17 – Sheraton Le Centre Montreal, Montreal, Quebec, Canada (July 2022 penalty offset)</a:t>
            </a:r>
          </a:p>
          <a:p>
            <a:r>
              <a:rPr lang="en-US" sz="1600" dirty="0"/>
              <a:t>2027 – Nov 14-19 – Hawaiian Village, Oahu, Hawaii, United States</a:t>
            </a:r>
          </a:p>
          <a:p>
            <a:endParaRPr lang="en-US" sz="1600" dirty="0">
              <a:solidFill>
                <a:schemeClr val="accent2"/>
              </a:solidFill>
            </a:endParaRPr>
          </a:p>
          <a:p>
            <a:r>
              <a:rPr lang="en-US" sz="16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https://mentor.ieee.org/802-ec/dcn/22/ec-22-0003-00-00EC-future-802-plenary-venue-contract-status.xlsx</a:t>
            </a:r>
            <a:endParaRPr lang="en-US" sz="1600" dirty="0">
              <a:solidFill>
                <a:schemeClr val="accent2"/>
              </a:solidFill>
            </a:endParaRPr>
          </a:p>
          <a:p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329E6-42D5-1046-E3E3-13F6285E182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48F09-CAFB-4C2B-27E3-4E3CDC30B87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AAAB1-1CFB-17F2-7CA8-3259DC61F9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4881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lang="en-US" dirty="0"/>
              <a:t>1. Plenary Meeting Status File: 802 EC-22/0003r0</a:t>
            </a:r>
          </a:p>
          <a:p>
            <a:pPr lvl="1"/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https://mentor.ieee.org/802-ec/dcn/22/ec-22-0003-00-00EC-future-802-plenary-venue-contract-status.xlsx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endParaRPr lang="en-GB" dirty="0"/>
          </a:p>
          <a:p>
            <a:r>
              <a:rPr lang="en-US" dirty="0"/>
              <a:t>2. IEEE 802WCSC Meeting Venue Manager Report: 802 EC-22/0001r12</a:t>
            </a:r>
          </a:p>
          <a:p>
            <a:pPr lvl="1"/>
            <a:r>
              <a:rPr lang="en-GB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https://mentor.ieee.org/802-ec/dcn/22/ec-22-0001-12-WCSG-ieee-802wcsc-meeting-venue-manager-report-2022.pptx</a:t>
            </a:r>
            <a:r>
              <a:rPr lang="en-GB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28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43DF2AD-D7EF-4A51-AD0E-A14652E5B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997" y="1565275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Monday, July 11</a:t>
            </a:r>
            <a:r>
              <a:rPr lang="en-US" baseline="30000" dirty="0"/>
              <a:t>th</a:t>
            </a:r>
            <a:r>
              <a:rPr lang="en-US" dirty="0"/>
              <a:t>, 2022 </a:t>
            </a:r>
            <a:br>
              <a:rPr lang="en-US" dirty="0"/>
            </a:br>
            <a:r>
              <a:rPr lang="en-US" dirty="0"/>
              <a:t>802.11 WG Opening Plenary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2F5436-70CC-4EDA-9B70-2C205A1BE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3510" y="3886200"/>
            <a:ext cx="10363200" cy="2438400"/>
          </a:xfrm>
        </p:spPr>
        <p:txBody>
          <a:bodyPr/>
          <a:lstStyle/>
          <a:p>
            <a:r>
              <a:rPr lang="en-GB" sz="2000" b="0" dirty="0"/>
              <a:t>	M3.3		II	Session Information</a:t>
            </a:r>
          </a:p>
          <a:p>
            <a:r>
              <a:rPr lang="en-GB" sz="2000" b="0" dirty="0"/>
              <a:t>	M3.4		II	Meeting room locations</a:t>
            </a:r>
          </a:p>
          <a:p>
            <a:r>
              <a:rPr lang="en-GB" sz="2000" b="0" dirty="0"/>
              <a:t>	M3.5		II	Meeting registration </a:t>
            </a:r>
          </a:p>
          <a:p>
            <a:r>
              <a:rPr lang="en-GB" sz="2000" b="0" dirty="0"/>
              <a:t>	M3.6		II 	Recording attendance</a:t>
            </a:r>
          </a:p>
          <a:p>
            <a:r>
              <a:rPr lang="en-GB" sz="2000" b="0" dirty="0"/>
              <a:t>	M3.7		II	Local File Server Access</a:t>
            </a:r>
          </a:p>
          <a:p>
            <a:r>
              <a:rPr lang="en-GB" sz="2000" b="0" dirty="0"/>
              <a:t>	M3.8		II	Breakfast, breaks, Social logistics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10CDB2-C764-4522-8019-692D594FF9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EBB26-3EFB-4A3F-A85A-C2F02A0A2D0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9CDC4-C5A6-488A-B56A-4C64EBBF2C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46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"/>
          <p:cNvSpPr txBox="1">
            <a:spLocks noGrp="1"/>
          </p:cNvSpPr>
          <p:nvPr>
            <p:ph type="title"/>
          </p:nvPr>
        </p:nvSpPr>
        <p:spPr>
          <a:xfrm>
            <a:off x="1331384" y="2040031"/>
            <a:ext cx="10363200" cy="1362075"/>
          </a:xfrm>
        </p:spPr>
        <p:txBody>
          <a:bodyPr wrap="square" anchor="ctr">
            <a:normAutofit/>
          </a:bodyPr>
          <a:lstStyle/>
          <a:p>
            <a:pPr algn="ctr"/>
            <a:r>
              <a:rPr lang="en-US" sz="3600" dirty="0"/>
              <a:t>November 2022 IEEE 802 Plenary Session</a:t>
            </a:r>
          </a:p>
        </p:txBody>
      </p:sp>
      <p:sp>
        <p:nvSpPr>
          <p:cNvPr id="68" name="Google Shape;68;p1"/>
          <p:cNvSpPr txBox="1">
            <a:spLocks noGrp="1"/>
          </p:cNvSpPr>
          <p:nvPr>
            <p:ph type="body" idx="1"/>
          </p:nvPr>
        </p:nvSpPr>
        <p:spPr>
          <a:xfrm>
            <a:off x="1331384" y="3762615"/>
            <a:ext cx="10363200" cy="522287"/>
          </a:xfrm>
        </p:spPr>
        <p:txBody>
          <a:bodyPr wrap="square" anchor="t">
            <a:normAutofit/>
          </a:bodyPr>
          <a:lstStyle/>
          <a:p>
            <a:pPr algn="ctr"/>
            <a:r>
              <a:rPr lang="en-US" dirty="0"/>
              <a:t>Event Summary and </a:t>
            </a:r>
            <a:r>
              <a:rPr lang="en-US" sz="2400" dirty="0"/>
              <a:t>Important</a:t>
            </a:r>
            <a:r>
              <a:rPr lang="en-US" dirty="0"/>
              <a:t> Information</a:t>
            </a:r>
          </a:p>
        </p:txBody>
      </p:sp>
      <p:sp>
        <p:nvSpPr>
          <p:cNvPr id="74" name="Date Placeholder 4">
            <a:extLst>
              <a:ext uri="{FF2B5EF4-FFF2-40B4-BE49-F238E27FC236}">
                <a16:creationId xmlns:a16="http://schemas.microsoft.com/office/drawing/2014/main" id="{FAC39BBA-22F5-668D-86CF-FB5E2B83316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November 2022</a:t>
            </a:r>
            <a:endParaRPr lang="en-GB"/>
          </a:p>
        </p:txBody>
      </p:sp>
      <p:sp>
        <p:nvSpPr>
          <p:cNvPr id="76" name="Footer Placeholder 5">
            <a:extLst>
              <a:ext uri="{FF2B5EF4-FFF2-40B4-BE49-F238E27FC236}">
                <a16:creationId xmlns:a16="http://schemas.microsoft.com/office/drawing/2014/main" id="{18939FF5-24C0-2962-C6A8-46BA4F4B9F6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Jon Rosdahl, Qualcomm</a:t>
            </a:r>
          </a:p>
        </p:txBody>
      </p:sp>
      <p:sp>
        <p:nvSpPr>
          <p:cNvPr id="78" name="Slide Number Placeholder 6">
            <a:extLst>
              <a:ext uri="{FF2B5EF4-FFF2-40B4-BE49-F238E27FC236}">
                <a16:creationId xmlns:a16="http://schemas.microsoft.com/office/drawing/2014/main" id="{0FA25ED7-7F09-C898-E0BD-A06616C93E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1CD163DD-D5E7-41DA-95F2-71530C24F8C3}" type="slidenum">
              <a:rPr lang="en-GB" smtClean="0"/>
              <a:pPr>
                <a:spcAft>
                  <a:spcPts val="600"/>
                </a:spcAft>
              </a:pPr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 dirty="0"/>
              <a:t>Meeting Planner and Network Contacts</a:t>
            </a:r>
          </a:p>
        </p:txBody>
      </p:sp>
      <p:sp>
        <p:nvSpPr>
          <p:cNvPr id="75" name="Google Shape;75;p2"/>
          <p:cNvSpPr txBox="1">
            <a:spLocks noGrp="1"/>
          </p:cNvSpPr>
          <p:nvPr>
            <p:ph sz="half" idx="1"/>
          </p:nvPr>
        </p:nvSpPr>
        <p:spPr>
          <a:xfrm>
            <a:off x="914400" y="1724121"/>
            <a:ext cx="5181599" cy="4113213"/>
          </a:xfrm>
        </p:spPr>
        <p:txBody>
          <a:bodyPr/>
          <a:lstStyle/>
          <a:p>
            <a:r>
              <a:rPr lang="en-US" sz="2400" dirty="0"/>
              <a:t>Meeting Planner: Face to Face Events</a:t>
            </a:r>
          </a:p>
          <a:p>
            <a:r>
              <a:rPr lang="en-US" sz="2400" dirty="0"/>
              <a:t>Dawn Slykhouse </a:t>
            </a:r>
          </a:p>
          <a:p>
            <a:r>
              <a:rPr lang="en-US" sz="2400" dirty="0"/>
              <a:t>Mobile: +1 (408) 594-1342</a:t>
            </a:r>
          </a:p>
          <a:p>
            <a:r>
              <a:rPr lang="en-US" sz="2400" dirty="0"/>
              <a:t>Email: </a:t>
            </a:r>
            <a:r>
              <a:rPr lang="en-US" sz="2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dawns@facetoface-events.com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Lisa Ronmark</a:t>
            </a:r>
          </a:p>
          <a:p>
            <a:r>
              <a:rPr lang="en-US" sz="2400" dirty="0"/>
              <a:t>Mobile: +1 (604) 316-4947</a:t>
            </a:r>
          </a:p>
          <a:p>
            <a:r>
              <a:rPr lang="en-US" sz="2400" dirty="0"/>
              <a:t>Email: </a:t>
            </a:r>
            <a:r>
              <a:rPr lang="en-US" sz="24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lisa@facetoface-events.com</a:t>
            </a:r>
            <a:endParaRPr lang="en-US" sz="2400" dirty="0"/>
          </a:p>
        </p:txBody>
      </p:sp>
      <p:sp>
        <p:nvSpPr>
          <p:cNvPr id="76" name="Google Shape;76;p2"/>
          <p:cNvSpPr txBox="1">
            <a:spLocks noGrp="1"/>
          </p:cNvSpPr>
          <p:nvPr>
            <p:ph sz="half" idx="2"/>
          </p:nvPr>
        </p:nvSpPr>
        <p:spPr>
          <a:xfrm>
            <a:off x="6301316" y="1665081"/>
            <a:ext cx="5077884" cy="4649786"/>
          </a:xfrm>
        </p:spPr>
        <p:txBody>
          <a:bodyPr/>
          <a:lstStyle/>
          <a:p>
            <a:r>
              <a:rPr lang="en-US" sz="2400" dirty="0"/>
              <a:t>Network Provider: </a:t>
            </a:r>
            <a:r>
              <a:rPr lang="en-US" sz="2400" dirty="0" err="1"/>
              <a:t>Linespeed</a:t>
            </a:r>
            <a:r>
              <a:rPr lang="en-US" sz="2400" dirty="0"/>
              <a:t> Events</a:t>
            </a:r>
          </a:p>
          <a:p>
            <a:r>
              <a:rPr lang="en-US" sz="2400" dirty="0"/>
              <a:t>Richard Alfvin</a:t>
            </a:r>
          </a:p>
          <a:p>
            <a:r>
              <a:rPr lang="en-US" sz="2400" dirty="0"/>
              <a:t>Mobile: +1 (585) 781-0952 </a:t>
            </a:r>
          </a:p>
          <a:p>
            <a:r>
              <a:rPr lang="en-US" sz="2400" dirty="0"/>
              <a:t>Email: </a:t>
            </a:r>
            <a:r>
              <a:rPr lang="en-US" sz="24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rick@linespeed.com</a:t>
            </a:r>
            <a:r>
              <a:rPr lang="en-US" sz="2400" dirty="0"/>
              <a:t> </a:t>
            </a:r>
          </a:p>
          <a:p>
            <a:endParaRPr lang="en-US" sz="2400" dirty="0"/>
          </a:p>
          <a:p>
            <a:r>
              <a:rPr lang="en-US" sz="2400" dirty="0"/>
              <a:t>Meeting Planner and Network Office:</a:t>
            </a:r>
          </a:p>
          <a:p>
            <a:r>
              <a:rPr lang="en-US" sz="2400" dirty="0"/>
              <a:t>Thai </a:t>
            </a:r>
            <a:r>
              <a:rPr lang="en-US" sz="2400" dirty="0" err="1"/>
              <a:t>Chakraphat</a:t>
            </a:r>
            <a:r>
              <a:rPr lang="en-US" sz="2400" dirty="0"/>
              <a:t> 1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64BC34-DC6B-20FE-B5A2-7C141D362E0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24B14E-C14E-3A92-1608-0708DF2266C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numCol="1" anchor="b" anchorCtr="0" compatLnSpc="1">
            <a:prstTxWarp prst="textNoShape">
              <a:avLst/>
            </a:prstTxWarp>
            <a:noAutofit/>
          </a:bodyPr>
          <a:lstStyle/>
          <a:p>
            <a:r>
              <a:rPr lang="en"/>
              <a:t>In Person Registration Times and Location</a:t>
            </a:r>
            <a:endParaRPr/>
          </a:p>
        </p:txBody>
      </p:sp>
      <p:sp>
        <p:nvSpPr>
          <p:cNvPr id="82" name="Google Shape;82;p3"/>
          <p:cNvSpPr txBox="1">
            <a:spLocks noGrp="1"/>
          </p:cNvSpPr>
          <p:nvPr>
            <p:ph idx="1"/>
          </p:nvPr>
        </p:nvSpPr>
        <p:spPr>
          <a:xfrm>
            <a:off x="914401" y="1981200"/>
            <a:ext cx="10361084" cy="373379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/>
            <a:r>
              <a:rPr lang="en" sz="3400" b="1" dirty="0"/>
              <a:t>Registration and Information Desk:</a:t>
            </a:r>
          </a:p>
          <a:p>
            <a:pPr marL="0" indent="0"/>
            <a:r>
              <a:rPr lang="en" sz="3400" dirty="0"/>
              <a:t>		Grand Ballroom Foyer, Level 2</a:t>
            </a:r>
          </a:p>
          <a:p>
            <a:pPr marL="0" indent="0">
              <a:spcBef>
                <a:spcPts val="1333"/>
              </a:spcBef>
              <a:buNone/>
            </a:pPr>
            <a:endParaRPr dirty="0"/>
          </a:p>
          <a:p>
            <a:pPr lvl="1">
              <a:spcBef>
                <a:spcPts val="1333"/>
              </a:spcBef>
            </a:pPr>
            <a:r>
              <a:rPr lang="en" sz="2800" b="0" dirty="0"/>
              <a:t>Sunday 3:30 PM - 6:30 PM</a:t>
            </a:r>
            <a:endParaRPr sz="2800" b="0" dirty="0"/>
          </a:p>
          <a:p>
            <a:pPr lvl="1"/>
            <a:r>
              <a:rPr lang="en" sz="2800" b="0" dirty="0"/>
              <a:t>Monday 7:30 AM - 5:00 PM</a:t>
            </a:r>
            <a:endParaRPr sz="2800" b="0" dirty="0"/>
          </a:p>
          <a:p>
            <a:pPr lvl="1"/>
            <a:r>
              <a:rPr lang="en" sz="2800" b="0" dirty="0"/>
              <a:t>Tuesday, Wednesday, Thursday 7:30 AM - 1:30 PM</a:t>
            </a:r>
            <a:endParaRPr sz="2800" b="0" dirty="0"/>
          </a:p>
          <a:p>
            <a:pPr marL="0" indent="0">
              <a:spcBef>
                <a:spcPts val="1333"/>
              </a:spcBef>
              <a:spcAft>
                <a:spcPts val="2133"/>
              </a:spcAft>
              <a:buNone/>
            </a:pPr>
            <a:endParaRPr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1096FA-C1ED-FCD1-4A2F-6B9EEE33C8C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9DFBF0-1697-FF11-4DE8-468CC6ECB06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7af9ea36d7_0_10"/>
          <p:cNvSpPr txBox="1">
            <a:spLocks noGrp="1"/>
          </p:cNvSpPr>
          <p:nvPr>
            <p:ph type="title"/>
          </p:nvPr>
        </p:nvSpPr>
        <p:spPr>
          <a:xfrm>
            <a:off x="487363" y="763586"/>
            <a:ext cx="10972800" cy="89217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numCol="1" anchor="b" anchorCtr="0" compatLnSpc="1">
            <a:prstTxWarp prst="textNoShape">
              <a:avLst/>
            </a:prstTxWarp>
            <a:noAutofit/>
          </a:bodyPr>
          <a:lstStyle/>
          <a:p>
            <a:r>
              <a:rPr lang="en" sz="2400" dirty="0"/>
              <a:t>Food and Beverage Breaks</a:t>
            </a:r>
            <a:br>
              <a:rPr lang="en" sz="2400" dirty="0"/>
            </a:br>
            <a:r>
              <a:rPr lang="en" sz="2400" dirty="0"/>
              <a:t>Monday –Thursday Nov 15 - 17</a:t>
            </a:r>
            <a:endParaRPr sz="2400" dirty="0"/>
          </a:p>
        </p:txBody>
      </p:sp>
      <p:sp>
        <p:nvSpPr>
          <p:cNvPr id="95" name="Google Shape;95;g17af9ea36d7_0_10"/>
          <p:cNvSpPr txBox="1">
            <a:spLocks noGrp="1"/>
          </p:cNvSpPr>
          <p:nvPr>
            <p:ph sz="half" idx="1"/>
          </p:nvPr>
        </p:nvSpPr>
        <p:spPr>
          <a:xfrm>
            <a:off x="914401" y="1981201"/>
            <a:ext cx="5080000" cy="4279899"/>
          </a:xfrm>
          <a:prstGeom prst="rect">
            <a:avLst/>
          </a:prstGeom>
        </p:spPr>
        <p:txBody>
          <a:bodyPr spcFirstLastPara="1" vert="horz" wrap="square" lIns="121900" tIns="121900" rIns="121900" bIns="1219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r>
              <a:rPr lang="en" sz="2000" b="1" dirty="0"/>
              <a:t>Arrival Break 7:30 AM - 8:30 AM</a:t>
            </a:r>
            <a:endParaRPr sz="2000" dirty="0"/>
          </a:p>
          <a:p>
            <a:r>
              <a:rPr lang="en" sz="2000" dirty="0"/>
              <a:t>Grand Ballroom Foyer</a:t>
            </a:r>
            <a:endParaRPr sz="2000" dirty="0"/>
          </a:p>
          <a:p>
            <a:r>
              <a:rPr lang="en" sz="2000" dirty="0"/>
              <a:t>Great Hall Pre-Function Area (Tues-Thur)</a:t>
            </a:r>
            <a:endParaRPr sz="2000" dirty="0"/>
          </a:p>
          <a:p>
            <a:pPr indent="0">
              <a:buNone/>
            </a:pPr>
            <a:endParaRPr sz="2000" dirty="0"/>
          </a:p>
          <a:p>
            <a:pPr marL="0" indent="0">
              <a:buNone/>
            </a:pPr>
            <a:r>
              <a:rPr lang="en" sz="2000" b="1" dirty="0"/>
              <a:t>AM Break 9:45 AM - 10:45 AM</a:t>
            </a:r>
            <a:endParaRPr sz="2000" dirty="0"/>
          </a:p>
          <a:p>
            <a:r>
              <a:rPr lang="en" sz="2000" dirty="0"/>
              <a:t>Grand Ballroom Foyer</a:t>
            </a:r>
            <a:endParaRPr sz="2000" dirty="0"/>
          </a:p>
          <a:p>
            <a:r>
              <a:rPr lang="en" sz="2000" dirty="0"/>
              <a:t>Great Hall Pre-Function Area</a:t>
            </a:r>
            <a:endParaRPr sz="2000" dirty="0"/>
          </a:p>
          <a:p>
            <a:pPr indent="0">
              <a:buNone/>
            </a:pPr>
            <a:endParaRPr sz="2000" dirty="0"/>
          </a:p>
          <a:p>
            <a:pPr marL="0" indent="0">
              <a:buNone/>
            </a:pPr>
            <a:r>
              <a:rPr lang="en" sz="2000" b="1" dirty="0"/>
              <a:t>PM Break 3:00 PM - 4:00 PM</a:t>
            </a:r>
            <a:endParaRPr sz="2000" b="1" dirty="0"/>
          </a:p>
          <a:p>
            <a:r>
              <a:rPr lang="en" sz="2000" dirty="0"/>
              <a:t>Grand Ballroom Foyer</a:t>
            </a:r>
            <a:endParaRPr sz="2000" dirty="0"/>
          </a:p>
          <a:p>
            <a:r>
              <a:rPr lang="en" sz="2000" dirty="0"/>
              <a:t>Great Hall Pre-Function Area</a:t>
            </a:r>
            <a:endParaRPr sz="2000" b="1" dirty="0"/>
          </a:p>
          <a:p>
            <a:pPr marL="0" indent="0">
              <a:buNone/>
            </a:pPr>
            <a:endParaRPr sz="2000" dirty="0"/>
          </a:p>
        </p:txBody>
      </p:sp>
      <p:sp>
        <p:nvSpPr>
          <p:cNvPr id="96" name="Google Shape;96;g17af9ea36d7_0_10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r>
              <a:rPr lang="en" sz="2000" b="1" dirty="0"/>
              <a:t>Lunch 12:00 PM - 2:00 PM</a:t>
            </a:r>
            <a:endParaRPr sz="2000" dirty="0"/>
          </a:p>
          <a:p>
            <a:r>
              <a:rPr lang="en" sz="2000" dirty="0"/>
              <a:t>Gogi Kitchen (Lobby Level)</a:t>
            </a:r>
            <a:endParaRPr sz="2000" dirty="0"/>
          </a:p>
          <a:p>
            <a:r>
              <a:rPr lang="en" sz="2000" dirty="0"/>
              <a:t>Wear your event name badge for complimentary access.</a:t>
            </a:r>
            <a:endParaRPr sz="20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7F8E37-34EC-5044-EE80-9AAAA693C8D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B94121-FE02-E2D2-DBAB-71DCD31472A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numCol="1" anchor="b" anchorCtr="0" compatLnSpc="1">
            <a:prstTxWarp prst="textNoShape">
              <a:avLst/>
            </a:prstTxWarp>
            <a:noAutofit/>
          </a:bodyPr>
          <a:lstStyle/>
          <a:p>
            <a:r>
              <a:rPr lang="en"/>
              <a:t>Schedule of Sessions and Attendance</a:t>
            </a:r>
            <a:endParaRPr/>
          </a:p>
        </p:txBody>
      </p:sp>
      <p:sp>
        <p:nvSpPr>
          <p:cNvPr id="102" name="Google Shape;102;p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spcBef>
                <a:spcPts val="1333"/>
              </a:spcBef>
              <a:buNone/>
            </a:pPr>
            <a:r>
              <a:rPr lang="en" sz="2133" b="1" dirty="0"/>
              <a:t>In Person Room Assignments:</a:t>
            </a:r>
            <a:r>
              <a:rPr lang="en" sz="2133" dirty="0"/>
              <a:t> Schedule QR codes posted on each meeting floor and on your badge hand out. </a:t>
            </a:r>
            <a:r>
              <a:rPr lang="en" sz="2133" u="sng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http://schedule.802world.com/schedule/schedule/show</a:t>
            </a:r>
            <a:endParaRPr sz="2133" dirty="0">
              <a:solidFill>
                <a:schemeClr val="accent2"/>
              </a:solidFill>
            </a:endParaRPr>
          </a:p>
          <a:p>
            <a:pPr marL="0" indent="0">
              <a:spcBef>
                <a:spcPts val="1333"/>
              </a:spcBef>
              <a:buNone/>
            </a:pPr>
            <a:r>
              <a:rPr lang="en" sz="2133" b="1" dirty="0"/>
              <a:t>Virtual Participation:</a:t>
            </a:r>
            <a:r>
              <a:rPr lang="en" sz="2133" dirty="0"/>
              <a:t> </a:t>
            </a:r>
            <a:r>
              <a:rPr lang="en" sz="2133" u="sng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https://ieee802.org/802tele_calendar.html</a:t>
            </a:r>
            <a:endParaRPr sz="2133" dirty="0">
              <a:solidFill>
                <a:schemeClr val="accent2"/>
              </a:solidFill>
            </a:endParaRPr>
          </a:p>
          <a:p>
            <a:pPr marL="0" indent="0">
              <a:spcBef>
                <a:spcPts val="1333"/>
              </a:spcBef>
              <a:buNone/>
            </a:pPr>
            <a:r>
              <a:rPr lang="en" sz="2133" b="1" dirty="0"/>
              <a:t>ATTENDANCE TOOL (IMAT) : </a:t>
            </a:r>
            <a:r>
              <a:rPr lang="en" sz="2133" u="sng" dirty="0">
                <a:solidFill>
                  <a:schemeClr val="accent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https://imat.ieee.org/my-site/home</a:t>
            </a:r>
            <a:endParaRPr sz="2133" dirty="0">
              <a:solidFill>
                <a:schemeClr val="accent2"/>
              </a:solidFill>
            </a:endParaRPr>
          </a:p>
          <a:p>
            <a:pPr marL="0" indent="0">
              <a:spcBef>
                <a:spcPts val="1333"/>
              </a:spcBef>
              <a:buNone/>
            </a:pPr>
            <a:endParaRPr lang="en" sz="2133" b="1" dirty="0">
              <a:solidFill>
                <a:srgbClr val="FF0000"/>
              </a:solidFill>
            </a:endParaRPr>
          </a:p>
          <a:p>
            <a:pPr marL="0" indent="0">
              <a:spcBef>
                <a:spcPts val="1333"/>
              </a:spcBef>
              <a:buNone/>
            </a:pPr>
            <a:r>
              <a:rPr lang="en" sz="2133" b="1" dirty="0">
                <a:solidFill>
                  <a:srgbClr val="FF0000"/>
                </a:solidFill>
              </a:rPr>
              <a:t>REGISTRATION FEE REQUIREMENT REMINDER</a:t>
            </a:r>
            <a:endParaRPr sz="2133" b="1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1867" dirty="0"/>
              <a:t>Payment of the session registration fee is required for all individuals who participate in any session associated with the November 2022 IEEE 802 Plenary Session.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" sz="1867" b="1" dirty="0"/>
              <a:t>Registration Link</a:t>
            </a:r>
            <a:r>
              <a:rPr lang="en" sz="1867" dirty="0"/>
              <a:t>: </a:t>
            </a:r>
            <a:r>
              <a:rPr lang="en" sz="1867" u="sng" dirty="0">
                <a:solidFill>
                  <a:schemeClr val="accent2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https://cvent.me/ePrBDG</a:t>
            </a:r>
            <a:endParaRPr sz="1867" dirty="0">
              <a:solidFill>
                <a:schemeClr val="accent2"/>
              </a:solidFill>
            </a:endParaRPr>
          </a:p>
          <a:p>
            <a:pPr indent="0" algn="ctr">
              <a:spcBef>
                <a:spcPts val="1333"/>
              </a:spcBef>
              <a:buNone/>
            </a:pPr>
            <a:endParaRPr sz="2133" dirty="0"/>
          </a:p>
          <a:p>
            <a:pPr marL="0" indent="0" algn="ctr">
              <a:spcBef>
                <a:spcPts val="1333"/>
              </a:spcBef>
              <a:spcAft>
                <a:spcPts val="2133"/>
              </a:spcAft>
              <a:buNone/>
            </a:pPr>
            <a:endParaRPr sz="2133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391A5E0-411C-D077-A990-3C242663B41A}"/>
              </a:ext>
            </a:extLst>
          </p:cNvPr>
          <p:cNvSpPr>
            <a:spLocks noGrp="1"/>
          </p:cNvSpPr>
          <p:nvPr>
            <p:ph type="sldNum" idx="4294967295"/>
          </p:nvPr>
        </p:nvSpPr>
        <p:spPr>
          <a:xfrm>
            <a:off x="11460163" y="6261100"/>
            <a:ext cx="731837" cy="523875"/>
          </a:xfrm>
          <a:prstGeom prst="rect">
            <a:avLst/>
          </a:prstGeom>
        </p:spPr>
        <p:txBody>
          <a:bodyPr/>
          <a:lstStyle/>
          <a:p>
            <a:fld id="{00000000-1234-1234-1234-123412341234}" type="slidenum">
              <a:rPr lang="en" smtClean="0"/>
              <a:pPr/>
              <a:t>8</a:t>
            </a:fld>
            <a:endParaRPr lang="e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B31A3D-0E6E-1B6E-BFD0-8A21A439129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C508E3-F76A-4B4D-34AA-5B78F567F44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6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Audio Visual Support - In Person Sessions </a:t>
            </a:r>
          </a:p>
        </p:txBody>
      </p:sp>
      <p:sp>
        <p:nvSpPr>
          <p:cNvPr id="108" name="Google Shape;108;p6"/>
          <p:cNvSpPr txBox="1">
            <a:spLocks noGrp="1"/>
          </p:cNvSpPr>
          <p:nvPr>
            <p:ph idx="1"/>
          </p:nvPr>
        </p:nvSpPr>
        <p:spPr>
          <a:xfrm>
            <a:off x="929218" y="1836646"/>
            <a:ext cx="10464798" cy="4687979"/>
          </a:xfrm>
        </p:spPr>
        <p:txBody>
          <a:bodyPr/>
          <a:lstStyle/>
          <a:p>
            <a:r>
              <a:rPr lang="en-US" sz="2000" dirty="0"/>
              <a:t>WHO TO CONTACT IF AUDIO VISUAL EQUIPMENT ISN’T WORKING IN YOUR ONSITE MEETING ROOM</a:t>
            </a:r>
          </a:p>
          <a:p>
            <a:r>
              <a:rPr lang="en-US" sz="2000" dirty="0"/>
              <a:t>Please contact the Meeting Planner directly if you have any issues with the audio-visual equipment in your meeting room. The Meeting Planner will contact support and  the appropriate technician will be sent to assist as soon as possible.</a:t>
            </a:r>
          </a:p>
          <a:p>
            <a:r>
              <a:rPr lang="en-US" sz="2000" dirty="0"/>
              <a:t>Meeting Planner can be reached at:</a:t>
            </a:r>
          </a:p>
          <a:p>
            <a:r>
              <a:rPr lang="en-US" sz="2000" dirty="0"/>
              <a:t>Registration and Information Desk: Grand Ballroom Foyer</a:t>
            </a:r>
          </a:p>
          <a:p>
            <a:r>
              <a:rPr lang="en-US" sz="2000" dirty="0"/>
              <a:t>Event Office: Thai Chakraphat 1</a:t>
            </a:r>
          </a:p>
          <a:p>
            <a:r>
              <a:rPr lang="en-US" sz="2000" dirty="0"/>
              <a:t>Via Text or Call: Dawn Slykhouse: +1 (408) 594-1342 or Lisa Ronmark +1 (604) 316-4947</a:t>
            </a:r>
          </a:p>
          <a:p>
            <a:r>
              <a:rPr lang="en-US" sz="2000" dirty="0"/>
              <a:t>WEBEX AUDIO IN THE ONSITE MEETING ROOM</a:t>
            </a:r>
          </a:p>
          <a:p>
            <a:r>
              <a:rPr lang="en-US" sz="2000" dirty="0"/>
              <a:t>If you are a local participant, PLEASE, select “Don’t connect to audio” when joining the WebEx session. Connecting to the audio, may cause an audio feedback loop that prevents the meeting from proceeding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B51F07-1E2F-F9B2-C9ED-33C1B1477F9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D7D2D1-5992-DB14-5B47-2593269208E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7CA501-F9D3-7007-28BE-07E3519A4D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367D09A-A537-41F5-B62F-4C5A1FAF6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D6226DE-9941-4687-A049-5E39BD5353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9C679E-BCDB-4A5C-A38F-ECA97E9DDB64}">
  <ds:schemaRefs>
    <ds:schemaRef ds:uri="http://schemas.microsoft.com/office/infopath/2007/PartnerControls"/>
    <ds:schemaRef ds:uri="http://purl.org/dc/terms/"/>
    <ds:schemaRef ds:uri="cc9c437c-ae0c-4066-8d90-a0f7de786127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ba37140e-f4c5-4a6c-a9b4-20a691ce6c8a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27921</TotalTime>
  <Words>3216</Words>
  <Application>Microsoft Office PowerPoint</Application>
  <PresentationFormat>Widescreen</PresentationFormat>
  <Paragraphs>408</Paragraphs>
  <Slides>28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Courier New</vt:lpstr>
      <vt:lpstr>Roboto</vt:lpstr>
      <vt:lpstr>Times New Roman</vt:lpstr>
      <vt:lpstr>Verdana</vt:lpstr>
      <vt:lpstr>Wingdings</vt:lpstr>
      <vt:lpstr>802-11 Theme</vt:lpstr>
      <vt:lpstr>Title slide</vt:lpstr>
      <vt:lpstr>Document</vt:lpstr>
      <vt:lpstr> 1st Vice Chair Report - 2022 November Plenary</vt:lpstr>
      <vt:lpstr>Abstract</vt:lpstr>
      <vt:lpstr>Monday, July 11th, 2022  802.11 WG Opening Plenary</vt:lpstr>
      <vt:lpstr>November 2022 IEEE 802 Plenary Session</vt:lpstr>
      <vt:lpstr>Meeting Planner and Network Contacts</vt:lpstr>
      <vt:lpstr>In Person Registration Times and Location</vt:lpstr>
      <vt:lpstr>Food and Beverage Breaks Monday –Thursday Nov 15 - 17</vt:lpstr>
      <vt:lpstr>Schedule of Sessions and Attendance</vt:lpstr>
      <vt:lpstr>Audio Visual Support - In Person Sessions </vt:lpstr>
      <vt:lpstr>Network Access Information and Support </vt:lpstr>
      <vt:lpstr>‘Tastes of Thailand Street Food’ Networking Social</vt:lpstr>
      <vt:lpstr>Airport Transfers </vt:lpstr>
      <vt:lpstr>Acknowledgement of Support </vt:lpstr>
      <vt:lpstr>PowerPoint Presentation</vt:lpstr>
      <vt:lpstr>PowerPoint Presentation</vt:lpstr>
      <vt:lpstr>Thanks for helping us make this session a success, we look forward to working with you again!</vt:lpstr>
      <vt:lpstr>Request for information from local 802 Plenary WG Attendees</vt:lpstr>
      <vt:lpstr>Suggested best practice for Mixed-Mode Meetings</vt:lpstr>
      <vt:lpstr>Successful Hybrid Meeting Protocol</vt:lpstr>
      <vt:lpstr>M3.6 Recording attendance</vt:lpstr>
      <vt:lpstr>Future 802 Plenary Venue Contract Status</vt:lpstr>
      <vt:lpstr>Friday, November 17, 2022 802.11 WG Closing Plenary</vt:lpstr>
      <vt:lpstr>Straw Poll: Return to This Venue:  (Bangkok Marriot Marquis Queen’s Park)</vt:lpstr>
      <vt:lpstr>Straw Poll: January – Baltimore Interim</vt:lpstr>
      <vt:lpstr>Straw Poll: March – Atlanta Plenary</vt:lpstr>
      <vt:lpstr>Future Interim Venue Status – Sept 11, 2022</vt:lpstr>
      <vt:lpstr>Future 802 Plenary Venue Contract Status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- 2022 November Plenary</dc:title>
  <dc:subject>November 2022</dc:subject>
  <dc:creator>Jon Rosdahl</dc:creator>
  <dc:description>Jon Rosdahl (Qualcomm)</dc:description>
  <cp:lastModifiedBy>Jon Rosdahl</cp:lastModifiedBy>
  <cp:revision>27</cp:revision>
  <cp:lastPrinted>1601-01-01T00:00:00Z</cp:lastPrinted>
  <dcterms:created xsi:type="dcterms:W3CDTF">2020-01-12T14:48:27Z</dcterms:created>
  <dcterms:modified xsi:type="dcterms:W3CDTF">2022-11-18T02:04:09Z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