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879" r:id="rId21"/>
    <p:sldId id="960" r:id="rId22"/>
    <p:sldId id="917" r:id="rId23"/>
    <p:sldId id="989" r:id="rId24"/>
    <p:sldId id="933" r:id="rId25"/>
    <p:sldId id="877" r:id="rId26"/>
    <p:sldId id="918" r:id="rId27"/>
    <p:sldId id="932" r:id="rId28"/>
    <p:sldId id="897" r:id="rId29"/>
    <p:sldId id="963" r:id="rId30"/>
    <p:sldId id="961" r:id="rId31"/>
    <p:sldId id="962" r:id="rId32"/>
    <p:sldId id="988" r:id="rId33"/>
    <p:sldId id="994" r:id="rId34"/>
    <p:sldId id="991" r:id="rId35"/>
    <p:sldId id="905" r:id="rId36"/>
    <p:sldId id="934" r:id="rId37"/>
    <p:sldId id="935" r:id="rId38"/>
    <p:sldId id="964" r:id="rId39"/>
    <p:sldId id="965" r:id="rId40"/>
    <p:sldId id="966" r:id="rId41"/>
    <p:sldId id="967" r:id="rId42"/>
    <p:sldId id="968" r:id="rId43"/>
    <p:sldId id="969" r:id="rId44"/>
    <p:sldId id="970" r:id="rId45"/>
    <p:sldId id="971" r:id="rId46"/>
    <p:sldId id="972" r:id="rId47"/>
    <p:sldId id="973" r:id="rId48"/>
    <p:sldId id="974" r:id="rId49"/>
    <p:sldId id="975" r:id="rId50"/>
    <p:sldId id="976" r:id="rId51"/>
    <p:sldId id="977" r:id="rId52"/>
    <p:sldId id="978" r:id="rId53"/>
    <p:sldId id="979" r:id="rId54"/>
    <p:sldId id="980" r:id="rId55"/>
    <p:sldId id="981" r:id="rId56"/>
    <p:sldId id="982" r:id="rId57"/>
    <p:sldId id="983" r:id="rId58"/>
    <p:sldId id="984" r:id="rId59"/>
    <p:sldId id="985" r:id="rId60"/>
    <p:sldId id="986" r:id="rId61"/>
    <p:sldId id="995" r:id="rId62"/>
    <p:sldId id="996" r:id="rId63"/>
    <p:sldId id="997" r:id="rId64"/>
    <p:sldId id="998" r:id="rId65"/>
    <p:sldId id="999" r:id="rId66"/>
    <p:sldId id="1000" r:id="rId67"/>
    <p:sldId id="1001" r:id="rId68"/>
    <p:sldId id="1002" r:id="rId69"/>
    <p:sldId id="1003" r:id="rId70"/>
    <p:sldId id="1004" r:id="rId71"/>
    <p:sldId id="1005" r:id="rId72"/>
    <p:sldId id="1006" r:id="rId73"/>
    <p:sldId id="1007" r:id="rId74"/>
    <p:sldId id="1008" r:id="rId75"/>
    <p:sldId id="1009" r:id="rId76"/>
    <p:sldId id="842" r:id="rId77"/>
    <p:sldId id="888" r:id="rId7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0277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06133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58808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6445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91911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8533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8774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04916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392334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1478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7650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04700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58366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947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447440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42308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09414876"/>
              </p:ext>
            </p:extLst>
          </p:nvPr>
        </p:nvGraphicFramePr>
        <p:xfrm>
          <a:off x="3429000" y="1686554"/>
          <a:ext cx="8305801" cy="385548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Recommendation on Ng Value for 320 MHz</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Details on 320 MHz NDP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39 and 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24321585"/>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NDPA frame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t>Motion (</a:t>
            </a:r>
            <a:r>
              <a:rPr lang="en-US" altLang="zh-CN" sz="1600" dirty="0" smtClean="0">
                <a:solidFill>
                  <a:srgbClr val="0000FF"/>
                </a:solidFill>
              </a:rPr>
              <a:t>182-186</a:t>
            </a:r>
            <a:r>
              <a:rPr lang="en-US" altLang="zh-CN" sz="1600" dirty="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403280555"/>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SR2SR Link Identification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CIDs related to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Qinghua</a:t>
                      </a:r>
                      <a:r>
                        <a:rPr lang="en-US" altLang="zh-CN" sz="1200" kern="1200" dirty="0" smtClean="0">
                          <a:solidFill>
                            <a:srgbClr val="00B050"/>
                          </a:solidFill>
                          <a:latin typeface="+mn-lt"/>
                          <a:ea typeface="+mn-ea"/>
                          <a:cs typeface="+mn-cs"/>
                        </a:rPr>
                        <a:t> Li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CSD Configuration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187-191-</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661320116"/>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Qinghua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 CSD Setting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17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278119664"/>
              </p:ext>
            </p:extLst>
          </p:nvPr>
        </p:nvGraphicFramePr>
        <p:xfrm>
          <a:off x="3429000" y="1768802"/>
          <a:ext cx="8305800" cy="458313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3772174"/>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solidFill>
                  <a:srgbClr val="FF0000"/>
                </a:solidFill>
              </a:rPr>
              <a:t>Baltimore </a:t>
            </a:r>
            <a:r>
              <a:rPr lang="en-US" altLang="zh-CN" sz="1800" dirty="0">
                <a:solidFill>
                  <a:srgbClr val="FF0000"/>
                </a:solidFill>
              </a:rPr>
              <a:t>Marriott Waterfront. </a:t>
            </a:r>
            <a:endParaRPr lang="en-US" altLang="zh-CN" sz="1800" dirty="0" smtClean="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for Jon to get info from the hotel for the availability and so on</a:t>
            </a:r>
            <a:r>
              <a:rPr lang="en-US" altLang="zh-CN" dirty="0" smtClean="0"/>
              <a:t>… </a:t>
            </a:r>
            <a:r>
              <a:rPr lang="en-US" altLang="zh-CN" dirty="0"/>
              <a:t> --- </a:t>
            </a:r>
            <a:r>
              <a:rPr lang="en-US" altLang="zh-CN" dirty="0" smtClean="0">
                <a:solidFill>
                  <a:srgbClr val="FF0000"/>
                </a:solidFill>
              </a:rPr>
              <a:t>Available</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Sponsor (to be confirmed</a:t>
            </a:r>
            <a:r>
              <a:rPr lang="en-US" altLang="zh-CN" dirty="0" smtClean="0"/>
              <a:t>) </a:t>
            </a:r>
            <a:r>
              <a:rPr lang="en-US" altLang="zh-CN" dirty="0"/>
              <a:t>--- </a:t>
            </a:r>
            <a:r>
              <a:rPr lang="en-US" altLang="zh-CN" dirty="0" smtClean="0">
                <a:solidFill>
                  <a:srgbClr val="FF0000"/>
                </a:solidFill>
              </a:rPr>
              <a:t>Confirmed</a:t>
            </a:r>
            <a:endParaRPr lang="en-US" altLang="zh-CN" dirty="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solidFill>
                  <a:srgbClr val="FF0000"/>
                </a:solidFill>
              </a:rPr>
              <a:t>January </a:t>
            </a:r>
            <a:r>
              <a:rPr lang="en-US" altLang="zh-CN" dirty="0" smtClean="0">
                <a:solidFill>
                  <a:srgbClr val="FF0000"/>
                </a:solidFill>
              </a:rPr>
              <a:t>13-14 (Friday - Saturday)?  --</a:t>
            </a:r>
            <a:endParaRPr lang="en-US" altLang="zh-CN" dirty="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746072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5684600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038385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746055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7501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452734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79070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181233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2881025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829404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510249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8320552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11-22/2015r2  </a:t>
            </a:r>
            <a:r>
              <a:rPr lang="en-US" altLang="zh-CN" sz="1600" dirty="0"/>
              <a:t>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22/2015r2</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983863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192</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CIDs:172</a:t>
            </a:r>
            <a:r>
              <a:rPr lang="en-US" altLang="zh-CN" sz="1600" dirty="0"/>
              <a:t>, 545, </a:t>
            </a:r>
            <a:r>
              <a:rPr lang="en-US" altLang="zh-CN" sz="1600" dirty="0" smtClean="0"/>
              <a:t>563</a:t>
            </a:r>
          </a:p>
          <a:p>
            <a:pPr lvl="1"/>
            <a:r>
              <a:rPr lang="en-US" altLang="zh-CN" sz="1600" dirty="0" smtClean="0"/>
              <a:t>as </a:t>
            </a:r>
            <a:r>
              <a:rPr lang="en-US" altLang="zh-CN" sz="1600" dirty="0"/>
              <a:t>specified in 22/1673r4 CC40 CR for CIDs on NDP</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22/1673r4 </a:t>
            </a:r>
            <a:endParaRPr lang="en-US" altLang="zh-CN"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35800205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p>
          <a:p>
            <a:pPr lvl="1" algn="just">
              <a:buFont typeface="Arial" panose="020B0604020202020204" pitchFamily="34" charset="0"/>
              <a:buChar char="–"/>
              <a:defRPr/>
            </a:pPr>
            <a:r>
              <a:rPr lang="en-US" altLang="zh-CN" sz="1600" dirty="0" smtClean="0"/>
              <a:t>11-22/1785r3  </a:t>
            </a:r>
            <a:r>
              <a:rPr lang="en-US" altLang="zh-CN" sz="1600" dirty="0"/>
              <a:t>PDT Sensing NDPA Frame Format</a:t>
            </a: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Junghoon </a:t>
            </a:r>
            <a:r>
              <a:rPr lang="en-US" altLang="zh-CN" sz="1800" b="1" kern="0" dirty="0" smtClean="0"/>
              <a:t>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22/1785r3</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294425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194</a:t>
            </a:r>
            <a:endParaRPr lang="en-US" altLang="en-US" sz="3600" dirty="0"/>
          </a:p>
        </p:txBody>
      </p:sp>
      <p:sp>
        <p:nvSpPr>
          <p:cNvPr id="5" name="Rectangle 3"/>
          <p:cNvSpPr txBox="1">
            <a:spLocks noChangeArrowheads="1"/>
          </p:cNvSpPr>
          <p:nvPr/>
        </p:nvSpPr>
        <p:spPr bwMode="auto">
          <a:xfrm>
            <a:off x="762000" y="12954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GB" altLang="zh-CN" sz="1600" dirty="0"/>
              <a:t>CIDs: 137 151 152 281 98 548 624 </a:t>
            </a:r>
            <a:endParaRPr lang="en-GB" altLang="zh-CN" sz="1600" dirty="0" smtClean="0"/>
          </a:p>
          <a:p>
            <a:pPr lvl="1"/>
            <a:r>
              <a:rPr lang="en-US" altLang="zh-CN" sz="1600" dirty="0" smtClean="0"/>
              <a:t>as </a:t>
            </a:r>
            <a:r>
              <a:rPr lang="en-US" altLang="zh-CN" sz="1600" dirty="0"/>
              <a:t>specified in </a:t>
            </a:r>
            <a:r>
              <a:rPr lang="en-US" altLang="zh-CN" sz="1600" dirty="0" smtClean="0"/>
              <a:t>22/1888r0 </a:t>
            </a:r>
            <a:r>
              <a:rPr lang="en-US" altLang="zh-CN" sz="1600" dirty="0"/>
              <a:t>Resolutions for Instance Comments in CC40 – Part 4</a:t>
            </a:r>
          </a:p>
          <a:p>
            <a:pPr lvl="1"/>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22/1888r0 </a:t>
            </a:r>
            <a:endParaRPr lang="en-US" altLang="zh-CN"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38452872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132462</TotalTime>
  <Words>6031</Words>
  <Application>Microsoft Office PowerPoint</Application>
  <PresentationFormat>宽屏</PresentationFormat>
  <Paragraphs>1537</Paragraphs>
  <Slides>77</Slides>
  <Notes>76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77</vt:i4>
      </vt:variant>
    </vt:vector>
  </HeadingPairs>
  <TitlesOfParts>
    <vt:vector size="8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5387</cp:revision>
  <cp:lastPrinted>2014-11-04T15:04:57Z</cp:lastPrinted>
  <dcterms:created xsi:type="dcterms:W3CDTF">2007-04-17T18:10:23Z</dcterms:created>
  <dcterms:modified xsi:type="dcterms:W3CDTF">2022-11-17T02:10:13Z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