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6" r:id="rId19"/>
    <p:sldId id="895" r:id="rId20"/>
    <p:sldId id="879" r:id="rId21"/>
    <p:sldId id="960" r:id="rId22"/>
    <p:sldId id="989" r:id="rId23"/>
    <p:sldId id="917" r:id="rId24"/>
    <p:sldId id="933" r:id="rId25"/>
    <p:sldId id="877" r:id="rId26"/>
    <p:sldId id="918" r:id="rId27"/>
    <p:sldId id="932" r:id="rId28"/>
    <p:sldId id="897" r:id="rId29"/>
    <p:sldId id="963" r:id="rId30"/>
    <p:sldId id="961" r:id="rId31"/>
    <p:sldId id="962" r:id="rId32"/>
    <p:sldId id="988" r:id="rId33"/>
    <p:sldId id="994" r:id="rId34"/>
    <p:sldId id="991" r:id="rId35"/>
    <p:sldId id="905" r:id="rId36"/>
    <p:sldId id="934" r:id="rId37"/>
    <p:sldId id="935" r:id="rId38"/>
    <p:sldId id="964" r:id="rId39"/>
    <p:sldId id="965" r:id="rId40"/>
    <p:sldId id="966" r:id="rId41"/>
    <p:sldId id="967" r:id="rId42"/>
    <p:sldId id="968" r:id="rId43"/>
    <p:sldId id="969" r:id="rId44"/>
    <p:sldId id="970" r:id="rId45"/>
    <p:sldId id="971" r:id="rId46"/>
    <p:sldId id="972" r:id="rId47"/>
    <p:sldId id="973" r:id="rId48"/>
    <p:sldId id="974" r:id="rId49"/>
    <p:sldId id="975" r:id="rId50"/>
    <p:sldId id="976" r:id="rId51"/>
    <p:sldId id="977" r:id="rId52"/>
    <p:sldId id="978" r:id="rId53"/>
    <p:sldId id="979" r:id="rId54"/>
    <p:sldId id="980" r:id="rId55"/>
    <p:sldId id="981" r:id="rId56"/>
    <p:sldId id="982" r:id="rId57"/>
    <p:sldId id="983" r:id="rId58"/>
    <p:sldId id="984" r:id="rId59"/>
    <p:sldId id="985" r:id="rId60"/>
    <p:sldId id="986" r:id="rId61"/>
    <p:sldId id="995" r:id="rId62"/>
    <p:sldId id="996" r:id="rId63"/>
    <p:sldId id="997" r:id="rId64"/>
    <p:sldId id="998" r:id="rId65"/>
    <p:sldId id="999" r:id="rId66"/>
    <p:sldId id="1000" r:id="rId67"/>
    <p:sldId id="842" r:id="rId68"/>
    <p:sldId id="888" r:id="rId6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02775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2198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061334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588085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64450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91911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8533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87749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802.11-22/1708r6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1643-02-00bf-ieee-802-11bf-september-2022-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solidFill>
                  <a:srgbClr val="0000FF"/>
                </a:solidFill>
              </a:rPr>
              <a:t>Discussion</a:t>
            </a:r>
            <a:r>
              <a:rPr lang="en-US" altLang="zh-CN" sz="1400" dirty="0">
                <a:solidFill>
                  <a:srgbClr val="0000FF"/>
                </a:solidFill>
              </a:rPr>
              <a:t>:</a:t>
            </a:r>
            <a:r>
              <a:rPr lang="en-US" altLang="zh-CN" sz="1400" dirty="0" smtClean="0">
                <a:solidFill>
                  <a:srgbClr val="0000FF"/>
                </a:solidFill>
              </a:rPr>
              <a:t> Ad-hoc meeting</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72150936"/>
              </p:ext>
            </p:extLst>
          </p:nvPr>
        </p:nvGraphicFramePr>
        <p:xfrm>
          <a:off x="3429000" y="1600200"/>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22/0980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52, 365 and 449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752630678"/>
              </p:ext>
            </p:extLst>
          </p:nvPr>
        </p:nvGraphicFramePr>
        <p:xfrm>
          <a:off x="3429000" y="1686554"/>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Shuling</a:t>
                      </a:r>
                      <a:r>
                        <a:rPr lang="en-US" altLang="zh-CN" sz="1200" kern="1200" dirty="0" smtClean="0">
                          <a:solidFill>
                            <a:srgbClr val="0000FF"/>
                          </a:solidFill>
                          <a:latin typeface="+mn-lt"/>
                          <a:ea typeface="+mn-ea"/>
                          <a:cs typeface="+mn-cs"/>
                        </a:rPr>
                        <a:t> Feng (</a:t>
                      </a:r>
                      <a:r>
                        <a:rPr lang="en-US" altLang="zh-CN" sz="1200" kern="1200" dirty="0" err="1" smtClean="0">
                          <a:solidFill>
                            <a:srgbClr val="0000FF"/>
                          </a:solidFill>
                          <a:latin typeface="+mn-lt"/>
                          <a:ea typeface="+mn-ea"/>
                          <a:cs typeface="+mn-cs"/>
                        </a:rPr>
                        <a:t>Mediatek</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WLAN Sensing Measurement CSI Report with Rx Frequency Response Category Index</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809414876"/>
              </p:ext>
            </p:extLst>
          </p:nvPr>
        </p:nvGraphicFramePr>
        <p:xfrm>
          <a:off x="3429000" y="1686554"/>
          <a:ext cx="8305801" cy="385548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Recommendation on Ng Value for 320 MHz</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Details on 320 MHz NDP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WLAN Sensing Measurement CSI Report with Rx Frequency Response Category Index</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Timing Problems in the Parallel Coordinated DMG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39 and 40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24321585"/>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NDPA frame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87108265"/>
              </p:ext>
            </p:extLst>
          </p:nvPr>
        </p:nvGraphicFramePr>
        <p:xfrm>
          <a:off x="3429000" y="1686554"/>
          <a:ext cx="8305801" cy="195895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16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1499981000"/>
              </p:ext>
            </p:extLst>
          </p:nvPr>
        </p:nvGraphicFramePr>
        <p:xfrm>
          <a:off x="3429000" y="1768802"/>
          <a:ext cx="8305800" cy="43644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748 and 749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solidFill>
                  <a:srgbClr val="0000FF"/>
                </a:solidFill>
              </a:rPr>
              <a:t>Motion: January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182-XXX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3772174"/>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mentor.ieee.org/802.11/dcn/22/11-22-1643-02-00bf-ieee-802-11bf-september-2022-interim-meeting-minutes.docx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September-November: </a:t>
            </a:r>
            <a:endParaRPr lang="en-US" altLang="zh-CN" sz="1600" dirty="0" smtClean="0"/>
          </a:p>
          <a:p>
            <a:pPr marL="457200" lvl="1" indent="0" algn="just">
              <a:buNone/>
            </a:pP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Assaf Kasher</a:t>
            </a:r>
            <a:r>
              <a:rPr lang="en-US" altLang="zh-CN" sz="2000" dirty="0" smtClean="0"/>
              <a:t>	</a:t>
            </a:r>
          </a:p>
          <a:p>
            <a:pPr algn="just"/>
            <a:endParaRPr lang="en-US" altLang="zh-CN" sz="2000" dirty="0" smtClean="0"/>
          </a:p>
          <a:p>
            <a:pPr algn="just"/>
            <a:r>
              <a:rPr lang="en-US" altLang="zh-CN" sz="2000" dirty="0" smtClean="0"/>
              <a:t>Result: </a:t>
            </a:r>
            <a:r>
              <a:rPr lang="en-US" altLang="zh-CN" sz="2000" dirty="0" smtClean="0">
                <a:highlight>
                  <a:srgbClr val="00FF00"/>
                </a:highlight>
              </a:rPr>
              <a:t>Approved </a:t>
            </a:r>
            <a:r>
              <a:rPr lang="en-US" altLang="zh-CN" sz="2000" dirty="0">
                <a:highlight>
                  <a:srgbClr val="00FF00"/>
                </a:highlight>
              </a:rPr>
              <a:t>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(Monday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solidFill>
                  <a:srgbClr val="FF0000"/>
                </a:solidFill>
              </a:rPr>
              <a:t>Baltimore </a:t>
            </a:r>
            <a:r>
              <a:rPr lang="en-US" altLang="zh-CN" sz="1800" dirty="0">
                <a:solidFill>
                  <a:srgbClr val="FF0000"/>
                </a:solidFill>
              </a:rPr>
              <a:t>Marriott Waterfront. </a:t>
            </a:r>
            <a:endParaRPr lang="en-US" altLang="zh-CN" sz="1800" dirty="0" smtClean="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Waiting for Jon to get info from the hotel for the availability and so on</a:t>
            </a:r>
            <a:r>
              <a:rPr lang="en-US" altLang="zh-CN" dirty="0" smtClean="0"/>
              <a:t>… </a:t>
            </a:r>
            <a:r>
              <a:rPr lang="en-US" altLang="zh-CN" dirty="0"/>
              <a:t> --- </a:t>
            </a:r>
            <a:r>
              <a:rPr lang="en-US" altLang="zh-CN" dirty="0" smtClean="0">
                <a:solidFill>
                  <a:srgbClr val="FF0000"/>
                </a:solidFill>
              </a:rPr>
              <a:t>Available</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The </a:t>
            </a:r>
            <a:r>
              <a:rPr lang="en-US" altLang="zh-CN" dirty="0"/>
              <a:t>cost for 2 days </a:t>
            </a:r>
            <a:r>
              <a:rPr lang="en-US" altLang="zh-CN" dirty="0" smtClean="0"/>
              <a:t>is around </a:t>
            </a:r>
            <a:r>
              <a:rPr lang="en-US" altLang="zh-CN" dirty="0"/>
              <a:t>USD </a:t>
            </a:r>
            <a:r>
              <a:rPr lang="en-US" altLang="zh-CN" dirty="0" smtClean="0"/>
              <a:t>10k. HW </a:t>
            </a:r>
            <a:r>
              <a:rPr lang="en-US" altLang="zh-CN" dirty="0"/>
              <a:t>may Sponsor (to be confirmed</a:t>
            </a:r>
            <a:r>
              <a:rPr lang="en-US" altLang="zh-CN" dirty="0" smtClean="0"/>
              <a:t>) </a:t>
            </a:r>
            <a:r>
              <a:rPr lang="en-US" altLang="zh-CN" dirty="0"/>
              <a:t>--- </a:t>
            </a:r>
            <a:r>
              <a:rPr lang="en-US" altLang="zh-CN" dirty="0" smtClean="0">
                <a:solidFill>
                  <a:srgbClr val="FF0000"/>
                </a:solidFill>
              </a:rPr>
              <a:t>Confirmed</a:t>
            </a:r>
            <a:endParaRPr lang="en-US" altLang="zh-CN" dirty="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QCOM </a:t>
            </a:r>
            <a:r>
              <a:rPr lang="en-US" altLang="zh-CN" sz="1800" dirty="0"/>
              <a:t>office in San Diego. </a:t>
            </a:r>
            <a:endParaRPr lang="en-US" altLang="zh-CN" sz="1800" dirty="0" smtClean="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QCOM may sponsor</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January 12-13 (Thursday - Friday)?</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a:solidFill>
                  <a:srgbClr val="FF0000"/>
                </a:solidFill>
              </a:rPr>
              <a:t>January </a:t>
            </a:r>
            <a:r>
              <a:rPr lang="en-US" altLang="zh-CN" dirty="0" smtClean="0">
                <a:solidFill>
                  <a:srgbClr val="FF0000"/>
                </a:solidFill>
              </a:rPr>
              <a:t>13-14 (Friday - Saturday)?  --</a:t>
            </a:r>
            <a:endParaRPr lang="en-US" altLang="zh-CN" dirty="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January </a:t>
            </a:r>
            <a:r>
              <a:rPr lang="en-US" altLang="zh-CN" dirty="0" smtClean="0"/>
              <a:t>14-15 (</a:t>
            </a:r>
            <a:r>
              <a:rPr lang="en-US" altLang="zh-CN" dirty="0"/>
              <a:t>Saturday </a:t>
            </a:r>
            <a:r>
              <a:rPr lang="en-US" altLang="zh-CN" dirty="0" smtClean="0"/>
              <a:t>- Sunday)?</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SP1-1: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-- 13</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Attend </a:t>
            </a:r>
            <a:r>
              <a:rPr lang="en-US" altLang="zh-CN" dirty="0" smtClean="0">
                <a:latin typeface="Times New Roman" panose="02020603050405020304" pitchFamily="18" charset="0"/>
                <a:cs typeface="+mn-cs"/>
              </a:rPr>
              <a:t>online -- 29</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-- 15</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SP1-2: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--12</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--14</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-- 0</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endParaRPr lang="en-US" altLang="zh-CN" sz="1050" b="1" kern="0" dirty="0"/>
          </a:p>
        </p:txBody>
      </p:sp>
    </p:spTree>
    <p:extLst>
      <p:ext uri="{BB962C8B-B14F-4D97-AF65-F5344CB8AC3E}">
        <p14:creationId xmlns:p14="http://schemas.microsoft.com/office/powerpoint/2010/main" val="27460720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713807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16    (Wednesday AM 2),	10:30-12:30 Thailand time</a:t>
            </a:r>
          </a:p>
          <a:p>
            <a:pPr lvl="1"/>
            <a:endParaRPr lang="en-US" altLang="en-US" sz="3600" dirty="0"/>
          </a:p>
        </p:txBody>
      </p:sp>
    </p:spTree>
    <p:extLst>
      <p:ext uri="{BB962C8B-B14F-4D97-AF65-F5344CB8AC3E}">
        <p14:creationId xmlns:p14="http://schemas.microsoft.com/office/powerpoint/2010/main" val="15684600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a:t>
            </a:r>
            <a:r>
              <a:rPr lang="en-US" altLang="zh-CN" sz="1600" kern="0" dirty="0"/>
              <a:t>11-22/1861r2 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038385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746055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184</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 365, and 449 and </a:t>
            </a:r>
            <a:r>
              <a:rPr lang="en-US" altLang="zh-CN" sz="1600" dirty="0" smtClean="0"/>
              <a:t>33</a:t>
            </a:r>
          </a:p>
          <a:p>
            <a:pPr lvl="1" algn="just">
              <a:buFont typeface="Arial" panose="020B0604020202020204" pitchFamily="34" charset="0"/>
              <a:buChar char="–"/>
              <a:defRPr/>
            </a:pPr>
            <a:r>
              <a:rPr lang="en-US" altLang="zh-CN" sz="1600" dirty="0" smtClean="0"/>
              <a:t>as </a:t>
            </a:r>
            <a:r>
              <a:rPr lang="en-US" altLang="zh-CN" sz="1600" dirty="0"/>
              <a:t>specified in 11-22/0980r5 ‘CC40 CR for CIDs 52, 365 and 449’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22/0980r5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175014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accept document </a:t>
            </a:r>
            <a:r>
              <a:rPr lang="en-US" altLang="zh-CN" sz="1800" b="1" kern="0" dirty="0" smtClean="0"/>
              <a:t>11-22-1795r2 </a:t>
            </a:r>
            <a:r>
              <a:rPr lang="en-US" altLang="zh-CN" sz="1800" b="1" kern="0" dirty="0"/>
              <a:t>as the </a:t>
            </a:r>
            <a:r>
              <a:rPr lang="en-US" altLang="zh-CN" sz="1800" b="1" kern="0" dirty="0" err="1"/>
              <a:t>TGbf</a:t>
            </a:r>
            <a:r>
              <a:rPr lang="en-US" altLang="zh-CN" sz="1800" b="1" kern="0" dirty="0"/>
              <a:t> Coexistence Assessment document: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452734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700" kern="0" dirty="0"/>
          </a:p>
          <a:p>
            <a:pPr marL="342900" lvl="1" indent="-342900" algn="just">
              <a:buFont typeface="Arial" panose="020B0604020202020204" pitchFamily="34" charset="0"/>
              <a:buChar char="•"/>
              <a:defRPr/>
            </a:pPr>
            <a:r>
              <a:rPr lang="en-US" altLang="zh-CN" sz="1400" b="1" dirty="0"/>
              <a:t>Move to reflect the following text in the </a:t>
            </a:r>
            <a:r>
              <a:rPr lang="en-US" altLang="zh-CN" sz="1400" b="1" dirty="0" smtClean="0"/>
              <a:t>PDT</a:t>
            </a:r>
            <a:r>
              <a:rPr lang="en-US" altLang="zh-CN" sz="1400" b="1" kern="0" dirty="0"/>
              <a:t>:</a:t>
            </a:r>
          </a:p>
          <a:p>
            <a:pPr marL="342900" lvl="1" indent="-342900" algn="just">
              <a:buFont typeface="Arial" panose="020B0604020202020204" pitchFamily="34" charset="0"/>
              <a:buChar char="•"/>
              <a:defRPr/>
            </a:pPr>
            <a:r>
              <a:rPr lang="en-US" altLang="zh-CN" sz="1200" b="1" dirty="0" smtClean="0"/>
              <a:t>Add </a:t>
            </a:r>
            <a:r>
              <a:rPr lang="en-US" altLang="zh-CN" sz="1200" b="1" dirty="0"/>
              <a:t>fields </a:t>
            </a:r>
            <a:r>
              <a:rPr lang="en-US" altLang="zh-CN" sz="1200" b="1" dirty="0" err="1"/>
              <a:t>RX_OP_Gain_Type</a:t>
            </a:r>
            <a:r>
              <a:rPr lang="en-US" altLang="zh-CN" sz="1200" b="1" dirty="0"/>
              <a:t> and </a:t>
            </a:r>
            <a:r>
              <a:rPr lang="en-US" altLang="zh-CN" sz="1200" b="1" dirty="0" err="1"/>
              <a:t>Rx_OP_Gain_Index</a:t>
            </a:r>
            <a:r>
              <a:rPr lang="en-US" altLang="zh-CN" sz="1200" b="1" dirty="0"/>
              <a:t> along with CSI in 11bf sub-7GHz sensing measurement report to indicate the Rx OP index or Rx gain </a:t>
            </a:r>
            <a:r>
              <a:rPr lang="en-US" altLang="zh-CN" sz="1200" b="1" dirty="0" smtClean="0"/>
              <a:t>index.</a:t>
            </a:r>
            <a:endParaRPr lang="en-US" altLang="zh-CN" sz="1200" b="1" kern="0" dirty="0"/>
          </a:p>
          <a:p>
            <a:pPr lvl="1" algn="just">
              <a:buFont typeface="Arial" panose="020B0604020202020204" pitchFamily="34" charset="0"/>
              <a:buChar char="–"/>
              <a:defRPr/>
            </a:pPr>
            <a:r>
              <a:rPr lang="en-US" altLang="zh-CN" sz="1050" b="1" kern="0" dirty="0" err="1" smtClean="0"/>
              <a:t>RX_OP_Gain_Type</a:t>
            </a:r>
            <a:r>
              <a:rPr lang="en-US" altLang="zh-CN" sz="1050" b="1" kern="0" dirty="0"/>
              <a:t>: 2 bits (b1b0)</a:t>
            </a:r>
          </a:p>
          <a:p>
            <a:pPr marL="457200" lvl="1" indent="0" algn="just">
              <a:buNone/>
              <a:defRPr/>
            </a:pPr>
            <a:r>
              <a:rPr lang="en-US" altLang="zh-CN" sz="1050" b="1" kern="0" dirty="0" smtClean="0"/>
              <a:t>	•       </a:t>
            </a:r>
            <a:r>
              <a:rPr lang="en-US" altLang="zh-CN" sz="1050" b="1" kern="0" dirty="0"/>
              <a:t>00: neither Rx OP index nor Rx gain index  is reported, and </a:t>
            </a:r>
            <a:r>
              <a:rPr lang="en-US" altLang="zh-CN" sz="1050" b="1" kern="0" dirty="0" err="1"/>
              <a:t>Rx_OP_Gain_Index</a:t>
            </a:r>
            <a:r>
              <a:rPr lang="en-US" altLang="zh-CN" sz="1050" b="1" kern="0" dirty="0"/>
              <a:t> values are invalid</a:t>
            </a:r>
          </a:p>
          <a:p>
            <a:pPr marL="457200" lvl="1" indent="0" algn="just">
              <a:buNone/>
              <a:defRPr/>
            </a:pPr>
            <a:r>
              <a:rPr lang="en-US" altLang="zh-CN" sz="1050" b="1" kern="0" dirty="0" smtClean="0"/>
              <a:t>	•       </a:t>
            </a:r>
            <a:r>
              <a:rPr lang="en-US" altLang="zh-CN" sz="1050" b="1" kern="0" dirty="0"/>
              <a:t>01: Rx OP index is reported in </a:t>
            </a:r>
            <a:r>
              <a:rPr lang="en-US" altLang="zh-CN" sz="1050" b="1" kern="0" dirty="0" err="1"/>
              <a:t>Rx_OP_Gain_Index</a:t>
            </a:r>
            <a:r>
              <a:rPr lang="en-US" altLang="zh-CN" sz="1050" b="1" kern="0" dirty="0"/>
              <a:t>. The details of receiver OP categorization method(s) are TBD</a:t>
            </a:r>
          </a:p>
          <a:p>
            <a:pPr marL="457200" lvl="1" indent="0" algn="just">
              <a:buNone/>
              <a:defRPr/>
            </a:pPr>
            <a:r>
              <a:rPr lang="en-US" altLang="zh-CN" sz="1050" b="1" kern="0" dirty="0" smtClean="0"/>
              <a:t>	•       </a:t>
            </a:r>
            <a:r>
              <a:rPr lang="en-US" altLang="zh-CN" sz="1050" b="1" kern="0" dirty="0"/>
              <a:t>10: Rx gain index is reported in </a:t>
            </a:r>
            <a:r>
              <a:rPr lang="en-US" altLang="zh-CN" sz="1050" b="1" kern="0" dirty="0" err="1"/>
              <a:t>Rx_OP_Gain_Index</a:t>
            </a:r>
            <a:r>
              <a:rPr lang="en-US" altLang="zh-CN" sz="1050" b="1" kern="0" dirty="0"/>
              <a:t>. The details of  Rx gain index definition are TBD</a:t>
            </a:r>
          </a:p>
          <a:p>
            <a:pPr marL="457200" lvl="1" indent="0" algn="just">
              <a:buNone/>
              <a:defRPr/>
            </a:pPr>
            <a:r>
              <a:rPr lang="en-US" altLang="zh-CN" sz="1050" b="1" kern="0" dirty="0" smtClean="0"/>
              <a:t>	•       </a:t>
            </a:r>
            <a:r>
              <a:rPr lang="en-US" altLang="zh-CN" sz="1050" b="1" kern="0" dirty="0"/>
              <a:t>11: reserved</a:t>
            </a:r>
          </a:p>
          <a:p>
            <a:pPr marL="895350" lvl="1" indent="-438150" algn="just">
              <a:buNone/>
              <a:defRPr/>
            </a:pPr>
            <a:r>
              <a:rPr lang="en-US" altLang="zh-CN" sz="1050" b="1" kern="0" dirty="0" smtClean="0"/>
              <a:t>	•     Note</a:t>
            </a:r>
            <a:r>
              <a:rPr lang="en-US" altLang="zh-CN" sz="1050" b="1" kern="0" dirty="0"/>
              <a:t>: Receiver determines value of </a:t>
            </a:r>
            <a:r>
              <a:rPr lang="en-US" altLang="zh-CN" sz="1050" b="1" kern="0" dirty="0" err="1"/>
              <a:t>Rx_OP_Gain_Type</a:t>
            </a:r>
            <a:r>
              <a:rPr lang="en-US" altLang="zh-CN" sz="1050" b="1" kern="0" dirty="0"/>
              <a:t> as it sees the best fit. </a:t>
            </a:r>
            <a:r>
              <a:rPr lang="en-US" altLang="zh-CN" sz="1050" b="1" kern="0" dirty="0" err="1"/>
              <a:t>Rx_OP_Gain_Type</a:t>
            </a:r>
            <a:r>
              <a:rPr lang="en-US" altLang="zh-CN" sz="1050" b="1" kern="0" dirty="0"/>
              <a:t> value doesn’t change during a sensing measurement setup. No need of capability info to use this field. No need of initiator assigning the use of this field.</a:t>
            </a:r>
          </a:p>
          <a:p>
            <a:pPr lvl="1" algn="just">
              <a:buFont typeface="Arial" panose="020B0604020202020204" pitchFamily="34" charset="0"/>
              <a:buChar char="–"/>
              <a:defRPr/>
            </a:pPr>
            <a:r>
              <a:rPr lang="en-US" altLang="zh-CN" sz="1050" b="1" kern="0" dirty="0" err="1" smtClean="0"/>
              <a:t>Rx_OP_Gain_Index</a:t>
            </a:r>
            <a:r>
              <a:rPr lang="en-US" altLang="zh-CN" sz="1050" b="1" kern="0" dirty="0"/>
              <a:t>:</a:t>
            </a:r>
          </a:p>
          <a:p>
            <a:pPr marL="457200" lvl="1" indent="0" algn="just">
              <a:buNone/>
              <a:defRPr/>
            </a:pPr>
            <a:r>
              <a:rPr lang="en-US" altLang="zh-CN" sz="1050" b="1" kern="0" dirty="0" smtClean="0"/>
              <a:t>	•       </a:t>
            </a:r>
            <a:r>
              <a:rPr lang="en-US" altLang="zh-CN" sz="1050" b="1" kern="0" dirty="0"/>
              <a:t>It’s a fixed size field, number of bits TBD.  </a:t>
            </a:r>
          </a:p>
          <a:p>
            <a:pPr marL="457200" lvl="1" indent="0" algn="just">
              <a:buNone/>
              <a:defRPr/>
            </a:pPr>
            <a:r>
              <a:rPr lang="en-US" altLang="zh-CN" sz="1050" b="1" kern="0" dirty="0" smtClean="0"/>
              <a:t>	•       </a:t>
            </a:r>
            <a:r>
              <a:rPr lang="en-US" altLang="zh-CN" sz="1050" b="1" kern="0" dirty="0"/>
              <a:t>Its content depends on the value of </a:t>
            </a:r>
            <a:r>
              <a:rPr lang="en-US" altLang="zh-CN" sz="1050" b="1" kern="0" dirty="0" err="1"/>
              <a:t>RX_OP_Gain_Type</a:t>
            </a:r>
            <a:endParaRPr lang="en-US" altLang="zh-CN" sz="1050" b="1" kern="0" dirty="0"/>
          </a:p>
          <a:p>
            <a:pPr marL="457200" lvl="1" indent="0" algn="just">
              <a:buNone/>
              <a:defRPr/>
            </a:pPr>
            <a:r>
              <a:rPr lang="en-US" altLang="zh-CN" sz="1050" b="1" kern="0" dirty="0" smtClean="0"/>
              <a:t>	•       </a:t>
            </a:r>
            <a:r>
              <a:rPr lang="en-US" altLang="zh-CN" sz="1050" b="1" kern="0" dirty="0"/>
              <a:t>Reporting value per receive antenna is TBD</a:t>
            </a:r>
          </a:p>
          <a:p>
            <a:pPr lvl="1" algn="just">
              <a:buFont typeface="Arial" panose="020B0604020202020204" pitchFamily="34" charset="0"/>
              <a:buChar char="–"/>
              <a:defRPr/>
            </a:pPr>
            <a:endParaRPr lang="en-US" altLang="zh-CN" sz="1400" b="1" kern="0" dirty="0" smtClean="0"/>
          </a:p>
          <a:p>
            <a:pPr marL="342900" lvl="1" indent="-342900" algn="just">
              <a:buFont typeface="Arial" panose="020B0604020202020204" pitchFamily="34" charset="0"/>
              <a:buChar char="•"/>
              <a:defRPr/>
            </a:pPr>
            <a:r>
              <a:rPr lang="en-US" altLang="zh-CN" sz="1400" b="1" kern="0" dirty="0" smtClean="0"/>
              <a:t>Move: </a:t>
            </a:r>
            <a:r>
              <a:rPr lang="en-US" altLang="zh-CN" sz="1400" b="1" kern="0" dirty="0"/>
              <a:t>Julia </a:t>
            </a:r>
            <a:r>
              <a:rPr lang="en-US" altLang="zh-CN" sz="1400" b="1" kern="0" dirty="0" smtClean="0"/>
              <a:t>Feng</a:t>
            </a:r>
            <a:r>
              <a:rPr lang="en-US" altLang="zh-CN" sz="1400" b="1" dirty="0" smtClean="0"/>
              <a:t>	</a:t>
            </a:r>
            <a:r>
              <a:rPr lang="en-US" altLang="zh-CN" sz="1400" b="1" kern="0" dirty="0" smtClean="0"/>
              <a:t>Second:</a:t>
            </a:r>
          </a:p>
          <a:p>
            <a:pPr marL="342900" lvl="1" indent="-342900" algn="just">
              <a:buFont typeface="Arial" panose="020B0604020202020204" pitchFamily="34" charset="0"/>
              <a:buChar char="•"/>
              <a:defRPr/>
            </a:pPr>
            <a:r>
              <a:rPr lang="en-US" altLang="zh-CN" sz="1400" b="1" kern="0" dirty="0" smtClean="0"/>
              <a:t>Preliminary </a:t>
            </a:r>
            <a:r>
              <a:rPr lang="en-US" altLang="zh-CN" sz="1400" b="1" kern="0" dirty="0"/>
              <a:t>Result: (   Y/  N/  A)</a:t>
            </a:r>
          </a:p>
          <a:p>
            <a:pPr marL="342900" lvl="1" indent="-342900" algn="just">
              <a:buFont typeface="Arial" panose="020B0604020202020204" pitchFamily="34" charset="0"/>
              <a:buChar char="•"/>
              <a:defRPr/>
            </a:pPr>
            <a:r>
              <a:rPr lang="en-US" altLang="zh-CN" sz="1400" b="1" kern="0" dirty="0"/>
              <a:t>Result*: </a:t>
            </a:r>
            <a:endParaRPr lang="en-US" altLang="zh-CN" sz="900" kern="0" dirty="0"/>
          </a:p>
          <a:p>
            <a:pPr marL="0" lvl="1" indent="0">
              <a:buNone/>
              <a:defRPr/>
            </a:pPr>
            <a:endParaRPr lang="en-US" altLang="zh-CN" sz="1200" kern="0" dirty="0"/>
          </a:p>
          <a:p>
            <a:pPr marL="0" lvl="1" indent="0">
              <a:buNone/>
              <a:defRPr/>
            </a:pPr>
            <a:r>
              <a:rPr lang="en-US" altLang="zh-CN" sz="1200" kern="0" dirty="0"/>
              <a:t>Note</a:t>
            </a:r>
            <a:r>
              <a:rPr lang="zh-CN" altLang="en-US" sz="1200" kern="0" dirty="0"/>
              <a:t>：  </a:t>
            </a:r>
            <a:endParaRPr lang="en-US" altLang="zh-CN" sz="1200" kern="0" dirty="0"/>
          </a:p>
          <a:p>
            <a:pPr marL="628650" lvl="2">
              <a:buFont typeface="微软雅黑" panose="020B0503020204020204" pitchFamily="34" charset="-122"/>
              <a:buChar char="–"/>
              <a:defRPr/>
            </a:pPr>
            <a:r>
              <a:rPr lang="en-US" altLang="zh-CN" sz="1050" kern="0" dirty="0"/>
              <a:t>* Amended result accounts for removal of </a:t>
            </a:r>
            <a:r>
              <a:rPr lang="en-US" altLang="zh-CN" sz="1050" kern="0" dirty="0">
                <a:solidFill>
                  <a:srgbClr val="FF0000"/>
                </a:solidFill>
              </a:rPr>
              <a:t>X</a:t>
            </a:r>
            <a:r>
              <a:rPr lang="en-US" altLang="zh-CN" sz="1050" kern="0" dirty="0"/>
              <a:t> votes of non-voting members.</a:t>
            </a:r>
          </a:p>
          <a:p>
            <a:pPr marL="628650" lvl="2">
              <a:buFont typeface="微软雅黑" panose="020B0503020204020204" pitchFamily="34" charset="-122"/>
              <a:buChar char="–"/>
              <a:defRPr/>
            </a:pPr>
            <a:r>
              <a:rPr lang="en-US" altLang="zh-CN" sz="1050" kern="0" dirty="0"/>
              <a:t>Related document: </a:t>
            </a:r>
            <a:r>
              <a:rPr lang="en-US" altLang="zh-CN" sz="1050" kern="0" dirty="0" smtClean="0"/>
              <a:t>11-22/1254r3</a:t>
            </a:r>
          </a:p>
          <a:p>
            <a:pPr marL="628650" lvl="2">
              <a:buFont typeface="微软雅黑" panose="020B0503020204020204" pitchFamily="34" charset="-122"/>
              <a:buChar char="–"/>
              <a:defRPr/>
            </a:pPr>
            <a:r>
              <a:rPr lang="en-US" altLang="zh-CN" sz="1050" kern="0" dirty="0" smtClean="0"/>
              <a:t>SP </a:t>
            </a:r>
            <a:r>
              <a:rPr lang="en-US" altLang="zh-CN" sz="1050" kern="0" dirty="0"/>
              <a:t>Result: Unanimous consent</a:t>
            </a:r>
          </a:p>
          <a:p>
            <a:pPr marL="628650" lvl="2">
              <a:buFont typeface="微软雅黑" panose="020B0503020204020204" pitchFamily="34" charset="-122"/>
              <a:buChar char="–"/>
              <a:defRPr/>
            </a:pPr>
            <a:endParaRPr lang="en-US" altLang="zh-CN" sz="900" b="1" kern="0" dirty="0"/>
          </a:p>
        </p:txBody>
      </p:sp>
      <p:pic>
        <p:nvPicPr>
          <p:cNvPr id="1026" name="Picture 2" descr="image_SP_11-22-1254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43500"/>
            <a:ext cx="412432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79070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131098</TotalTime>
  <Words>5625</Words>
  <Application>Microsoft Office PowerPoint</Application>
  <PresentationFormat>宽屏</PresentationFormat>
  <Paragraphs>1385</Paragraphs>
  <Slides>68</Slides>
  <Notes>67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68</vt:i4>
      </vt:variant>
    </vt:vector>
  </HeadingPairs>
  <TitlesOfParts>
    <vt:vector size="7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5346</cp:revision>
  <cp:lastPrinted>2014-11-04T15:04:57Z</cp:lastPrinted>
  <dcterms:created xsi:type="dcterms:W3CDTF">2007-04-17T18:10:23Z</dcterms:created>
  <dcterms:modified xsi:type="dcterms:W3CDTF">2022-11-16T03:05:27Z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