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69" r:id="rId2"/>
    <p:sldId id="813" r:id="rId3"/>
    <p:sldId id="424" r:id="rId4"/>
    <p:sldId id="423" r:id="rId5"/>
    <p:sldId id="916"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6" r:id="rId19"/>
    <p:sldId id="895" r:id="rId20"/>
    <p:sldId id="879" r:id="rId21"/>
    <p:sldId id="989" r:id="rId22"/>
    <p:sldId id="960" r:id="rId23"/>
    <p:sldId id="917" r:id="rId24"/>
    <p:sldId id="933" r:id="rId25"/>
    <p:sldId id="877" r:id="rId26"/>
    <p:sldId id="918" r:id="rId27"/>
    <p:sldId id="932" r:id="rId28"/>
    <p:sldId id="897" r:id="rId29"/>
    <p:sldId id="963" r:id="rId30"/>
    <p:sldId id="961" r:id="rId31"/>
    <p:sldId id="962" r:id="rId32"/>
    <p:sldId id="988" r:id="rId33"/>
    <p:sldId id="994" r:id="rId34"/>
    <p:sldId id="991" r:id="rId35"/>
    <p:sldId id="905" r:id="rId36"/>
    <p:sldId id="934" r:id="rId37"/>
    <p:sldId id="935" r:id="rId38"/>
    <p:sldId id="964" r:id="rId39"/>
    <p:sldId id="965" r:id="rId40"/>
    <p:sldId id="966" r:id="rId41"/>
    <p:sldId id="967" r:id="rId42"/>
    <p:sldId id="968" r:id="rId43"/>
    <p:sldId id="969" r:id="rId44"/>
    <p:sldId id="970" r:id="rId45"/>
    <p:sldId id="971" r:id="rId46"/>
    <p:sldId id="972" r:id="rId47"/>
    <p:sldId id="973" r:id="rId48"/>
    <p:sldId id="974" r:id="rId49"/>
    <p:sldId id="975" r:id="rId50"/>
    <p:sldId id="976" r:id="rId51"/>
    <p:sldId id="977" r:id="rId52"/>
    <p:sldId id="978" r:id="rId53"/>
    <p:sldId id="979" r:id="rId54"/>
    <p:sldId id="980" r:id="rId55"/>
    <p:sldId id="981" r:id="rId56"/>
    <p:sldId id="982" r:id="rId57"/>
    <p:sldId id="983" r:id="rId58"/>
    <p:sldId id="984" r:id="rId59"/>
    <p:sldId id="985" r:id="rId60"/>
    <p:sldId id="986" r:id="rId61"/>
    <p:sldId id="990" r:id="rId62"/>
    <p:sldId id="987" r:id="rId63"/>
    <p:sldId id="992" r:id="rId64"/>
    <p:sldId id="842" r:id="rId65"/>
    <p:sldId id="888" r:id="rId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505367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04275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61191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6996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353672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410354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9851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9187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22277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4676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027755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612198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76491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244044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2533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75881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08931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85879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768201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907008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11931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823431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35217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34865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35322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41517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5556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158910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3524938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91744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25135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974586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82113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7113590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941199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513157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082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170791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92820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713851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802.11-22/1708r5</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November</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1643-02-00bf-ieee-802-11bf-september-2022-interim-meeting-minutes.doc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1658-20-00bf-ieee-802-11bf-teleconference-minutes-september-november-2022.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November Plenary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2022-11-14</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14 PM1 </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smtClean="0"/>
              <a:t>TGbf</a:t>
            </a:r>
            <a:r>
              <a:rPr lang="en-US" altLang="zh-CN" sz="1400" dirty="0" smtClean="0"/>
              <a:t> </a:t>
            </a:r>
            <a:r>
              <a:rPr lang="en-US" altLang="zh-CN" sz="1400" dirty="0"/>
              <a:t>Timeline</a:t>
            </a:r>
          </a:p>
          <a:p>
            <a:pPr algn="just"/>
            <a:r>
              <a:rPr lang="en-US" altLang="en-US" sz="1400" dirty="0"/>
              <a:t>Call 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submissions</a:t>
            </a:r>
          </a:p>
          <a:p>
            <a:pPr algn="just"/>
            <a:r>
              <a:rPr lang="en-US" altLang="en-US" sz="1400" dirty="0">
                <a:solidFill>
                  <a:srgbClr val="0000FF"/>
                </a:solidFill>
              </a:rPr>
              <a:t>Guidance for Mix mode </a:t>
            </a:r>
            <a:r>
              <a:rPr lang="en-US" altLang="en-US" sz="1400" dirty="0" smtClean="0">
                <a:solidFill>
                  <a:srgbClr val="0000FF"/>
                </a:solidFill>
              </a:rPr>
              <a:t>November Plenary</a:t>
            </a:r>
            <a:endParaRPr lang="en-US" altLang="en-US" sz="1400" dirty="0">
              <a:solidFill>
                <a:srgbClr val="0000FF"/>
              </a:solidFill>
            </a:endParaRPr>
          </a:p>
          <a:p>
            <a:pPr algn="just"/>
            <a:r>
              <a:rPr lang="en-US" altLang="zh-CN" sz="1400" dirty="0" smtClean="0">
                <a:solidFill>
                  <a:srgbClr val="0000FF"/>
                </a:solidFill>
              </a:rPr>
              <a:t>Discussion</a:t>
            </a:r>
            <a:r>
              <a:rPr lang="en-US" altLang="zh-CN" sz="1400" dirty="0">
                <a:solidFill>
                  <a:srgbClr val="0000FF"/>
                </a:solidFill>
              </a:rPr>
              <a:t>:</a:t>
            </a:r>
            <a:r>
              <a:rPr lang="en-US" altLang="zh-CN" sz="1400" dirty="0" smtClean="0">
                <a:solidFill>
                  <a:srgbClr val="0000FF"/>
                </a:solidFill>
              </a:rPr>
              <a:t> Ad-hoc meeting</a:t>
            </a:r>
            <a:endParaRPr lang="en-US" altLang="en-US" sz="1400" dirty="0">
              <a:solidFill>
                <a:srgbClr val="0000FF"/>
              </a:solidFill>
            </a:endParaRPr>
          </a:p>
          <a:p>
            <a:pPr algn="just"/>
            <a:r>
              <a:rPr lang="en-US" altLang="zh-CN" sz="1400" dirty="0" smtClean="0"/>
              <a:t>Motion (</a:t>
            </a:r>
            <a:r>
              <a:rPr lang="en-US" altLang="zh-CN" sz="1400" dirty="0" smtClean="0">
                <a:solidFill>
                  <a:srgbClr val="0000FF"/>
                </a:solidFill>
              </a:rPr>
              <a:t>159-181</a:t>
            </a:r>
            <a:r>
              <a:rPr lang="en-US" altLang="zh-CN" sz="1400" dirty="0" smtClean="0"/>
              <a:t>)</a:t>
            </a:r>
            <a:endParaRPr lang="en-US" altLang="en-US" sz="1400" dirty="0"/>
          </a:p>
          <a:p>
            <a:pPr algn="just"/>
            <a:endParaRPr lang="en-US" altLang="en-US" sz="1400" dirty="0" smtClean="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572150936"/>
              </p:ext>
            </p:extLst>
          </p:nvPr>
        </p:nvGraphicFramePr>
        <p:xfrm>
          <a:off x="3429000" y="1600200"/>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22/1830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 of DMG CID 351 356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22/1861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 CR for Topic Threshold –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22/0980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52, 365 and 449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Sensing-Responder-to-Sensing-Responder Sounding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Shuling</a:t>
                      </a:r>
                      <a:r>
                        <a:rPr lang="en-US" altLang="zh-CN" sz="1200" kern="1200" dirty="0" smtClean="0">
                          <a:solidFill>
                            <a:schemeClr val="tx1"/>
                          </a:solidFill>
                          <a:latin typeface="+mn-lt"/>
                          <a:ea typeface="+mn-ea"/>
                          <a:cs typeface="+mn-cs"/>
                        </a:rPr>
                        <a:t> Feng (</a:t>
                      </a:r>
                      <a:r>
                        <a:rPr lang="en-US" altLang="zh-CN" sz="1200" kern="1200" dirty="0" err="1" smtClean="0">
                          <a:solidFill>
                            <a:schemeClr val="tx1"/>
                          </a:solidFill>
                          <a:latin typeface="+mn-lt"/>
                          <a:ea typeface="+mn-ea"/>
                          <a:cs typeface="+mn-cs"/>
                        </a:rPr>
                        <a:t>Mediatek</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WLAN Sensing Measurement CSI Report with Rx Frequency Response Category Index</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2"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752630678"/>
              </p:ext>
            </p:extLst>
          </p:nvPr>
        </p:nvGraphicFramePr>
        <p:xfrm>
          <a:off x="3429000" y="1686554"/>
          <a:ext cx="8305801" cy="46944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22/0980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52, 365 and 449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Recommendation on Ng Value for 320 MHz</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Details on 320 MHz NDP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22/1254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Shuling</a:t>
                      </a:r>
                      <a:r>
                        <a:rPr lang="en-US" altLang="zh-CN" sz="1200" kern="1200" dirty="0" smtClean="0">
                          <a:solidFill>
                            <a:srgbClr val="0000FF"/>
                          </a:solidFill>
                          <a:latin typeface="+mn-lt"/>
                          <a:ea typeface="+mn-ea"/>
                          <a:cs typeface="+mn-cs"/>
                        </a:rPr>
                        <a:t> Feng (</a:t>
                      </a:r>
                      <a:r>
                        <a:rPr lang="en-US" altLang="zh-CN" sz="1200" kern="1200" dirty="0" err="1" smtClean="0">
                          <a:solidFill>
                            <a:srgbClr val="0000FF"/>
                          </a:solidFill>
                          <a:latin typeface="+mn-lt"/>
                          <a:ea typeface="+mn-ea"/>
                          <a:cs typeface="+mn-cs"/>
                        </a:rPr>
                        <a:t>Mediatek</a:t>
                      </a:r>
                      <a:r>
                        <a:rPr lang="en-US" altLang="zh-CN" sz="1200" kern="1200" dirty="0" smtClean="0">
                          <a:solidFill>
                            <a:srgbClr val="0000FF"/>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WLAN Sensing Measurement CSI Report with Rx Frequency Response Category Index</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Timing Problems in the Parallel Coordinated DMG Monostatic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22/1795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TGbf</a:t>
                      </a:r>
                      <a:r>
                        <a:rPr lang="en-US" altLang="zh-CN" sz="1200" kern="1200" dirty="0" smtClean="0">
                          <a:solidFill>
                            <a:schemeClr val="tx1"/>
                          </a:solidFill>
                          <a:latin typeface="+mn-lt"/>
                          <a:ea typeface="+mn-ea"/>
                          <a:cs typeface="+mn-cs"/>
                        </a:rPr>
                        <a:t>-coexistence-assessment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22/1946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39 and 40</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15 </a:t>
            </a:r>
            <a:r>
              <a:rPr lang="en-US" altLang="en-US" sz="3200" dirty="0" smtClean="0">
                <a:solidFill>
                  <a:srgbClr val="0000FF"/>
                </a:solidFill>
                <a:cs typeface="Times New Roman" panose="02020603050405020304" pitchFamily="18" charset="0"/>
              </a:rPr>
              <a:t>PM1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09414876"/>
              </p:ext>
            </p:extLst>
          </p:nvPr>
        </p:nvGraphicFramePr>
        <p:xfrm>
          <a:off x="3429000" y="1686554"/>
          <a:ext cx="8305801" cy="385548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Recommendation on Ng Value for 320 MHz</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Shellhammer(QCOM)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Details on 320 MHz NDP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22/1254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Shuling</a:t>
                      </a:r>
                      <a:r>
                        <a:rPr lang="en-US" altLang="zh-CN" sz="1200" kern="1200" dirty="0" smtClean="0">
                          <a:solidFill>
                            <a:srgbClr val="00B050"/>
                          </a:solidFill>
                          <a:latin typeface="+mn-lt"/>
                          <a:ea typeface="+mn-ea"/>
                          <a:cs typeface="+mn-cs"/>
                        </a:rPr>
                        <a:t> Feng (</a:t>
                      </a:r>
                      <a:r>
                        <a:rPr lang="en-US" altLang="zh-CN" sz="1200" kern="1200" dirty="0" err="1" smtClean="0">
                          <a:solidFill>
                            <a:srgbClr val="00B050"/>
                          </a:solidFill>
                          <a:latin typeface="+mn-lt"/>
                          <a:ea typeface="+mn-ea"/>
                          <a:cs typeface="+mn-cs"/>
                        </a:rPr>
                        <a:t>Mediatek</a:t>
                      </a:r>
                      <a:r>
                        <a:rPr lang="en-US" altLang="zh-CN" sz="1200" kern="1200" dirty="0" smtClean="0">
                          <a:solidFill>
                            <a:srgbClr val="00B050"/>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WLAN Sensing Measurement CSI Report with Rx Frequency Response Category Index</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22/1670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Timing Problems in the Parallel Coordinated DMG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22/1795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-coexistence-assessment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22/1946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CIDs 39 and 40</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1102121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47090401"/>
              </p:ext>
            </p:extLst>
          </p:nvPr>
        </p:nvGraphicFramePr>
        <p:xfrm>
          <a:off x="3429000" y="1686554"/>
          <a:ext cx="8305801" cy="217763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Sensing NDPA Frame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NDPA frame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22/1772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SR2SR Link Identification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22/1980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NDP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a:t>
            </a:r>
            <a:r>
              <a:rPr lang="en-US" altLang="en-US" sz="3200" dirty="0" smtClean="0">
                <a:solidFill>
                  <a:srgbClr val="0000FF"/>
                </a:solidFill>
                <a:cs typeface="Times New Roman" panose="02020603050405020304" pitchFamily="18" charset="0"/>
              </a:rPr>
              <a:t>16 </a:t>
            </a:r>
            <a:r>
              <a:rPr lang="en-US" altLang="zh-CN" sz="3200" dirty="0" smtClean="0">
                <a:solidFill>
                  <a:srgbClr val="0000FF"/>
                </a:solidFill>
                <a:cs typeface="Times New Roman" panose="02020603050405020304" pitchFamily="18" charset="0"/>
              </a:rPr>
              <a:t>A</a:t>
            </a:r>
            <a:r>
              <a:rPr lang="en-US" altLang="en-US" sz="3200" dirty="0" smtClean="0">
                <a:solidFill>
                  <a:srgbClr val="0000FF"/>
                </a:solidFill>
                <a:cs typeface="Times New Roman" panose="02020603050405020304" pitchFamily="18" charset="0"/>
              </a:rPr>
              <a:t>M1</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10" name="表格 9"/>
          <p:cNvGraphicFramePr>
            <a:graphicFrameLocks noGrp="1"/>
          </p:cNvGraphicFramePr>
          <p:nvPr>
            <p:extLst>
              <p:ext uri="{D42A27DB-BD31-4B8C-83A1-F6EECF244321}">
                <p14:modId xmlns:p14="http://schemas.microsoft.com/office/powerpoint/2010/main" val="1499981000"/>
              </p:ext>
            </p:extLst>
          </p:nvPr>
        </p:nvGraphicFramePr>
        <p:xfrm>
          <a:off x="3429000" y="1768802"/>
          <a:ext cx="8305800" cy="43644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22/1862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Stephen McCann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CID-108-comment-resolution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clause 11.21.18.6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IV (11.21.8.1)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 834, 896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CIDs 748 and 749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22/1897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Topic Instance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22/1932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CSI related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22/1845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Kasher (Qualcomm) </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cc40-cid428-resolution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 TTT CID 256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Resolution to SBP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a:t>
                      </a:r>
                      <a:r>
                        <a:rPr lang="en-US" altLang="zh-CN" sz="1200" kern="1200" baseline="0" dirty="0" smtClean="0">
                          <a:solidFill>
                            <a:schemeClr val="tx1"/>
                          </a:solidFill>
                          <a:latin typeface="+mn-lt"/>
                          <a:ea typeface="+mn-ea"/>
                          <a:cs typeface="+mn-cs"/>
                        </a:rPr>
                        <a:t>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CID 53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 Part 2 – SBP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SBP Comments in CC40-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22/1783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CRs for CC40 11bf D0.1 SBP Miscellaneous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4 CIDs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3" name="Rectangle 2"/>
          <p:cNvSpPr txBox="1">
            <a:spLocks noChangeArrowheads="1"/>
          </p:cNvSpPr>
          <p:nvPr/>
        </p:nvSpPr>
        <p:spPr bwMode="auto">
          <a:xfrm>
            <a:off x="3429000" y="1540202"/>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986390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16 </a:t>
            </a:r>
            <a:r>
              <a:rPr lang="en-US" altLang="en-US" sz="3200" dirty="0" smtClean="0">
                <a:solidFill>
                  <a:srgbClr val="0000FF"/>
                </a:solidFill>
                <a:cs typeface="Times New Roman" panose="02020603050405020304" pitchFamily="18" charset="0"/>
              </a:rPr>
              <a:t>AM2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1378278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November 17 </a:t>
            </a:r>
            <a:r>
              <a:rPr lang="en-US" altLang="en-US" sz="3200" dirty="0" smtClean="0">
                <a:solidFill>
                  <a:srgbClr val="0000FF"/>
                </a:solidFill>
                <a:cs typeface="Times New Roman" panose="02020603050405020304" pitchFamily="18" charset="0"/>
              </a:rPr>
              <a:t>AM1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November Plenary</a:t>
            </a:r>
          </a:p>
          <a:p>
            <a:pPr algn="just"/>
            <a:r>
              <a:rPr lang="en-US" altLang="zh-CN" sz="1600" dirty="0">
                <a:solidFill>
                  <a:srgbClr val="0000FF"/>
                </a:solidFill>
              </a:rPr>
              <a:t>Motion: January Ad-hoc meeting</a:t>
            </a:r>
            <a:endParaRPr lang="en-US" altLang="en-US" sz="1600" dirty="0">
              <a:solidFill>
                <a:srgbClr val="0000FF"/>
              </a:solidFill>
            </a:endParaRPr>
          </a:p>
          <a:p>
            <a:pPr algn="just"/>
            <a:r>
              <a:rPr lang="en-US" altLang="zh-CN" sz="1600" dirty="0" smtClean="0"/>
              <a:t>Motion (</a:t>
            </a:r>
            <a:r>
              <a:rPr lang="en-US" altLang="zh-CN" sz="1600" dirty="0" smtClean="0">
                <a:solidFill>
                  <a:srgbClr val="0000FF"/>
                </a:solidFill>
              </a:rPr>
              <a:t>182-XXX</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Tree>
    <p:extLst>
      <p:ext uri="{BB962C8B-B14F-4D97-AF65-F5344CB8AC3E}">
        <p14:creationId xmlns:p14="http://schemas.microsoft.com/office/powerpoint/2010/main" val="2664059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70208684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22/1763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Qinghua</a:t>
                      </a:r>
                      <a:r>
                        <a:rPr lang="en-US" altLang="zh-CN" sz="1200" kern="1200" dirty="0" smtClean="0">
                          <a:solidFill>
                            <a:srgbClr val="0000FF"/>
                          </a:solidFill>
                          <a:latin typeface="+mn-lt"/>
                          <a:ea typeface="+mn-ea"/>
                          <a:cs typeface="+mn-cs"/>
                        </a:rPr>
                        <a:t> Li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CSD Configuration for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September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a:t>September </a:t>
            </a:r>
            <a:r>
              <a:rPr lang="en-US" altLang="zh-CN" sz="1600" dirty="0" smtClean="0"/>
              <a:t>Interim</a:t>
            </a:r>
            <a:r>
              <a:rPr lang="en-US" altLang="zh-CN" sz="1600" dirty="0"/>
              <a:t>: </a:t>
            </a:r>
            <a:endParaRPr lang="en-US" altLang="zh-CN" sz="1600" dirty="0" smtClean="0"/>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mentor.ieee.org/802.11/dcn/22/11-22-1643-02-00bf-ieee-802-11bf-september-2022-interim-meeting-minutes.docx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September-November: </a:t>
            </a:r>
            <a:endParaRPr lang="en-US" altLang="zh-CN" sz="1600" dirty="0" smtClean="0"/>
          </a:p>
          <a:p>
            <a:pPr marL="457200" lvl="1" indent="0" algn="just">
              <a:buNone/>
            </a:pPr>
            <a:r>
              <a:rPr lang="en-US" altLang="zh-CN" sz="1600" dirty="0"/>
              <a:t>	 </a:t>
            </a:r>
            <a:r>
              <a:rPr lang="aa-ET" altLang="zh-CN" sz="1600" u="sng" dirty="0">
                <a:hlinkClick r:id="rId4"/>
              </a:rPr>
              <a:t>https://mentor.ieee.org/802.11/dcn/22/11-22-1658-20-00bf-ieee-802-11bf-teleconference-minutes-september-november-2022.docx</a:t>
            </a:r>
            <a:endParaRPr lang="en-US" altLang="zh-CN" sz="1600" dirty="0" smtClean="0"/>
          </a:p>
          <a:p>
            <a:pPr marL="457200" lvl="1" indent="0" algn="just">
              <a:buNone/>
            </a:pPr>
            <a:endParaRPr lang="en-US" altLang="zh-CN" sz="1600" dirty="0" smtClean="0"/>
          </a:p>
          <a:p>
            <a:pPr marL="714375" lvl="1" indent="0" algn="just">
              <a:buNone/>
            </a:pPr>
            <a:endParaRPr lang="en-US" altLang="zh-CN" sz="1600" dirty="0"/>
          </a:p>
          <a:p>
            <a:pPr algn="just"/>
            <a:r>
              <a:rPr lang="en-US" altLang="zh-CN" sz="2000" dirty="0"/>
              <a:t>Move: Leif Wilhelmsson 	Second</a:t>
            </a:r>
            <a:r>
              <a:rPr lang="en-US" altLang="zh-CN" sz="2000" dirty="0" smtClean="0"/>
              <a:t>: </a:t>
            </a:r>
            <a:r>
              <a:rPr lang="en-US" altLang="zh-CN" sz="2000" dirty="0"/>
              <a:t>Assaf Kasher</a:t>
            </a:r>
            <a:r>
              <a:rPr lang="en-US" altLang="zh-CN" sz="2000" dirty="0" smtClean="0"/>
              <a:t>	</a:t>
            </a:r>
          </a:p>
          <a:p>
            <a:pPr algn="just"/>
            <a:endParaRPr lang="en-US" altLang="zh-CN" sz="2000" dirty="0" smtClean="0"/>
          </a:p>
          <a:p>
            <a:pPr algn="just"/>
            <a:r>
              <a:rPr lang="en-US" altLang="zh-CN" sz="2000" dirty="0" smtClean="0"/>
              <a:t>Result: </a:t>
            </a:r>
            <a:r>
              <a:rPr lang="en-US" altLang="zh-CN" sz="2000" dirty="0" smtClean="0">
                <a:highlight>
                  <a:srgbClr val="00FF00"/>
                </a:highlight>
              </a:rPr>
              <a:t>Approved </a:t>
            </a:r>
            <a:r>
              <a:rPr lang="en-US" altLang="zh-CN" sz="2000" dirty="0">
                <a:highlight>
                  <a:srgbClr val="00FF00"/>
                </a:highlight>
              </a:rPr>
              <a:t>by unanimous consent</a:t>
            </a:r>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205418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solidFill>
                  <a:srgbClr val="0000FF"/>
                </a:solidFill>
              </a:rPr>
              <a:t>January 2023</a:t>
            </a:r>
            <a:r>
              <a:rPr lang="en-US" altLang="zh-CN" sz="2400" dirty="0" smtClean="0"/>
              <a:t>?</a:t>
            </a:r>
          </a:p>
          <a:p>
            <a:pPr lvl="1" algn="just"/>
            <a:r>
              <a:rPr lang="en-US" altLang="zh-CN" dirty="0"/>
              <a:t>SP </a:t>
            </a:r>
            <a:r>
              <a:rPr lang="en-US" altLang="zh-CN" dirty="0" smtClean="0"/>
              <a:t>Result:</a:t>
            </a:r>
            <a:r>
              <a:rPr lang="en-US" altLang="zh-CN" sz="1800" dirty="0">
                <a:solidFill>
                  <a:srgbClr val="000000"/>
                </a:solidFill>
                <a:highlight>
                  <a:srgbClr val="00FF00"/>
                </a:highlight>
              </a:rPr>
              <a:t> </a:t>
            </a:r>
            <a:r>
              <a:rPr lang="en-US" altLang="zh-CN" sz="1800" dirty="0" smtClean="0">
                <a:solidFill>
                  <a:srgbClr val="000000"/>
                </a:solidFill>
                <a:highlight>
                  <a:srgbClr val="00FF00"/>
                </a:highlight>
              </a:rPr>
              <a:t>Unanimous </a:t>
            </a:r>
            <a:r>
              <a:rPr lang="en-US" altLang="zh-CN" sz="1800" dirty="0">
                <a:solidFill>
                  <a:srgbClr val="000000"/>
                </a:solidFill>
                <a:highlight>
                  <a:srgbClr val="00FF00"/>
                </a:highlight>
              </a:rPr>
              <a:t>consent</a:t>
            </a:r>
            <a:endParaRPr lang="en-US" altLang="zh-CN" dirty="0">
              <a:solidFill>
                <a:srgbClr val="00B050"/>
              </a:solidFill>
            </a:endParaRPr>
          </a:p>
          <a:p>
            <a:pPr marL="457200" lvl="1" indent="0" algn="just">
              <a:buNone/>
            </a:pPr>
            <a:endParaRPr lang="en-US" altLang="zh-CN" sz="2400" dirty="0"/>
          </a:p>
          <a:p>
            <a:pPr marL="457200" lvl="1" indent="0" algn="just">
              <a:buNone/>
            </a:pPr>
            <a:endParaRPr lang="en-US" altLang="zh-CN" sz="2400" dirty="0" smtClean="0"/>
          </a:p>
          <a:p>
            <a:pPr marL="361950" lvl="1" indent="0" algn="just">
              <a:buNone/>
            </a:pPr>
            <a:r>
              <a:rPr lang="en-US" altLang="zh-CN" sz="2400" dirty="0" smtClean="0"/>
              <a:t>Note</a:t>
            </a:r>
            <a:r>
              <a:rPr lang="en-US" altLang="zh-CN" sz="2400" dirty="0"/>
              <a:t>: January 2023 </a:t>
            </a:r>
            <a:r>
              <a:rPr lang="en-US" altLang="zh-CN" sz="2400" dirty="0" smtClean="0"/>
              <a:t>is </a:t>
            </a:r>
            <a:r>
              <a:rPr lang="en-US" altLang="zh-CN" sz="2400" dirty="0"/>
              <a:t>the hard </a:t>
            </a:r>
            <a:r>
              <a:rPr lang="en-US" altLang="zh-CN" sz="2400" dirty="0" smtClean="0"/>
              <a:t>deadline to move forward</a:t>
            </a:r>
            <a:endParaRPr lang="en-US" altLang="zh-CN" sz="2400" dirty="0"/>
          </a:p>
          <a:p>
            <a:pPr lvl="1" algn="just"/>
            <a:endParaRPr lang="en-US" altLang="zh-CN" sz="2400" dirty="0"/>
          </a:p>
        </p:txBody>
      </p:sp>
    </p:spTree>
    <p:extLst>
      <p:ext uri="{BB962C8B-B14F-4D97-AF65-F5344CB8AC3E}">
        <p14:creationId xmlns:p14="http://schemas.microsoft.com/office/powerpoint/2010/main" val="2806706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comment resolution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 </a:t>
            </a:r>
            <a:endParaRPr lang="en-US" altLang="zh-CN" sz="1600" b="1" dirty="0" smtClean="0">
              <a:cs typeface="Times New Roman" panose="02020603050405020304" pitchFamily="18" charset="0"/>
            </a:endParaRP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02093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14    (Monday PM 1),		13:30-15:30 Thailand 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15    (Tuesday AM 1),	</a:t>
            </a:r>
            <a:r>
              <a:rPr lang="en-US" altLang="zh-CN" dirty="0" smtClean="0">
                <a:solidFill>
                  <a:srgbClr val="00B050"/>
                </a:solidFill>
                <a:cs typeface="Times New Roman" panose="02020603050405020304" pitchFamily="18" charset="0"/>
              </a:rPr>
              <a:t>	08:00-10:00 </a:t>
            </a:r>
            <a:r>
              <a:rPr lang="en-US" altLang="zh-CN" dirty="0">
                <a:solidFill>
                  <a:srgbClr val="00B050"/>
                </a:solidFill>
                <a:cs typeface="Times New Roman" panose="02020603050405020304" pitchFamily="18" charset="0"/>
              </a:rPr>
              <a:t>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15    (Tuesday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November 16    (Wednesday AM 2),	10:30-12:30 Thailand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November 17    (Thursday AM 1),	08:00-10:00 Thailand time</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To be 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16    (Monday PM 1),		13:30-15:30 Baltimore time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16    (Monday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C000"/>
                </a:solidFill>
                <a:cs typeface="Times New Roman" panose="02020603050405020304" pitchFamily="18" charset="0"/>
              </a:rPr>
              <a:t>January 17    (Tuesday PM 1),		13:30-15:30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January 17    (Tuesday EV 1),		19:30-21:30 Baltimore time </a:t>
            </a:r>
            <a:r>
              <a:rPr lang="en-US" altLang="zh-CN" dirty="0">
                <a:solidFill>
                  <a:srgbClr val="C00000"/>
                </a:solidFill>
                <a:cs typeface="Times New Roman" panose="02020603050405020304" pitchFamily="18" charset="0"/>
              </a:rPr>
              <a:t>-- TBD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time</a:t>
            </a:r>
            <a:r>
              <a:rPr lang="en-US" altLang="zh-CN" dirty="0">
                <a:solidFill>
                  <a:srgbClr val="C00000"/>
                </a:solidFill>
                <a:cs typeface="Times New Roman" panose="02020603050405020304" pitchFamily="18" charset="0"/>
              </a:rPr>
              <a:t> -- TBD</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(Sept - Nov </a:t>
            </a:r>
            <a:r>
              <a:rPr lang="en-US" altLang="zh-CN" sz="900" dirty="0">
                <a:cs typeface="Times New Roman" panose="02020603050405020304" pitchFamily="18" charset="0"/>
              </a:rPr>
              <a:t>2022 CAC calls: </a:t>
            </a:r>
            <a:r>
              <a:rPr lang="en-US" altLang="zh-CN" sz="900" dirty="0">
                <a:solidFill>
                  <a:srgbClr val="FF0000"/>
                </a:solidFill>
                <a:cs typeface="Times New Roman" panose="02020603050405020304" pitchFamily="18" charset="0"/>
              </a:rPr>
              <a:t>October 10, 31 09:00 </a:t>
            </a:r>
            <a:r>
              <a:rPr lang="en-US" altLang="zh-CN" sz="900" dirty="0" smtClean="0">
                <a:solidFill>
                  <a:srgbClr val="FF0000"/>
                </a:solidFill>
                <a:cs typeface="Times New Roman" panose="02020603050405020304" pitchFamily="18" charset="0"/>
              </a:rPr>
              <a:t>ET; </a:t>
            </a:r>
            <a:r>
              <a:rPr lang="en-US" altLang="zh-CN" sz="900" dirty="0">
                <a:solidFill>
                  <a:srgbClr val="FF0000"/>
                </a:solidFill>
                <a:cs typeface="Times New Roman" panose="02020603050405020304" pitchFamily="18" charset="0"/>
              </a:rPr>
              <a:t>November 13 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2105001556"/>
              </p:ext>
            </p:extLst>
          </p:nvPr>
        </p:nvGraphicFramePr>
        <p:xfrm>
          <a:off x="6553200" y="4057015"/>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788494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3538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 and cost</a:t>
            </a:r>
            <a:endParaRPr lang="en-US" altLang="zh-CN" sz="2400" b="1" dirty="0" smtClean="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solidFill>
                  <a:srgbClr val="FF0000"/>
                </a:solidFill>
              </a:rPr>
              <a:t>Baltimore </a:t>
            </a:r>
            <a:r>
              <a:rPr lang="en-US" altLang="zh-CN" sz="1800" dirty="0">
                <a:solidFill>
                  <a:srgbClr val="FF0000"/>
                </a:solidFill>
              </a:rPr>
              <a:t>Marriott Waterfront. </a:t>
            </a:r>
            <a:endParaRPr lang="en-US" altLang="zh-CN" sz="1800" dirty="0" smtClean="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Waiting for Jon to get info from the hotel for the availability and so on</a:t>
            </a:r>
            <a:r>
              <a:rPr lang="en-US" altLang="zh-CN" dirty="0" smtClean="0"/>
              <a:t>… </a:t>
            </a:r>
            <a:r>
              <a:rPr lang="en-US" altLang="zh-CN" dirty="0"/>
              <a:t> --- </a:t>
            </a:r>
            <a:r>
              <a:rPr lang="en-US" altLang="zh-CN" dirty="0" smtClean="0">
                <a:solidFill>
                  <a:srgbClr val="FF0000"/>
                </a:solidFill>
              </a:rPr>
              <a:t>Available</a:t>
            </a:r>
            <a:endParaRPr lang="en-US" altLang="zh-CN" dirty="0" smtClean="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The </a:t>
            </a:r>
            <a:r>
              <a:rPr lang="en-US" altLang="zh-CN" dirty="0"/>
              <a:t>cost for 2 days </a:t>
            </a:r>
            <a:r>
              <a:rPr lang="en-US" altLang="zh-CN" dirty="0" smtClean="0"/>
              <a:t>is around </a:t>
            </a:r>
            <a:r>
              <a:rPr lang="en-US" altLang="zh-CN" dirty="0"/>
              <a:t>USD </a:t>
            </a:r>
            <a:r>
              <a:rPr lang="en-US" altLang="zh-CN" dirty="0" smtClean="0"/>
              <a:t>10k. HW </a:t>
            </a:r>
            <a:r>
              <a:rPr lang="en-US" altLang="zh-CN" dirty="0"/>
              <a:t>may Sponsor (to be confirmed</a:t>
            </a:r>
            <a:r>
              <a:rPr lang="en-US" altLang="zh-CN" dirty="0" smtClean="0"/>
              <a:t>) </a:t>
            </a:r>
            <a:r>
              <a:rPr lang="en-US" altLang="zh-CN" dirty="0"/>
              <a:t>--- </a:t>
            </a:r>
            <a:r>
              <a:rPr lang="en-US" altLang="zh-CN" dirty="0" smtClean="0">
                <a:solidFill>
                  <a:srgbClr val="FF0000"/>
                </a:solidFill>
              </a:rPr>
              <a:t>Confirmed</a:t>
            </a:r>
            <a:endParaRPr lang="en-US" altLang="zh-CN" dirty="0">
              <a:solidFill>
                <a:srgbClr val="FF0000"/>
              </a:solidFill>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smtClean="0"/>
              <a:t>QCOM </a:t>
            </a:r>
            <a:r>
              <a:rPr lang="en-US" altLang="zh-CN" sz="1800" dirty="0"/>
              <a:t>office in San Diego. </a:t>
            </a:r>
            <a:endParaRPr lang="en-US" altLang="zh-CN" sz="1800" dirty="0" smtClean="0"/>
          </a:p>
          <a:p>
            <a:pPr marL="896938" lvl="3" indent="-195263" algn="just">
              <a:spcBef>
                <a:spcPct val="0"/>
              </a:spcBef>
              <a:spcAft>
                <a:spcPts val="300"/>
              </a:spcAft>
              <a:buClr>
                <a:srgbClr val="000000"/>
              </a:buClr>
              <a:buFont typeface="Arial" panose="020B0604020202020204" pitchFamily="34" charset="0"/>
              <a:buChar char="•"/>
              <a:defRPr/>
            </a:pPr>
            <a:r>
              <a:rPr lang="en-US" altLang="zh-CN" dirty="0"/>
              <a:t>QCOM may sponsor</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dirty="0"/>
              <a:t>2 days</a:t>
            </a:r>
            <a:r>
              <a:rPr lang="en-US" altLang="zh-CN" sz="1800" dirty="0" smtClean="0"/>
              <a:t>?</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smtClean="0"/>
              <a:t>January 12-13 (Thursday - Friday)?</a:t>
            </a:r>
          </a:p>
          <a:p>
            <a:pPr marL="896938" lvl="3" indent="-195263" algn="just">
              <a:spcBef>
                <a:spcPct val="0"/>
              </a:spcBef>
              <a:spcAft>
                <a:spcPts val="300"/>
              </a:spcAft>
              <a:buClr>
                <a:srgbClr val="000000"/>
              </a:buClr>
              <a:buFont typeface="Arial" panose="020B0604020202020204" pitchFamily="34" charset="0"/>
              <a:buChar char="•"/>
              <a:defRPr/>
            </a:pPr>
            <a:r>
              <a:rPr lang="en-US" altLang="zh-CN" dirty="0">
                <a:solidFill>
                  <a:srgbClr val="FF0000"/>
                </a:solidFill>
              </a:rPr>
              <a:t>January </a:t>
            </a:r>
            <a:r>
              <a:rPr lang="en-US" altLang="zh-CN" dirty="0" smtClean="0">
                <a:solidFill>
                  <a:srgbClr val="FF0000"/>
                </a:solidFill>
              </a:rPr>
              <a:t>13-14 (Friday - Saturday)?  --</a:t>
            </a:r>
            <a:endParaRPr lang="en-US" altLang="zh-CN" dirty="0">
              <a:solidFill>
                <a:srgbClr val="FF0000"/>
              </a:solidFill>
            </a:endParaRPr>
          </a:p>
          <a:p>
            <a:pPr marL="896938" lvl="3" indent="-195263" algn="just">
              <a:spcBef>
                <a:spcPct val="0"/>
              </a:spcBef>
              <a:spcAft>
                <a:spcPts val="300"/>
              </a:spcAft>
              <a:buClr>
                <a:srgbClr val="000000"/>
              </a:buClr>
              <a:buFont typeface="Arial" panose="020B0604020202020204" pitchFamily="34" charset="0"/>
              <a:buChar char="•"/>
              <a:defRPr/>
            </a:pPr>
            <a:r>
              <a:rPr lang="en-US" altLang="zh-CN" dirty="0"/>
              <a:t>January </a:t>
            </a:r>
            <a:r>
              <a:rPr lang="en-US" altLang="zh-CN" dirty="0" smtClean="0"/>
              <a:t>14-15 (</a:t>
            </a:r>
            <a:r>
              <a:rPr lang="en-US" altLang="zh-CN" dirty="0"/>
              <a:t>Saturday </a:t>
            </a:r>
            <a:r>
              <a:rPr lang="en-US" altLang="zh-CN" dirty="0" smtClean="0"/>
              <a:t>- Sunday)?</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Mix-mode meeting</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November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0868454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a:t>
            </a:r>
            <a:r>
              <a:rPr lang="en-US" altLang="zh-CN" sz="3200" dirty="0" smtClean="0"/>
              <a:t>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37367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a:t>
            </a:r>
            <a:r>
              <a:rPr lang="en-US" altLang="zh-CN" sz="3200" dirty="0" smtClean="0"/>
              <a:t>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a:t>
            </a:r>
            <a:r>
              <a:rPr lang="en-US" altLang="zh-CN" sz="1800" b="1" kern="0" dirty="0" smtClean="0">
                <a:solidFill>
                  <a:srgbClr val="0000FF"/>
                </a:solidFill>
              </a:rPr>
              <a:t>13-14</a:t>
            </a:r>
            <a:r>
              <a:rPr lang="en-US" altLang="zh-CN" sz="1800" b="1" kern="0" dirty="0" smtClean="0"/>
              <a:t>, </a:t>
            </a:r>
            <a:r>
              <a:rPr lang="en-US" altLang="zh-CN" sz="1800" b="1" kern="0" dirty="0" smtClean="0"/>
              <a:t>2023, </a:t>
            </a:r>
            <a:r>
              <a:rPr lang="en-US" altLang="zh-CN" sz="1800" b="1" kern="0" dirty="0">
                <a:solidFill>
                  <a:srgbClr val="0000FF"/>
                </a:solidFill>
              </a:rPr>
              <a:t>in Baltimore</a:t>
            </a:r>
            <a:r>
              <a:rPr lang="en-US" altLang="zh-CN" sz="1800" b="1" kern="0" dirty="0" smtClean="0">
                <a:solidFill>
                  <a:srgbClr val="0000FF"/>
                </a:solidFill>
              </a:rPr>
              <a:t>, Maryland </a:t>
            </a:r>
            <a:r>
              <a:rPr lang="en-US" altLang="zh-CN" sz="1800" b="1" kern="0" dirty="0" smtClean="0">
                <a:solidFill>
                  <a:srgbClr val="0000FF"/>
                </a:solidFill>
              </a:rPr>
              <a:t>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a:t>
            </a:r>
            <a:endParaRPr lang="en-US" altLang="zh-CN" sz="1050" b="1" kern="0" dirty="0"/>
          </a:p>
        </p:txBody>
      </p:sp>
    </p:spTree>
    <p:extLst>
      <p:ext uri="{BB962C8B-B14F-4D97-AF65-F5344CB8AC3E}">
        <p14:creationId xmlns:p14="http://schemas.microsoft.com/office/powerpoint/2010/main" val="2746072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a:t>
            </a:r>
            <a:r>
              <a:rPr lang="en-US" altLang="zh-CN" sz="1800" b="1" kern="0" dirty="0" smtClean="0">
                <a:solidFill>
                  <a:srgbClr val="0000FF"/>
                </a:solidFill>
              </a:rPr>
              <a:t>13-14</a:t>
            </a:r>
            <a:r>
              <a:rPr lang="en-US" altLang="zh-CN" sz="1800" b="1" kern="0" dirty="0" smtClean="0"/>
              <a:t>, </a:t>
            </a:r>
            <a:r>
              <a:rPr lang="en-US" altLang="zh-CN" sz="1800" b="1" kern="0" dirty="0" smtClean="0"/>
              <a:t>2023, </a:t>
            </a:r>
            <a:r>
              <a:rPr lang="en-US" altLang="zh-CN" sz="1800" b="1" kern="0" dirty="0">
                <a:solidFill>
                  <a:srgbClr val="0000FF"/>
                </a:solidFill>
              </a:rPr>
              <a:t>in Baltimore</a:t>
            </a:r>
            <a:r>
              <a:rPr lang="en-US" altLang="zh-CN" sz="1800" b="1" kern="0" dirty="0" smtClean="0">
                <a:solidFill>
                  <a:srgbClr val="0000FF"/>
                </a:solidFill>
              </a:rPr>
              <a:t>, Maryland </a:t>
            </a:r>
            <a:r>
              <a:rPr lang="en-US" altLang="zh-CN" sz="1800" b="1" kern="0" dirty="0" smtClean="0">
                <a:solidFill>
                  <a:srgbClr val="0000FF"/>
                </a:solidFill>
              </a:rPr>
              <a:t>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pic>
        <p:nvPicPr>
          <p:cNvPr id="1026" name="Picture 2" descr="C:\Users\h00316112\AppData\Roaming\eSpace_Desktop\UserData\h00316112\imagefiles\D67FC74F-BBA7-4BB7-B44E-9E57E95A288A.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3764733"/>
            <a:ext cx="4114800" cy="24857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13807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a:t>
            </a:r>
            <a:r>
              <a:rPr lang="en-US" altLang="en-US" sz="3200" dirty="0">
                <a:solidFill>
                  <a:srgbClr val="0000FF"/>
                </a:solidFill>
              </a:rPr>
              <a:t>November </a:t>
            </a:r>
            <a:r>
              <a:rPr lang="en-US" altLang="zh-CN" sz="3200" dirty="0" smtClean="0"/>
              <a:t>Plenary</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2022.11.3</a:t>
            </a:r>
            <a:endParaRPr lang="en-US" altLang="zh-CN" sz="1200" b="0" dirty="0"/>
          </a:p>
        </p:txBody>
      </p:sp>
      <p:pic>
        <p:nvPicPr>
          <p:cNvPr id="1026" name="Picture 2"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96350" y="1543050"/>
            <a:ext cx="321403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矩形 1"/>
          <p:cNvSpPr/>
          <p:nvPr/>
        </p:nvSpPr>
        <p:spPr bwMode="auto">
          <a:xfrm>
            <a:off x="8889477" y="23050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 name="矩形 6"/>
          <p:cNvSpPr/>
          <p:nvPr/>
        </p:nvSpPr>
        <p:spPr bwMode="auto">
          <a:xfrm>
            <a:off x="8888025" y="2857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8" name="矩形 7"/>
          <p:cNvSpPr/>
          <p:nvPr/>
        </p:nvSpPr>
        <p:spPr bwMode="auto">
          <a:xfrm>
            <a:off x="8888025" y="3009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8888025" y="31623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8888025" y="40005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1" name="矩形 10"/>
          <p:cNvSpPr/>
          <p:nvPr/>
        </p:nvSpPr>
        <p:spPr bwMode="auto">
          <a:xfrm>
            <a:off x="8888025" y="41529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2" name="矩形 11"/>
          <p:cNvSpPr/>
          <p:nvPr/>
        </p:nvSpPr>
        <p:spPr bwMode="auto">
          <a:xfrm>
            <a:off x="8888025" y="43053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矩形 12"/>
          <p:cNvSpPr/>
          <p:nvPr/>
        </p:nvSpPr>
        <p:spPr bwMode="auto">
          <a:xfrm>
            <a:off x="8888025" y="45910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rgbClr val="0000FF"/>
              </a:solidFill>
              <a:effectLst/>
              <a:latin typeface="Times New Roman" pitchFamily="18" charset="0"/>
            </a:endParaRPr>
          </a:p>
        </p:txBody>
      </p:sp>
      <p:sp>
        <p:nvSpPr>
          <p:cNvPr id="14" name="矩形 13"/>
          <p:cNvSpPr/>
          <p:nvPr/>
        </p:nvSpPr>
        <p:spPr bwMode="auto">
          <a:xfrm>
            <a:off x="8888025" y="48577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矩形 14"/>
          <p:cNvSpPr/>
          <p:nvPr/>
        </p:nvSpPr>
        <p:spPr bwMode="auto">
          <a:xfrm>
            <a:off x="8888025" y="52959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矩形 16"/>
          <p:cNvSpPr/>
          <p:nvPr/>
        </p:nvSpPr>
        <p:spPr bwMode="auto">
          <a:xfrm>
            <a:off x="8888025" y="558165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spTree>
    <p:extLst>
      <p:ext uri="{BB962C8B-B14F-4D97-AF65-F5344CB8AC3E}">
        <p14:creationId xmlns:p14="http://schemas.microsoft.com/office/powerpoint/2010/main" val="38612932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14    (Monday PM 1),	</a:t>
            </a:r>
            <a:r>
              <a:rPr lang="en-US" altLang="zh-CN" sz="1800" dirty="0" smtClean="0">
                <a:solidFill>
                  <a:srgbClr val="0000FF"/>
                </a:solidFill>
              </a:rPr>
              <a:t>13:30-15:30 </a:t>
            </a:r>
            <a:r>
              <a:rPr lang="en-US" altLang="zh-CN" sz="1800" dirty="0">
                <a:solidFill>
                  <a:srgbClr val="0000FF"/>
                </a:solidFill>
              </a:rPr>
              <a:t>Thailand time</a:t>
            </a:r>
          </a:p>
          <a:p>
            <a:pPr lvl="1"/>
            <a:endParaRPr lang="en-US" altLang="en-US" sz="3600" dirty="0"/>
          </a:p>
        </p:txBody>
      </p:sp>
    </p:spTree>
    <p:extLst>
      <p:ext uri="{BB962C8B-B14F-4D97-AF65-F5344CB8AC3E}">
        <p14:creationId xmlns:p14="http://schemas.microsoft.com/office/powerpoint/2010/main" val="42453142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159</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294, 65, 119 </a:t>
            </a:r>
            <a:endParaRPr lang="en-US"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22/1579r3</a:t>
            </a:r>
            <a:r>
              <a:rPr lang="en-US" altLang="zh-CN" sz="1600" dirty="0"/>
              <a:t>, CRs for CC40 11bf D0.1 Sensing Measurement Report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Rojan </a:t>
            </a:r>
            <a:r>
              <a:rPr lang="en-US" altLang="zh-CN" sz="1800" b="1" kern="0" dirty="0" smtClean="0"/>
              <a:t>Chitrakar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22/1579r3</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945164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160</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128, 283, 286, 435, </a:t>
            </a:r>
            <a:r>
              <a:rPr lang="pt-BR" altLang="zh-CN" sz="1600" dirty="0" smtClean="0"/>
              <a:t>559</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22/1758r2</a:t>
            </a:r>
            <a:r>
              <a:rPr lang="en-US" altLang="zh-CN" sz="1600" dirty="0"/>
              <a:t>, CC40 CR for Topic Threshold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r>
              <a:rPr lang="en-US" altLang="zh-CN" sz="1800" b="1" kern="0" dirty="0"/>
              <a:t>: Naren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22/1758r2</a:t>
            </a:r>
            <a:endParaRPr lang="en-US" altLang="zh-CN" kern="0" dirty="0"/>
          </a:p>
          <a:p>
            <a:pPr marL="628650" lvl="2">
              <a:buFont typeface="微软雅黑" panose="020B0503020204020204" pitchFamily="34" charset="-122"/>
              <a:buChar char="–"/>
              <a:defRPr/>
            </a:pPr>
            <a:r>
              <a:rPr lang="en-US" altLang="zh-CN" kern="0" dirty="0"/>
              <a:t>SP 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38069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kern="0" dirty="0" smtClean="0"/>
              <a:t>CIDs 327</a:t>
            </a:r>
          </a:p>
          <a:p>
            <a:pPr lvl="1" algn="just">
              <a:buFont typeface="Arial" panose="020B0604020202020204" pitchFamily="34" charset="0"/>
              <a:buChar char="–"/>
              <a:defRPr/>
            </a:pPr>
            <a:r>
              <a:rPr lang="en-US" altLang="zh-CN" sz="1600" kern="0" dirty="0" smtClean="0"/>
              <a:t>as specified in 11-22-1752-04-00bf Resolution of CID 327 DMG MLME Primitives</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22/1752r4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4028828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a:t>CID : 299, 308, 316, 481, 93, 141, 145, 430, 611, 774, 463, 815, 877,  21, 570, </a:t>
            </a:r>
            <a:r>
              <a:rPr lang="pt-BR" altLang="zh-CN" sz="1600" kern="0" dirty="0" smtClean="0"/>
              <a:t>912</a:t>
            </a:r>
          </a:p>
          <a:p>
            <a:pPr lvl="1" algn="just">
              <a:buFont typeface="Arial" panose="020B0604020202020204" pitchFamily="34" charset="0"/>
              <a:buChar char="–"/>
              <a:defRPr/>
            </a:pPr>
            <a:r>
              <a:rPr lang="en-US" altLang="zh-CN" sz="1600" kern="0" dirty="0" smtClean="0"/>
              <a:t>as specified </a:t>
            </a:r>
            <a:r>
              <a:rPr lang="en-US" altLang="zh-CN" sz="1600" kern="0" dirty="0"/>
              <a:t>in 11-22/1385r9 ‘CC40 sensing session part 3</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Dibakar Das</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22/1385r9</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048673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601, </a:t>
            </a:r>
            <a:r>
              <a:rPr lang="pt-BR" altLang="zh-CN" sz="1600" kern="0" dirty="0" smtClean="0"/>
              <a:t>642</a:t>
            </a:r>
          </a:p>
          <a:p>
            <a:pPr lvl="1" algn="just">
              <a:buFont typeface="Arial" panose="020B0604020202020204" pitchFamily="34" charset="0"/>
              <a:buChar char="–"/>
              <a:defRPr/>
            </a:pPr>
            <a:r>
              <a:rPr lang="en-US" altLang="zh-CN" sz="1600" kern="0" dirty="0" smtClean="0"/>
              <a:t>as specified </a:t>
            </a:r>
            <a:r>
              <a:rPr lang="en-US" altLang="zh-CN" sz="1600" kern="0" dirty="0"/>
              <a:t>in 11-22/891r3 ‘CC40-CR for PN SN and AC</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a:t>
            </a:r>
            <a:r>
              <a:rPr lang="en-US" altLang="zh-CN" sz="1800" b="1" kern="0" dirty="0"/>
              <a:t>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kern="0" dirty="0" smtClean="0"/>
              <a:t>22/891r3 </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2311311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kern="0" dirty="0" smtClean="0"/>
              <a:t>CID: </a:t>
            </a:r>
            <a:r>
              <a:rPr lang="pt-BR" altLang="zh-CN" sz="1600" kern="0" dirty="0"/>
              <a:t>664, 816, 905, 242, 895, </a:t>
            </a:r>
            <a:r>
              <a:rPr lang="pt-BR" altLang="zh-CN" sz="1600" kern="0" dirty="0" smtClean="0"/>
              <a:t>279</a:t>
            </a:r>
          </a:p>
          <a:p>
            <a:pPr lvl="1" algn="just">
              <a:buFont typeface="Arial" panose="020B0604020202020204" pitchFamily="34" charset="0"/>
              <a:buChar char="–"/>
              <a:defRPr/>
            </a:pPr>
            <a:r>
              <a:rPr lang="en-US" altLang="zh-CN" sz="1600" kern="0" dirty="0" smtClean="0"/>
              <a:t>as specified </a:t>
            </a:r>
            <a:r>
              <a:rPr lang="en-US" altLang="zh-CN" sz="1600" kern="0" dirty="0"/>
              <a:t>in 11-22/1455r2 ‘CC40 CR for Sensing Measurement Setup - Part 2</a:t>
            </a:r>
            <a:r>
              <a:rPr lang="en-US" altLang="zh-CN" sz="1600" kern="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22/1455r2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25863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373, 491, 490, </a:t>
            </a:r>
            <a:r>
              <a:rPr lang="en-US" altLang="zh-CN" sz="1600" dirty="0" smtClean="0"/>
              <a:t>519</a:t>
            </a:r>
          </a:p>
          <a:p>
            <a:pPr lvl="1" algn="just">
              <a:buFont typeface="Arial" panose="020B0604020202020204" pitchFamily="34" charset="0"/>
              <a:buChar char="–"/>
              <a:defRPr/>
            </a:pPr>
            <a:r>
              <a:rPr lang="en-US" altLang="zh-CN" sz="1600" kern="0" dirty="0" smtClean="0"/>
              <a:t>as specified </a:t>
            </a:r>
            <a:r>
              <a:rPr lang="en-US" altLang="zh-CN" sz="1600" kern="0" dirty="0"/>
              <a:t>in 11-22/1691r1 ‘CC40 CR for CIDs for Sensing Measurement Setup Frames</a:t>
            </a:r>
            <a:r>
              <a:rPr lang="en-US" altLang="zh-CN" sz="1600" kern="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Dongguk </a:t>
            </a:r>
            <a:r>
              <a:rPr lang="en-US" altLang="zh-CN" sz="1800" b="1" kern="0" dirty="0"/>
              <a:t>Lim</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22/1691r1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758287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661, </a:t>
            </a:r>
            <a:r>
              <a:rPr lang="en-US" altLang="zh-CN" sz="1600" dirty="0" smtClean="0"/>
              <a:t>662, 899</a:t>
            </a:r>
          </a:p>
          <a:p>
            <a:pPr lvl="1" algn="just">
              <a:buFont typeface="Arial" panose="020B0604020202020204" pitchFamily="34" charset="0"/>
              <a:buChar char="–"/>
              <a:defRPr/>
            </a:pPr>
            <a:r>
              <a:rPr lang="en-US" altLang="zh-CN" sz="1600" kern="0" dirty="0" smtClean="0"/>
              <a:t>as specified in </a:t>
            </a:r>
            <a:r>
              <a:rPr lang="en-US" altLang="zh-CN" sz="1600" dirty="0"/>
              <a:t>22/1467r2 CR for Setup CIDs Part II</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22/1467r2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4259795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126, 129, 164, 166, 168, 454, 498, 504, 543, 547, 549, 551, 554, 765, 99, </a:t>
            </a:r>
            <a:r>
              <a:rPr lang="en-US" altLang="zh-CN" sz="1600" dirty="0" smtClean="0"/>
              <a:t>101</a:t>
            </a:r>
          </a:p>
          <a:p>
            <a:pPr lvl="1" algn="just">
              <a:buFont typeface="Arial" panose="020B0604020202020204" pitchFamily="34" charset="0"/>
              <a:buChar char="–"/>
              <a:defRPr/>
            </a:pPr>
            <a:r>
              <a:rPr lang="en-US" altLang="zh-CN" sz="1600" kern="0" dirty="0" smtClean="0"/>
              <a:t>as specified in </a:t>
            </a:r>
            <a:r>
              <a:rPr lang="en-US" altLang="zh-CN" sz="1600" dirty="0" smtClean="0"/>
              <a:t>11-22/1332r3 </a:t>
            </a:r>
            <a:r>
              <a:rPr lang="en-US" altLang="zh-CN" sz="1600" dirty="0"/>
              <a:t>‘CC40 CR for Trigger frame’</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Dong Wei</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22/1332r3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91705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735, 736, 737, 739, 783, 788, 798, 790, </a:t>
            </a:r>
            <a:r>
              <a:rPr lang="pt-BR" altLang="zh-CN" sz="1600" dirty="0" smtClean="0"/>
              <a:t>583</a:t>
            </a:r>
          </a:p>
          <a:p>
            <a:pPr lvl="1" algn="just">
              <a:buFont typeface="Arial" panose="020B0604020202020204" pitchFamily="34" charset="0"/>
              <a:buChar char="–"/>
              <a:defRPr/>
            </a:pPr>
            <a:r>
              <a:rPr lang="en-US" altLang="zh-CN" sz="1600" kern="0" dirty="0" smtClean="0"/>
              <a:t>as specified in </a:t>
            </a:r>
            <a:r>
              <a:rPr lang="en-US" altLang="zh-CN" sz="1600" dirty="0"/>
              <a:t>11-22/1577r3 ‘CC40 CR for Miscellaneous negotiation related CIDs’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Dibakar Das</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22/1577r3</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948579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169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182, 415, 147, 754, 181, 416, 535, 782, 810, 811, 218, 586, </a:t>
            </a:r>
            <a:r>
              <a:rPr lang="pt-BR" altLang="zh-CN" sz="1600" dirty="0" smtClean="0"/>
              <a:t>836</a:t>
            </a:r>
          </a:p>
          <a:p>
            <a:pPr lvl="1" algn="just">
              <a:buFont typeface="Arial" panose="020B0604020202020204" pitchFamily="34" charset="0"/>
              <a:buChar char="–"/>
              <a:defRPr/>
            </a:pPr>
            <a:r>
              <a:rPr lang="en-US" altLang="zh-CN" sz="1600" kern="0" dirty="0" smtClean="0"/>
              <a:t>as specified in </a:t>
            </a:r>
            <a:r>
              <a:rPr lang="en-US" altLang="zh-CN" sz="1600" dirty="0" smtClean="0"/>
              <a:t>11-22/1402r4 </a:t>
            </a:r>
            <a:r>
              <a:rPr lang="en-US" altLang="zh-CN" sz="1600" dirty="0"/>
              <a:t>‘CC40 CR for Sensing Measurement Setup - Part 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Lim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22/1402r4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30391462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047, 204, 276, 459, 493, 525, 573, 576, 595, 743, 081, 277, 082, 528 </a:t>
            </a:r>
            <a:endParaRPr lang="pt-BR" altLang="zh-CN" sz="1600" dirty="0" smtClean="0"/>
          </a:p>
          <a:p>
            <a:pPr lvl="1" algn="just">
              <a:buFont typeface="Arial" panose="020B0604020202020204" pitchFamily="34" charset="0"/>
              <a:buChar char="–"/>
              <a:defRPr/>
            </a:pPr>
            <a:r>
              <a:rPr lang="en-US" altLang="zh-CN" sz="1600" kern="0" dirty="0" smtClean="0"/>
              <a:t>as specified in </a:t>
            </a:r>
            <a:r>
              <a:rPr lang="en-US" altLang="zh-CN" sz="1600" dirty="0" smtClean="0"/>
              <a:t>22/1396r5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a:t>	</a:t>
            </a:r>
            <a:r>
              <a:rPr lang="en-US" altLang="zh-CN" sz="1800" b="1" kern="0" dirty="0"/>
              <a:t>Second: Solomon Trainin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22/1396r5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037110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a:t>
            </a:r>
            <a:r>
              <a:rPr lang="en-US" dirty="0" smtClean="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altLang="zh-CN" dirty="0"/>
              <a:t>This meeting is part of the </a:t>
            </a:r>
            <a:r>
              <a:rPr lang="en-US" altLang="zh-CN" dirty="0">
                <a:solidFill>
                  <a:srgbClr val="0000FF"/>
                </a:solidFill>
              </a:rPr>
              <a:t>November</a:t>
            </a:r>
            <a:r>
              <a:rPr lang="en-US" altLang="zh-CN" dirty="0"/>
              <a:t> 802 </a:t>
            </a:r>
            <a:r>
              <a:rPr lang="en-US" altLang="zh-CN" dirty="0">
                <a:solidFill>
                  <a:srgbClr val="0000FF"/>
                </a:solidFill>
              </a:rPr>
              <a:t>plenary</a:t>
            </a:r>
            <a:r>
              <a:rPr lang="en-US" altLang="zh-CN" dirty="0"/>
              <a:t> session</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You must pay the registration fee whether attending in-person or remotely</a:t>
            </a:r>
          </a:p>
          <a:p>
            <a:pPr>
              <a:buFont typeface="Arial" panose="020B0604020202020204" pitchFamily="34" charset="0"/>
              <a:buChar char="•"/>
            </a:pPr>
            <a:endParaRPr lang="en-US" altLang="zh-CN" dirty="0"/>
          </a:p>
          <a:p>
            <a:pPr>
              <a:buFont typeface="Arial" panose="020B0604020202020204" pitchFamily="34" charset="0"/>
              <a:buChar char="•"/>
            </a:pPr>
            <a:r>
              <a:rPr lang="en-US" altLang="zh-CN" dirty="0"/>
              <a:t>If you have not already done so, you can register here: </a:t>
            </a:r>
            <a:r>
              <a:rPr lang="en-US" altLang="zh-CN" dirty="0">
                <a:hlinkClick r:id="rId2"/>
              </a:rPr>
              <a:t>https://web.cvent.com/event/840c257d-5d52-4eff-94b4-39d2aafda56b/summary</a:t>
            </a:r>
            <a:endParaRPr lang="en-US" altLang="zh-CN" dirty="0"/>
          </a:p>
          <a:p>
            <a:pPr>
              <a:buFont typeface="Arial" panose="020B0604020202020204" pitchFamily="34" charset="0"/>
              <a:buChar char="•"/>
            </a:pPr>
            <a:r>
              <a:rPr lang="en-US" altLang="zh-CN" dirty="0"/>
              <a:t>If you do not intend to register for this session you must leave this meeting and, if you have logged attendance on IMAT, email the 802.11 chair or vice chairs to have your attendance cancelled</a:t>
            </a:r>
          </a:p>
          <a:p>
            <a:endParaRPr lang="en-US" altLang="zh-CN"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a:t>September 2022</a:t>
            </a:r>
            <a:endParaRPr lang="en-GB" dirty="0"/>
          </a:p>
        </p:txBody>
      </p:sp>
    </p:spTree>
    <p:extLst>
      <p:ext uri="{BB962C8B-B14F-4D97-AF65-F5344CB8AC3E}">
        <p14:creationId xmlns:p14="http://schemas.microsoft.com/office/powerpoint/2010/main" val="40922638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671, 343, 534, </a:t>
            </a:r>
            <a:r>
              <a:rPr lang="pt-BR" altLang="zh-CN" sz="1600" dirty="0" smtClean="0"/>
              <a:t>855</a:t>
            </a:r>
          </a:p>
          <a:p>
            <a:pPr lvl="1" algn="just">
              <a:buFont typeface="Arial" panose="020B0604020202020204" pitchFamily="34" charset="0"/>
              <a:buChar char="–"/>
              <a:defRPr/>
            </a:pPr>
            <a:r>
              <a:rPr lang="en-US" altLang="zh-CN" sz="1600" kern="0" dirty="0" smtClean="0"/>
              <a:t>as specified </a:t>
            </a:r>
            <a:r>
              <a:rPr lang="en-US" altLang="zh-CN" sz="1600" dirty="0"/>
              <a:t> in 22/1803r0 CR for Setup CIDs Part III (11.21.8)</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Zinan Lin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22/1803r0 </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582953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172</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CIDs </a:t>
            </a:r>
            <a:r>
              <a:rPr lang="en-US" altLang="zh-CN" sz="1600" dirty="0"/>
              <a:t>291</a:t>
            </a:r>
            <a:endParaRPr lang="pt-BR" altLang="zh-CN" sz="1600" dirty="0" smtClean="0"/>
          </a:p>
          <a:p>
            <a:pPr lvl="1" algn="just">
              <a:buFont typeface="Arial" panose="020B0604020202020204" pitchFamily="34" charset="0"/>
              <a:buChar char="–"/>
              <a:defRPr/>
            </a:pPr>
            <a:r>
              <a:rPr lang="en-US" altLang="zh-CN" sz="1600" kern="0" dirty="0" smtClean="0"/>
              <a:t>as specified </a:t>
            </a:r>
            <a:r>
              <a:rPr lang="en-US" altLang="zh-CN" sz="1600" dirty="0"/>
              <a:t> in 11-22/1791r0 CC40 CR for CID </a:t>
            </a:r>
            <a:r>
              <a:rPr lang="en-US" altLang="zh-CN" sz="1600" dirty="0" smtClean="0"/>
              <a:t>291</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Mahmoud </a:t>
            </a:r>
            <a:r>
              <a:rPr lang="en-US" altLang="zh-CN" sz="1800" b="1" kern="0" dirty="0" smtClean="0"/>
              <a:t>Kamel</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22/1791r0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93326281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173</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89, 187, 474, 532, 606, 714, 776, 777, 814, 846, 847, 849, 875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22/0927r4</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Chris Beg 	</a:t>
            </a:r>
            <a:r>
              <a:rPr lang="en-US" altLang="zh-CN" sz="1800" b="1" dirty="0"/>
              <a:t>	</a:t>
            </a:r>
            <a:r>
              <a:rPr lang="en-US" altLang="zh-CN" sz="1800" b="1" kern="0" dirty="0"/>
              <a:t>Second</a:t>
            </a:r>
            <a:r>
              <a:rPr lang="en-US" altLang="zh-CN" sz="1800" b="1" kern="0" dirty="0" smtClean="0"/>
              <a:t>: Claudio </a:t>
            </a:r>
            <a:r>
              <a:rPr lang="en-US" altLang="zh-CN" sz="1800" b="1" kern="0" dirty="0"/>
              <a:t>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22/0927r4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76474498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174</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11-22/1823r1 ‘Resolutions for CID 49, 50 and 139</a:t>
            </a:r>
            <a:r>
              <a:rPr lang="en-US" altLang="zh-CN" sz="1600" dirty="0" smtClean="0"/>
              <a: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 Chaoming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22/1823r1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881676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175</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202 315 482 567 633 769 768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11-22/1651r3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Rajat </a:t>
            </a:r>
            <a:r>
              <a:rPr lang="en-US" altLang="zh-CN" sz="1800" b="1" kern="0" dirty="0" err="1"/>
              <a:t>Pushkarna</a:t>
            </a:r>
            <a:endParaRPr lang="en-US" altLang="zh-CN" sz="1800" b="1" kern="0" dirty="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22/1651r3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3534843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176</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 CID 418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11-22-1523r3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Assaf Kasher</a:t>
            </a:r>
            <a:r>
              <a:rPr lang="en-US" altLang="zh-CN" sz="1800" b="1" kern="0" dirty="0"/>
              <a:t>	</a:t>
            </a:r>
            <a:r>
              <a:rPr lang="en-US" altLang="zh-CN" sz="1800" b="1" dirty="0"/>
              <a:t>	</a:t>
            </a:r>
            <a:r>
              <a:rPr lang="en-US" altLang="zh-CN" sz="1800" b="1" kern="0" dirty="0"/>
              <a:t>Second: Solomon Trainin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22/1523r3</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1088236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177</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14 15 16 205 305 318 </a:t>
            </a:r>
            <a:r>
              <a:rPr lang="en-US" altLang="zh-CN" sz="1600" dirty="0" smtClean="0"/>
              <a:t>322</a:t>
            </a:r>
          </a:p>
          <a:p>
            <a:pPr lvl="1" algn="just">
              <a:buFont typeface="Arial" panose="020B0604020202020204" pitchFamily="34" charset="0"/>
              <a:buChar char="–"/>
              <a:defRPr/>
            </a:pPr>
            <a:r>
              <a:rPr lang="en-US" altLang="zh-CN" sz="1600" dirty="0"/>
              <a:t>as specified in doc.: </a:t>
            </a:r>
            <a:r>
              <a:rPr lang="en-US" altLang="zh-CN" sz="1600" dirty="0" smtClean="0"/>
              <a:t>11-22/1826r2</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22/1826r2</a:t>
            </a:r>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1792950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178</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 </a:t>
            </a:r>
            <a:r>
              <a:rPr lang="en-US" altLang="zh-CN" sz="1600" dirty="0" smtClean="0"/>
              <a:t>561</a:t>
            </a:r>
          </a:p>
          <a:p>
            <a:pPr lvl="1" algn="just">
              <a:buFont typeface="Arial" panose="020B0604020202020204" pitchFamily="34" charset="0"/>
              <a:buChar char="–"/>
              <a:defRPr/>
            </a:pPr>
            <a:r>
              <a:rPr lang="en-US" altLang="zh-CN" sz="1600" kern="0" dirty="0" smtClean="0"/>
              <a:t>as specified in </a:t>
            </a:r>
            <a:r>
              <a:rPr lang="en-US" altLang="zh-CN" sz="1600" dirty="0" smtClean="0"/>
              <a:t>11-22/1834r2 </a:t>
            </a:r>
            <a:r>
              <a:rPr lang="en-US" altLang="zh-CN" sz="1600" dirty="0"/>
              <a:t>‘CC40-CR-for-CID 561</a:t>
            </a:r>
            <a:r>
              <a:rPr lang="en-US" altLang="zh-CN" sz="1600" dirty="0" smtClean="0"/>
              <a:t>’</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Dongguk </a:t>
            </a:r>
            <a:r>
              <a:rPr lang="en-US" altLang="zh-CN" sz="1800" b="1" kern="0" dirty="0" smtClean="0"/>
              <a:t>Lim</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22/1834r2</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40743665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179</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HE TB Ranging NDP to the TF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NDPA sounding phase in a TB sensing measurement instance when PPDU BW ≤ 160 MHz;</a:t>
            </a:r>
          </a:p>
          <a:p>
            <a:pPr lvl="1" algn="just">
              <a:buFont typeface="Arial" panose="020B0604020202020204" pitchFamily="34" charset="0"/>
              <a:buChar char="–"/>
              <a:defRPr/>
            </a:pPr>
            <a:r>
              <a:rPr lang="en-US" altLang="zh-CN" sz="1600" dirty="0" smtClean="0"/>
              <a:t>To </a:t>
            </a:r>
            <a:r>
              <a:rPr lang="en-US" altLang="zh-CN" sz="1600" dirty="0"/>
              <a:t>apply the HE Ranging NDP to the non-TB sensing measurement instance when PPDU BW ≤ 160 </a:t>
            </a:r>
            <a:r>
              <a:rPr lang="en-US" altLang="zh-CN" sz="1600" dirty="0" err="1"/>
              <a:t>MHz.</a:t>
            </a: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smtClean="0"/>
              <a:t>Second: Rajat </a:t>
            </a:r>
            <a:r>
              <a:rPr lang="en-US" altLang="zh-CN" sz="1800" b="1" kern="0" dirty="0" err="1"/>
              <a:t>Pushkarna</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108247782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180</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reflect the following text in the Sensing NDP </a:t>
            </a:r>
            <a:r>
              <a:rPr lang="en-US" altLang="zh-CN" sz="1800" b="1" dirty="0" smtClean="0"/>
              <a:t>PDT</a:t>
            </a:r>
            <a:r>
              <a:rPr lang="en-US" altLang="zh-CN" sz="1800" b="1" kern="0" dirty="0" smtClean="0"/>
              <a:t>:</a:t>
            </a:r>
            <a:endParaRPr lang="en-US" altLang="zh-CN" sz="1800" b="1" kern="0" dirty="0"/>
          </a:p>
          <a:p>
            <a:pPr lvl="1" algn="just">
              <a:buFont typeface="Arial" panose="020B0604020202020204" pitchFamily="34" charset="0"/>
              <a:buChar char="–"/>
              <a:defRPr/>
            </a:pPr>
            <a:r>
              <a:rPr lang="en-US" altLang="zh-CN" sz="1600" dirty="0" smtClean="0"/>
              <a:t>To </a:t>
            </a:r>
            <a:r>
              <a:rPr lang="en-US" altLang="zh-CN" sz="1600" dirty="0"/>
              <a:t>apply the EHT sounding NDP (including specified preamble puncturing patterns), when PPDU BW = 320 MHz, only to a TB sensing measurement instance in the NDPA sounding phase as the SI2SR NDP.</a:t>
            </a: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Yan Xin</a:t>
            </a:r>
            <a:r>
              <a:rPr lang="en-US" altLang="zh-CN" sz="1800" b="1" dirty="0"/>
              <a:t>	</a:t>
            </a:r>
            <a:r>
              <a:rPr lang="en-US" altLang="zh-CN" sz="1800" b="1" kern="0" dirty="0"/>
              <a:t>Second: Junghoon Suh</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SP </a:t>
            </a:r>
            <a:r>
              <a:rPr lang="en-US" altLang="zh-CN" kern="0" dirty="0"/>
              <a:t>Result: Unanimous </a:t>
            </a:r>
            <a:r>
              <a:rPr lang="en-US" altLang="zh-CN" kern="0" dirty="0" smtClean="0"/>
              <a:t>consent</a:t>
            </a:r>
          </a:p>
        </p:txBody>
      </p:sp>
    </p:spTree>
    <p:extLst>
      <p:ext uri="{BB962C8B-B14F-4D97-AF65-F5344CB8AC3E}">
        <p14:creationId xmlns:p14="http://schemas.microsoft.com/office/powerpoint/2010/main" val="2260432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Motion 181</a:t>
            </a:r>
            <a:endParaRPr lang="en-US" altLang="en-US" sz="3600" dirty="0"/>
          </a:p>
        </p:txBody>
      </p:sp>
      <p:sp>
        <p:nvSpPr>
          <p:cNvPr id="5" name="Rectangle 3"/>
          <p:cNvSpPr txBox="1">
            <a:spLocks noChangeArrowheads="1"/>
          </p:cNvSpPr>
          <p:nvPr/>
        </p:nvSpPr>
        <p:spPr bwMode="auto">
          <a:xfrm>
            <a:off x="762000" y="1295400"/>
            <a:ext cx="10744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r>
              <a:rPr lang="en-US" altLang="zh-CN" sz="1800" b="1" dirty="0" smtClean="0"/>
              <a:t>:</a:t>
            </a:r>
            <a:endParaRPr lang="en-US" altLang="zh-CN" sz="1800" b="1" kern="0" dirty="0" smtClean="0"/>
          </a:p>
          <a:p>
            <a:pPr lvl="1" algn="just">
              <a:buFont typeface="Arial" panose="020B0604020202020204" pitchFamily="34" charset="0"/>
              <a:buChar char="–"/>
              <a:defRPr/>
            </a:pPr>
            <a:r>
              <a:rPr lang="en-US" altLang="zh-CN" sz="1600" dirty="0" smtClean="0"/>
              <a:t>CID: 408</a:t>
            </a:r>
            <a:r>
              <a:rPr lang="en-US" altLang="zh-CN" sz="1600" dirty="0"/>
              <a:t>, 409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a:t>
            </a:r>
            <a:r>
              <a:rPr lang="en-US" altLang="zh-CN" sz="1800" b="1" kern="0" dirty="0" smtClean="0"/>
              <a:t>Silva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4934301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November 	</a:t>
            </a:r>
            <a:r>
              <a:rPr lang="en-US" altLang="zh-CN" sz="4000" dirty="0" smtClean="0">
                <a:solidFill>
                  <a:srgbClr val="0000FF"/>
                </a:solidFill>
              </a:rPr>
              <a:t>Plenary</a:t>
            </a:r>
            <a:r>
              <a:rPr lang="en-US" altLang="zh-CN" sz="4000" dirty="0">
                <a:solidFill>
                  <a:srgbClr val="0000FF"/>
                </a:solidFill>
              </a:rPr>
              <a:t>	</a:t>
            </a:r>
            <a:endParaRPr lang="en-US" altLang="zh-CN" sz="4000" dirty="0" smtClean="0">
              <a:solidFill>
                <a:srgbClr val="0000FF"/>
              </a:solidFill>
            </a:endParaRPr>
          </a:p>
          <a:p>
            <a:pPr marL="285750" indent="-285750" algn="ctr">
              <a:buFont typeface="Arial" panose="020B0604020202020204" pitchFamily="34" charset="0"/>
              <a:buChar char="•"/>
            </a:pPr>
            <a:r>
              <a:rPr lang="en-US" altLang="zh-CN" sz="1800" dirty="0">
                <a:solidFill>
                  <a:srgbClr val="0000FF"/>
                </a:solidFill>
              </a:rPr>
              <a:t>November 17    (Thursday AM 1),	08:00-10:00 Thailand time</a:t>
            </a:r>
          </a:p>
          <a:p>
            <a:pPr lvl="1"/>
            <a:endParaRPr lang="en-US" altLang="en-US" sz="3600" dirty="0"/>
          </a:p>
        </p:txBody>
      </p:sp>
    </p:spTree>
    <p:extLst>
      <p:ext uri="{BB962C8B-B14F-4D97-AF65-F5344CB8AC3E}">
        <p14:creationId xmlns:p14="http://schemas.microsoft.com/office/powerpoint/2010/main" val="27394706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182</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a:t>CID : 284, 285, 433, 434, 560, 766, 767, 886, </a:t>
            </a:r>
            <a:r>
              <a:rPr lang="pt-BR" altLang="zh-CN" sz="1600" dirty="0" smtClean="0"/>
              <a:t>890</a:t>
            </a:r>
          </a:p>
          <a:p>
            <a:pPr lvl="1" algn="just">
              <a:buFont typeface="Arial" panose="020B0604020202020204" pitchFamily="34" charset="0"/>
              <a:buChar char="–"/>
              <a:defRPr/>
            </a:pPr>
            <a:r>
              <a:rPr lang="en-US" altLang="zh-CN" sz="1600" kern="0" dirty="0"/>
              <a:t>in </a:t>
            </a:r>
            <a:r>
              <a:rPr lang="en-US" altLang="zh-CN" sz="1600" kern="0" dirty="0" smtClean="0"/>
              <a:t>11-22/1861r3 </a:t>
            </a:r>
            <a:r>
              <a:rPr lang="en-US" altLang="zh-CN" sz="1600" kern="0" dirty="0"/>
              <a:t>CC40 CR for Topic Threshold – Part </a:t>
            </a:r>
            <a:r>
              <a:rPr lang="en-US" altLang="zh-CN" sz="1600" kern="0" dirty="0" smtClean="0"/>
              <a:t>3</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22/1861r3</a:t>
            </a:r>
          </a:p>
          <a:p>
            <a:pPr marL="628650" lvl="2">
              <a:buFont typeface="微软雅黑" panose="020B0503020204020204" pitchFamily="34" charset="-122"/>
              <a:buChar char="–"/>
              <a:defRPr/>
            </a:pPr>
            <a:r>
              <a:rPr lang="en-US" altLang="zh-CN" kern="0" dirty="0" smtClean="0"/>
              <a:t>SP </a:t>
            </a:r>
            <a:r>
              <a:rPr lang="en-US" altLang="zh-CN" kern="0" dirty="0"/>
              <a:t>Result:  Y/ N/ </a:t>
            </a:r>
            <a:r>
              <a:rPr lang="en-US" altLang="zh-CN" kern="0" dirty="0" smtClean="0"/>
              <a:t>A</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179897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183</a:t>
            </a:r>
            <a:endParaRPr lang="en-US" altLang="en-US" sz="3600" dirty="0"/>
          </a:p>
        </p:txBody>
      </p:sp>
      <p:sp>
        <p:nvSpPr>
          <p:cNvPr id="5"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351 and 356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11-22-1830-03-00bf Resolution of DMG CID 351 356 </a:t>
            </a:r>
            <a:endParaRPr lang="en-US" altLang="zh-CN" sz="160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a:t>
            </a:r>
            <a:r>
              <a:rPr lang="en-US" altLang="zh-CN" sz="1800" b="1" kern="0" dirty="0" smtClean="0"/>
              <a:t>Trainin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22/1830r3</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0232396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130970</TotalTime>
  <Words>5386</Words>
  <Application>Microsoft Office PowerPoint</Application>
  <PresentationFormat>宽屏</PresentationFormat>
  <Paragraphs>1305</Paragraphs>
  <Slides>65</Slides>
  <Notes>64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65</vt:i4>
      </vt:variant>
    </vt:vector>
  </HeadingPairs>
  <TitlesOfParts>
    <vt:vector size="76"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November Plenary 2022</vt:lpstr>
      <vt:lpstr>IEEE 802.11 Task Group bf WLAN Sensing </vt:lpstr>
      <vt:lpstr>PowerPoint 演示文稿</vt:lpstr>
      <vt:lpstr>PowerPoint 演示文稿</vt:lpstr>
      <vt:lpstr>Registration for the November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5329</cp:revision>
  <cp:lastPrinted>2014-11-04T15:04:57Z</cp:lastPrinted>
  <dcterms:created xsi:type="dcterms:W3CDTF">2007-04-17T18:10:23Z</dcterms:created>
  <dcterms:modified xsi:type="dcterms:W3CDTF">2022-11-16T00:54:43Z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(3)hvkulVRwSVCPGo6XVyy1NLeN62DsZGc5b6ntATnVDmT+ylMus8a7MPe/Y1K6FAmJy3rwsWJE
w2L8wv4OJNFuJeAbIXLnpfl3V74dr1LgeerCESgvGhpd/GSyQCJMGJkWZc4iRY4SWxFSHwQk
pasNHoiwBqFCt7ko5PiCAJlEHK7XMwWLGGjxsOnT2K9FS82t7HqGn19IRXnP42MC3eXHJPfe
aGl/xKGOb78hdow1BM</vt:lpwstr>
  </property>
  <property fmtid="{D5CDD505-2E9C-101B-9397-08002B2CF9AE}" pid="27" name="_2015_ms_pID_7253431">
    <vt:lpwstr>uYKE9j5pYqLXU0Pg2g3n2HnfozoFjezYvhHZvDDwbIz7XNpVtGYc6t
G/DYWOC1ZOFiouFij1kBF9k4SDeLMjGt8ISaMDXhWhdGk478Vq5wdntW8+H/8bqChpra8lnL
bQVZ6VxX04hQrArdYG4yRBQsHqK/ygTKO+uTA6XeYIG5loqPbi7VxFqjJiEZb2OOzL4O+zCr
d2lGRl8UkcjCfwDMSR+iSsN8+dOt78xu8N3G</vt:lpwstr>
  </property>
  <property fmtid="{D5CDD505-2E9C-101B-9397-08002B2CF9AE}" pid="28" name="_2015_ms_pID_7253432">
    <vt:lpwstr>c7UW5w0AjFf8/llninGVakU=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