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6" r:id="rId19"/>
    <p:sldId id="895" r:id="rId20"/>
    <p:sldId id="879" r:id="rId21"/>
    <p:sldId id="989" r:id="rId22"/>
    <p:sldId id="960" r:id="rId23"/>
    <p:sldId id="917" r:id="rId24"/>
    <p:sldId id="933" r:id="rId25"/>
    <p:sldId id="877" r:id="rId26"/>
    <p:sldId id="918" r:id="rId27"/>
    <p:sldId id="932" r:id="rId28"/>
    <p:sldId id="897" r:id="rId29"/>
    <p:sldId id="963" r:id="rId30"/>
    <p:sldId id="961" r:id="rId31"/>
    <p:sldId id="962" r:id="rId32"/>
    <p:sldId id="988" r:id="rId33"/>
    <p:sldId id="994" r:id="rId34"/>
    <p:sldId id="991" r:id="rId35"/>
    <p:sldId id="905" r:id="rId36"/>
    <p:sldId id="934" r:id="rId37"/>
    <p:sldId id="935" r:id="rId38"/>
    <p:sldId id="964" r:id="rId39"/>
    <p:sldId id="965" r:id="rId40"/>
    <p:sldId id="966" r:id="rId41"/>
    <p:sldId id="967" r:id="rId42"/>
    <p:sldId id="968" r:id="rId43"/>
    <p:sldId id="969" r:id="rId44"/>
    <p:sldId id="970" r:id="rId45"/>
    <p:sldId id="971" r:id="rId46"/>
    <p:sldId id="972" r:id="rId47"/>
    <p:sldId id="973" r:id="rId48"/>
    <p:sldId id="974" r:id="rId49"/>
    <p:sldId id="975" r:id="rId50"/>
    <p:sldId id="976" r:id="rId51"/>
    <p:sldId id="977" r:id="rId52"/>
    <p:sldId id="978" r:id="rId53"/>
    <p:sldId id="979" r:id="rId54"/>
    <p:sldId id="980" r:id="rId55"/>
    <p:sldId id="981" r:id="rId56"/>
    <p:sldId id="982" r:id="rId57"/>
    <p:sldId id="983" r:id="rId58"/>
    <p:sldId id="984" r:id="rId59"/>
    <p:sldId id="985" r:id="rId60"/>
    <p:sldId id="986" r:id="rId61"/>
    <p:sldId id="990" r:id="rId62"/>
    <p:sldId id="987" r:id="rId63"/>
    <p:sldId id="992" r:id="rId64"/>
    <p:sldId id="842" r:id="rId65"/>
    <p:sldId id="888" r:id="rId6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04275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61191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35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9851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91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2227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67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02775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2198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76491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44044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2533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75881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893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58798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8201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07008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11931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82343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5217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3486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5322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41517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5556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5891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2493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17442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5135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74586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82113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1359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41199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51315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820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170791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928206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138513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802.11-22/1708r5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1643-02-00bf-ieee-802-11bf-september-2022-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658-20-00bf-ieee-802-11bf-teleconference-minutes-september-november-2022.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Plenary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November Plenary</a:t>
            </a:r>
            <a:endParaRPr lang="en-US" altLang="en-US" sz="1400" dirty="0">
              <a:solidFill>
                <a:srgbClr val="0000FF"/>
              </a:solidFill>
            </a:endParaRPr>
          </a:p>
          <a:p>
            <a:pPr algn="just"/>
            <a:r>
              <a:rPr lang="en-US" altLang="zh-CN" sz="1400" dirty="0" smtClean="0">
                <a:solidFill>
                  <a:srgbClr val="0000FF"/>
                </a:solidFill>
              </a:rPr>
              <a:t>Discussion</a:t>
            </a:r>
            <a:r>
              <a:rPr lang="en-US" altLang="zh-CN" sz="1400" dirty="0">
                <a:solidFill>
                  <a:srgbClr val="0000FF"/>
                </a:solidFill>
              </a:rPr>
              <a:t>:</a:t>
            </a:r>
            <a:r>
              <a:rPr lang="en-US" altLang="zh-CN" sz="1400" dirty="0" smtClean="0">
                <a:solidFill>
                  <a:srgbClr val="0000FF"/>
                </a:solidFill>
              </a:rPr>
              <a:t> Ad-hoc meeting</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159-181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72150936"/>
              </p:ext>
            </p:extLst>
          </p:nvPr>
        </p:nvGraphicFramePr>
        <p:xfrm>
          <a:off x="3429000" y="1600200"/>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22/1861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22/0980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CIDs 52, 365 and 449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2"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752630678"/>
              </p:ext>
            </p:extLst>
          </p:nvPr>
        </p:nvGraphicFramePr>
        <p:xfrm>
          <a:off x="3429000" y="1686554"/>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Shuling</a:t>
                      </a:r>
                      <a:r>
                        <a:rPr lang="en-US" altLang="zh-CN" sz="1200" kern="1200" dirty="0" smtClean="0">
                          <a:solidFill>
                            <a:srgbClr val="0000FF"/>
                          </a:solidFill>
                          <a:latin typeface="+mn-lt"/>
                          <a:ea typeface="+mn-ea"/>
                          <a:cs typeface="+mn-cs"/>
                        </a:rPr>
                        <a:t> Feng (</a:t>
                      </a:r>
                      <a:r>
                        <a:rPr lang="en-US" altLang="zh-CN" sz="1200" kern="1200" dirty="0" err="1" smtClean="0">
                          <a:solidFill>
                            <a:srgbClr val="0000FF"/>
                          </a:solidFill>
                          <a:latin typeface="+mn-lt"/>
                          <a:ea typeface="+mn-ea"/>
                          <a:cs typeface="+mn-cs"/>
                        </a:rPr>
                        <a:t>Mediatek</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WLAN Sensing Measurement CSI Report with Rx Frequency Response Category Index</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en-US" sz="3200" dirty="0" smtClean="0">
                <a:solidFill>
                  <a:srgbClr val="0000FF"/>
                </a:solidFill>
                <a:cs typeface="Times New Roman" panose="02020603050405020304" pitchFamily="18" charset="0"/>
              </a:rPr>
              <a:t>PM1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809414876"/>
              </p:ext>
            </p:extLst>
          </p:nvPr>
        </p:nvGraphicFramePr>
        <p:xfrm>
          <a:off x="3429000" y="1686554"/>
          <a:ext cx="8305801" cy="385548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Recommendation on Ng Value for 320 MHz</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Details on 320 MHz NDP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WLAN Sensing Measurement CSI Report with Rx Frequency Response Category Index</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Timing Problems in the Parallel Coordinated DMG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-coexistence-assessment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39 and 40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47090401"/>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16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1499981000"/>
              </p:ext>
            </p:extLst>
          </p:nvPr>
        </p:nvGraphicFramePr>
        <p:xfrm>
          <a:off x="3429000" y="1768802"/>
          <a:ext cx="8305800" cy="43644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748 and 749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Instance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986390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378278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17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solidFill>
                  <a:srgbClr val="0000FF"/>
                </a:solidFill>
              </a:rPr>
              <a:t>Motion: January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182-XXX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0208684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22/1763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Qinghua</a:t>
                      </a:r>
                      <a:r>
                        <a:rPr lang="en-US" altLang="zh-CN" sz="1200" kern="1200" dirty="0" smtClean="0">
                          <a:solidFill>
                            <a:srgbClr val="0000FF"/>
                          </a:solidFill>
                          <a:latin typeface="+mn-lt"/>
                          <a:ea typeface="+mn-ea"/>
                          <a:cs typeface="+mn-cs"/>
                        </a:rPr>
                        <a:t> Li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CSD Configuration for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mentor.ieee.org/802.11/dcn/22/11-22-1643-02-00bf-ieee-802-11bf-september-2022-interim-meeting-minutes.docx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September-November: </a:t>
            </a:r>
            <a:endParaRPr lang="en-US" altLang="zh-CN" sz="1600" dirty="0" smtClean="0"/>
          </a:p>
          <a:p>
            <a:pPr marL="457200" lvl="1" indent="0" algn="just">
              <a:buNone/>
            </a:pPr>
            <a:r>
              <a:rPr lang="en-US" altLang="zh-CN" sz="1600" dirty="0"/>
              <a:t>	 </a:t>
            </a:r>
            <a:r>
              <a:rPr lang="aa-ET" altLang="zh-CN" sz="1600" u="sng" dirty="0">
                <a:hlinkClick r:id="rId4"/>
              </a:rPr>
              <a:t>https://mentor.ieee.org/802.11/dcn/22/11-22-1658-20-00bf-ieee-802-11bf-teleconference-minutes-september-november-2022.docx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Assaf Kasher</a:t>
            </a:r>
            <a:r>
              <a:rPr lang="en-US" altLang="zh-CN" sz="2000" dirty="0" smtClean="0"/>
              <a:t>	</a:t>
            </a:r>
          </a:p>
          <a:p>
            <a:pPr algn="just"/>
            <a:endParaRPr lang="en-US" altLang="zh-CN" sz="2000" dirty="0" smtClean="0"/>
          </a:p>
          <a:p>
            <a:pPr algn="just"/>
            <a:r>
              <a:rPr lang="en-US" altLang="zh-CN" sz="2000" dirty="0" smtClean="0"/>
              <a:t>Result: </a:t>
            </a:r>
            <a:r>
              <a:rPr lang="en-US" altLang="zh-CN" sz="2000" dirty="0" smtClean="0">
                <a:highlight>
                  <a:srgbClr val="00FF00"/>
                </a:highlight>
              </a:rPr>
              <a:t>Approved </a:t>
            </a:r>
            <a:r>
              <a:rPr lang="en-US" altLang="zh-CN" sz="2000" dirty="0">
                <a:highlight>
                  <a:srgbClr val="00FF00"/>
                </a:highlight>
              </a:rPr>
              <a:t>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2806706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209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a:t>
            </a:r>
            <a:r>
              <a:rPr lang="en-US" altLang="zh-CN" dirty="0" smtClean="0">
                <a:solidFill>
                  <a:srgbClr val="00B050"/>
                </a:solidFill>
                <a:cs typeface="Times New Roman" panose="02020603050405020304" pitchFamily="18" charset="0"/>
              </a:rPr>
              <a:t>	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15    (Tuesday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16    (Wednesday AM 2),	10:30-12:30 Thailand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17    (Thursday AM 1),	08:00-10:00 Thailand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16    (Monday PM 1),		13:30-15:30 Baltimore time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16    (Monday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17    (Tuesday PM 1),		13:30-15:30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17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time</a:t>
            </a:r>
            <a:r>
              <a:rPr lang="en-US" altLang="zh-CN" dirty="0">
                <a:solidFill>
                  <a:srgbClr val="C00000"/>
                </a:solidFill>
                <a:cs typeface="Times New Roman" panose="02020603050405020304" pitchFamily="18" charset="0"/>
              </a:rPr>
              <a:t> -- TBD</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(Sept - Nov </a:t>
            </a:r>
            <a:r>
              <a:rPr lang="en-US" altLang="zh-CN" sz="900" dirty="0">
                <a:cs typeface="Times New Roman" panose="02020603050405020304" pitchFamily="18" charset="0"/>
              </a:rPr>
              <a:t>2022 CAC calls: </a:t>
            </a:r>
            <a:r>
              <a:rPr lang="en-US" altLang="zh-CN" sz="900" dirty="0">
                <a:solidFill>
                  <a:srgbClr val="FF0000"/>
                </a:solidFill>
                <a:cs typeface="Times New Roman" panose="02020603050405020304" pitchFamily="18" charset="0"/>
              </a:rPr>
              <a:t>October 10, 31 09:00 </a:t>
            </a:r>
            <a:r>
              <a:rPr lang="en-US" altLang="zh-CN" sz="900" dirty="0" smtClean="0">
                <a:solidFill>
                  <a:srgbClr val="FF0000"/>
                </a:solidFill>
                <a:cs typeface="Times New Roman" panose="02020603050405020304" pitchFamily="18" charset="0"/>
              </a:rPr>
              <a:t>ET; </a:t>
            </a:r>
            <a:r>
              <a:rPr lang="en-US" altLang="zh-CN" sz="900" dirty="0">
                <a:solidFill>
                  <a:srgbClr val="FF0000"/>
                </a:solidFill>
                <a:cs typeface="Times New Roman" panose="02020603050405020304" pitchFamily="18" charset="0"/>
              </a:rPr>
              <a:t>November 13 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05001556"/>
              </p:ext>
            </p:extLst>
          </p:nvPr>
        </p:nvGraphicFramePr>
        <p:xfrm>
          <a:off x="6553200" y="40570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884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solidFill>
                  <a:srgbClr val="FF0000"/>
                </a:solidFill>
              </a:rPr>
              <a:t>Baltimore </a:t>
            </a:r>
            <a:r>
              <a:rPr lang="en-US" altLang="zh-CN" sz="1800" dirty="0">
                <a:solidFill>
                  <a:srgbClr val="FF0000"/>
                </a:solidFill>
              </a:rPr>
              <a:t>Marriott Waterfront. </a:t>
            </a:r>
            <a:endParaRPr lang="en-US" altLang="zh-CN" sz="1800" dirty="0" smtClean="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Waiting for Jon to get info from the hotel for the availability and so on</a:t>
            </a:r>
            <a:r>
              <a:rPr lang="en-US" altLang="zh-CN" dirty="0" smtClean="0"/>
              <a:t>… </a:t>
            </a:r>
            <a:r>
              <a:rPr lang="en-US" altLang="zh-CN" dirty="0"/>
              <a:t> --- </a:t>
            </a:r>
            <a:r>
              <a:rPr lang="en-US" altLang="zh-CN" dirty="0" smtClean="0">
                <a:solidFill>
                  <a:srgbClr val="FF0000"/>
                </a:solidFill>
              </a:rPr>
              <a:t>Available</a:t>
            </a:r>
            <a:endParaRPr lang="en-US" altLang="zh-CN" dirty="0" smtClean="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The </a:t>
            </a:r>
            <a:r>
              <a:rPr lang="en-US" altLang="zh-CN" dirty="0"/>
              <a:t>cost for 2 days </a:t>
            </a:r>
            <a:r>
              <a:rPr lang="en-US" altLang="zh-CN" dirty="0" smtClean="0"/>
              <a:t>is around </a:t>
            </a:r>
            <a:r>
              <a:rPr lang="en-US" altLang="zh-CN" dirty="0"/>
              <a:t>USD </a:t>
            </a:r>
            <a:r>
              <a:rPr lang="en-US" altLang="zh-CN" dirty="0" smtClean="0"/>
              <a:t>10k. HW </a:t>
            </a:r>
            <a:r>
              <a:rPr lang="en-US" altLang="zh-CN" dirty="0"/>
              <a:t>may Sponsor (to be confirmed</a:t>
            </a:r>
            <a:r>
              <a:rPr lang="en-US" altLang="zh-CN" dirty="0" smtClean="0"/>
              <a:t>) </a:t>
            </a:r>
            <a:r>
              <a:rPr lang="en-US" altLang="zh-CN" dirty="0"/>
              <a:t>--- </a:t>
            </a:r>
            <a:r>
              <a:rPr lang="en-US" altLang="zh-CN" dirty="0" smtClean="0">
                <a:solidFill>
                  <a:srgbClr val="FF0000"/>
                </a:solidFill>
              </a:rPr>
              <a:t>Confirmed</a:t>
            </a:r>
            <a:endParaRPr lang="en-US" altLang="zh-CN" dirty="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QCOM </a:t>
            </a:r>
            <a:r>
              <a:rPr lang="en-US" altLang="zh-CN" sz="1800" dirty="0"/>
              <a:t>office in San Diego. </a:t>
            </a:r>
            <a:endParaRPr lang="en-US" altLang="zh-CN" sz="1800" dirty="0" smtClean="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QCOM may sponsor</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January 12-13 (Thursday - Friday)?</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a:solidFill>
                  <a:srgbClr val="FF0000"/>
                </a:solidFill>
              </a:rPr>
              <a:t>January </a:t>
            </a:r>
            <a:r>
              <a:rPr lang="en-US" altLang="zh-CN" dirty="0" smtClean="0">
                <a:solidFill>
                  <a:srgbClr val="FF0000"/>
                </a:solidFill>
              </a:rPr>
              <a:t>13-14 (Friday - Saturday)?  --</a:t>
            </a:r>
            <a:endParaRPr lang="en-US" altLang="zh-CN" dirty="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January </a:t>
            </a:r>
            <a:r>
              <a:rPr lang="en-US" altLang="zh-CN" dirty="0" smtClean="0"/>
              <a:t>14-15 (</a:t>
            </a:r>
            <a:r>
              <a:rPr lang="en-US" altLang="zh-CN" dirty="0"/>
              <a:t>Saturday </a:t>
            </a:r>
            <a:r>
              <a:rPr lang="en-US" altLang="zh-CN" dirty="0" smtClean="0"/>
              <a:t>- Sunday)?</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08684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SP1-1: </a:t>
            </a:r>
            <a:r>
              <a:rPr lang="en-US" altLang="zh-CN" sz="3200" dirty="0" smtClean="0"/>
              <a:t>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12-15</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-- 13</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Attend </a:t>
            </a:r>
            <a:r>
              <a:rPr lang="en-US" altLang="zh-CN" dirty="0" smtClean="0">
                <a:latin typeface="Times New Roman" panose="02020603050405020304" pitchFamily="18" charset="0"/>
                <a:cs typeface="+mn-cs"/>
              </a:rPr>
              <a:t>online -- 29</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-- 15</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37367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SP1-2: </a:t>
            </a:r>
            <a:r>
              <a:rPr lang="en-US" altLang="zh-CN" sz="3200" dirty="0" smtClean="0"/>
              <a:t>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a:t>
            </a:r>
            <a:r>
              <a:rPr lang="en-US" altLang="zh-CN" sz="1800" b="1" kern="0" dirty="0" smtClean="0">
                <a:solidFill>
                  <a:srgbClr val="0000FF"/>
                </a:solidFill>
              </a:rPr>
              <a:t>13-14</a:t>
            </a:r>
            <a:r>
              <a:rPr lang="en-US" altLang="zh-CN" sz="1800" b="1" kern="0" dirty="0" smtClean="0"/>
              <a:t>, </a:t>
            </a:r>
            <a:r>
              <a:rPr lang="en-US" altLang="zh-CN" sz="1800" b="1" kern="0" dirty="0" smtClean="0"/>
              <a:t>2023, </a:t>
            </a:r>
            <a:r>
              <a:rPr lang="en-US" altLang="zh-CN" sz="1800" b="1" kern="0" dirty="0">
                <a:solidFill>
                  <a:srgbClr val="0000FF"/>
                </a:solidFill>
              </a:rPr>
              <a:t>in Baltimore</a:t>
            </a:r>
            <a:r>
              <a:rPr lang="en-US" altLang="zh-CN" sz="1800" b="1" kern="0" dirty="0" smtClean="0">
                <a:solidFill>
                  <a:srgbClr val="0000FF"/>
                </a:solidFill>
              </a:rPr>
              <a:t>, Maryland </a:t>
            </a:r>
            <a:r>
              <a:rPr lang="en-US" altLang="zh-CN" sz="1800" b="1" kern="0" dirty="0" smtClean="0">
                <a:solidFill>
                  <a:srgbClr val="0000FF"/>
                </a:solidFill>
              </a:rPr>
              <a:t>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a:t>
            </a:r>
            <a:endParaRPr lang="en-US" altLang="zh-CN" sz="1050" b="1" kern="0" dirty="0"/>
          </a:p>
        </p:txBody>
      </p:sp>
    </p:spTree>
    <p:extLst>
      <p:ext uri="{BB962C8B-B14F-4D97-AF65-F5344CB8AC3E}">
        <p14:creationId xmlns:p14="http://schemas.microsoft.com/office/powerpoint/2010/main" val="27460720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a:t>
            </a:r>
            <a:r>
              <a:rPr lang="en-US" altLang="zh-CN" sz="1800" b="1" kern="0" dirty="0" smtClean="0">
                <a:solidFill>
                  <a:srgbClr val="0000FF"/>
                </a:solidFill>
              </a:rPr>
              <a:t>13-14</a:t>
            </a:r>
            <a:r>
              <a:rPr lang="en-US" altLang="zh-CN" sz="1800" b="1" kern="0" dirty="0" smtClean="0"/>
              <a:t>, </a:t>
            </a:r>
            <a:r>
              <a:rPr lang="en-US" altLang="zh-CN" sz="1800" b="1" kern="0" dirty="0" smtClean="0"/>
              <a:t>2023, </a:t>
            </a:r>
            <a:r>
              <a:rPr lang="en-US" altLang="zh-CN" sz="1800" b="1" kern="0" dirty="0">
                <a:solidFill>
                  <a:srgbClr val="0000FF"/>
                </a:solidFill>
              </a:rPr>
              <a:t>in Baltimore</a:t>
            </a:r>
            <a:r>
              <a:rPr lang="en-US" altLang="zh-CN" sz="1800" b="1" kern="0" dirty="0" smtClean="0">
                <a:solidFill>
                  <a:srgbClr val="0000FF"/>
                </a:solidFill>
              </a:rPr>
              <a:t>, Maryland </a:t>
            </a:r>
            <a:r>
              <a:rPr lang="en-US" altLang="zh-CN" sz="1800" b="1" kern="0" dirty="0" smtClean="0">
                <a:solidFill>
                  <a:srgbClr val="0000FF"/>
                </a:solidFill>
              </a:rPr>
              <a:t>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pic>
        <p:nvPicPr>
          <p:cNvPr id="1026" name="Picture 2" descr="C:\Users\h00316112\AppData\Roaming\eSpace_Desktop\UserData\h00316112\imagefiles\D67FC74F-BBA7-4BB7-B44E-9E57E95A288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3764733"/>
            <a:ext cx="4114800" cy="24857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3807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a:solidFill>
                  <a:srgbClr val="0000FF"/>
                </a:solidFill>
              </a:rPr>
              <a:t>November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spTree>
    <p:extLst>
      <p:ext uri="{BB962C8B-B14F-4D97-AF65-F5344CB8AC3E}">
        <p14:creationId xmlns:p14="http://schemas.microsoft.com/office/powerpoint/2010/main" val="38612932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4245314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945164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38069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028828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048673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2311311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258635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75828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425979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917054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485798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391462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7110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https://web.cvent.com/event/840c257d-5d52-4eff-94b4-39d2aafda56b/summary</a:t>
            </a: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a:p>
            <a:endParaRPr lang="en-US" altLang="zh-CN"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582953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332628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647449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816766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534843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088236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792950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743665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0824778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60432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4934301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27394706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kern="0" dirty="0"/>
              <a:t>in </a:t>
            </a:r>
            <a:r>
              <a:rPr lang="en-US" altLang="zh-CN" sz="1600" kern="0" dirty="0" smtClean="0"/>
              <a:t>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22/1861r3</a:t>
            </a:r>
          </a:p>
          <a:p>
            <a:pPr marL="628650" lvl="2">
              <a:buFont typeface="微软雅黑" panose="020B0503020204020204" pitchFamily="34" charset="-122"/>
              <a:buChar char="–"/>
              <a:defRPr/>
            </a:pPr>
            <a:r>
              <a:rPr lang="en-US" altLang="zh-CN" kern="0" dirty="0" smtClean="0"/>
              <a:t>SP </a:t>
            </a:r>
            <a:r>
              <a:rPr lang="en-US" altLang="zh-CN" kern="0" dirty="0"/>
              <a:t>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79897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023239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130970</TotalTime>
  <Words>5386</Words>
  <Application>Microsoft Office PowerPoint</Application>
  <PresentationFormat>宽屏</PresentationFormat>
  <Paragraphs>1305</Paragraphs>
  <Slides>65</Slides>
  <Notes>64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65</vt:i4>
      </vt:variant>
    </vt:vector>
  </HeadingPairs>
  <TitlesOfParts>
    <vt:vector size="7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Plenary 2022</vt:lpstr>
      <vt:lpstr>IEEE 802.11 Task Group bf WLAN Sensing </vt:lpstr>
      <vt:lpstr>PowerPoint 演示文稿</vt:lpstr>
      <vt:lpstr>PowerPoint 演示文稿</vt:lpstr>
      <vt:lpstr>Registration for the November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5329</cp:revision>
  <cp:lastPrinted>2014-11-04T15:04:57Z</cp:lastPrinted>
  <dcterms:created xsi:type="dcterms:W3CDTF">2007-04-17T18:10:23Z</dcterms:created>
  <dcterms:modified xsi:type="dcterms:W3CDTF">2022-11-16T00:54:43Z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