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69" r:id="rId2"/>
    <p:sldId id="813" r:id="rId3"/>
    <p:sldId id="424" r:id="rId4"/>
    <p:sldId id="423" r:id="rId5"/>
    <p:sldId id="916"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6" r:id="rId19"/>
    <p:sldId id="895" r:id="rId20"/>
    <p:sldId id="879" r:id="rId21"/>
    <p:sldId id="989" r:id="rId22"/>
    <p:sldId id="960" r:id="rId23"/>
    <p:sldId id="917" r:id="rId24"/>
    <p:sldId id="933" r:id="rId25"/>
    <p:sldId id="877" r:id="rId26"/>
    <p:sldId id="918" r:id="rId27"/>
    <p:sldId id="932" r:id="rId28"/>
    <p:sldId id="897" r:id="rId29"/>
    <p:sldId id="963" r:id="rId30"/>
    <p:sldId id="961" r:id="rId31"/>
    <p:sldId id="962" r:id="rId32"/>
    <p:sldId id="988" r:id="rId33"/>
    <p:sldId id="993" r:id="rId34"/>
    <p:sldId id="991" r:id="rId35"/>
    <p:sldId id="905" r:id="rId36"/>
    <p:sldId id="934" r:id="rId37"/>
    <p:sldId id="935" r:id="rId38"/>
    <p:sldId id="964" r:id="rId39"/>
    <p:sldId id="965" r:id="rId40"/>
    <p:sldId id="966" r:id="rId41"/>
    <p:sldId id="967" r:id="rId42"/>
    <p:sldId id="968" r:id="rId43"/>
    <p:sldId id="969" r:id="rId44"/>
    <p:sldId id="970" r:id="rId45"/>
    <p:sldId id="971" r:id="rId46"/>
    <p:sldId id="972" r:id="rId47"/>
    <p:sldId id="973" r:id="rId48"/>
    <p:sldId id="974" r:id="rId49"/>
    <p:sldId id="975" r:id="rId50"/>
    <p:sldId id="976" r:id="rId51"/>
    <p:sldId id="977" r:id="rId52"/>
    <p:sldId id="978" r:id="rId53"/>
    <p:sldId id="979" r:id="rId54"/>
    <p:sldId id="980" r:id="rId55"/>
    <p:sldId id="981" r:id="rId56"/>
    <p:sldId id="982" r:id="rId57"/>
    <p:sldId id="983" r:id="rId58"/>
    <p:sldId id="984" r:id="rId59"/>
    <p:sldId id="985" r:id="rId60"/>
    <p:sldId id="986" r:id="rId61"/>
    <p:sldId id="990" r:id="rId62"/>
    <p:sldId id="987" r:id="rId63"/>
    <p:sldId id="992" r:id="rId64"/>
    <p:sldId id="842" r:id="rId65"/>
    <p:sldId id="888" r:id="rId6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536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404275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61191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9965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53672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0354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98516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9187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22277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46766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82218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2198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276491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44044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682533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75881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0893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587980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82010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070087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11931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823431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52174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34865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35322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415178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5556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158910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3524938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17442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251356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74586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821133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11359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41199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9513157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820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170791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928206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138513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802.11-22/1708r4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1643-02-00bf-ieee-802-11bf-september-2022-interim-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1658-20-00bf-ieee-802-11bf-teleconference-minutes-september-november-2022.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November Plenary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2022-11-14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14 PM1 </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November Plenary</a:t>
            </a:r>
            <a:endParaRPr lang="en-US" altLang="en-US" sz="1400" dirty="0">
              <a:solidFill>
                <a:srgbClr val="0000FF"/>
              </a:solidFill>
            </a:endParaRPr>
          </a:p>
          <a:p>
            <a:pPr algn="just"/>
            <a:r>
              <a:rPr lang="en-US" altLang="zh-CN" sz="1400" dirty="0" smtClean="0">
                <a:solidFill>
                  <a:srgbClr val="0000FF"/>
                </a:solidFill>
              </a:rPr>
              <a:t>Discussion</a:t>
            </a:r>
            <a:r>
              <a:rPr lang="en-US" altLang="zh-CN" sz="1400" dirty="0">
                <a:solidFill>
                  <a:srgbClr val="0000FF"/>
                </a:solidFill>
              </a:rPr>
              <a:t>:</a:t>
            </a:r>
            <a:r>
              <a:rPr lang="en-US" altLang="zh-CN" sz="1400" dirty="0" smtClean="0">
                <a:solidFill>
                  <a:srgbClr val="0000FF"/>
                </a:solidFill>
              </a:rPr>
              <a:t> Ad-hoc meeting</a:t>
            </a:r>
            <a:endParaRPr lang="en-US" altLang="en-US" sz="1400" dirty="0">
              <a:solidFill>
                <a:srgbClr val="0000FF"/>
              </a:solidFill>
            </a:endParaRPr>
          </a:p>
          <a:p>
            <a:pPr algn="just"/>
            <a:r>
              <a:rPr lang="en-US" altLang="zh-CN" sz="1400" dirty="0" smtClean="0"/>
              <a:t>Motion (</a:t>
            </a:r>
            <a:r>
              <a:rPr lang="en-US" altLang="zh-CN" sz="1400" dirty="0" smtClean="0">
                <a:solidFill>
                  <a:srgbClr val="0000FF"/>
                </a:solidFill>
              </a:rPr>
              <a:t>159-181</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572150936"/>
              </p:ext>
            </p:extLst>
          </p:nvPr>
        </p:nvGraphicFramePr>
        <p:xfrm>
          <a:off x="3429000" y="1600200"/>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DMG CID 351 356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22/1861 </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22/0980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CIDs 52, 365 and 449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Sensing-Responder-to-Sensing-Responder Sounding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Shuling</a:t>
                      </a:r>
                      <a:r>
                        <a:rPr lang="en-US" altLang="zh-CN" sz="1200" kern="1200" dirty="0" smtClean="0">
                          <a:solidFill>
                            <a:schemeClr val="tx1"/>
                          </a:solidFill>
                          <a:latin typeface="+mn-lt"/>
                          <a:ea typeface="+mn-ea"/>
                          <a:cs typeface="+mn-cs"/>
                        </a:rPr>
                        <a:t> Feng (</a:t>
                      </a:r>
                      <a:r>
                        <a:rPr lang="en-US" altLang="zh-CN" sz="1200" kern="1200" dirty="0" err="1" smtClean="0">
                          <a:solidFill>
                            <a:schemeClr val="tx1"/>
                          </a:solidFill>
                          <a:latin typeface="+mn-lt"/>
                          <a:ea typeface="+mn-ea"/>
                          <a:cs typeface="+mn-cs"/>
                        </a:rPr>
                        <a:t>Mediatek</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WLAN Sensing Measurement CSI Report with Rx Frequency Response Category Index</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2"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752630678"/>
              </p:ext>
            </p:extLst>
          </p:nvPr>
        </p:nvGraphicFramePr>
        <p:xfrm>
          <a:off x="3429000" y="1686554"/>
          <a:ext cx="8305801" cy="46944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Recommendation on Ng Value for 320 MHz</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Details on 320 MHz NDP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Sensing-Responder-to-Sensing-Responder Sounding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Shuling</a:t>
                      </a:r>
                      <a:r>
                        <a:rPr lang="en-US" altLang="zh-CN" sz="1200" kern="1200" dirty="0" smtClean="0">
                          <a:solidFill>
                            <a:srgbClr val="0000FF"/>
                          </a:solidFill>
                          <a:latin typeface="+mn-lt"/>
                          <a:ea typeface="+mn-ea"/>
                          <a:cs typeface="+mn-cs"/>
                        </a:rPr>
                        <a:t> Feng (</a:t>
                      </a:r>
                      <a:r>
                        <a:rPr lang="en-US" altLang="zh-CN" sz="1200" kern="1200" dirty="0" err="1" smtClean="0">
                          <a:solidFill>
                            <a:srgbClr val="0000FF"/>
                          </a:solidFill>
                          <a:latin typeface="+mn-lt"/>
                          <a:ea typeface="+mn-ea"/>
                          <a:cs typeface="+mn-cs"/>
                        </a:rPr>
                        <a:t>Mediatek</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WLAN Sensing Measurement CSI Report with Rx Frequency Response Category Index</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Monostatic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39 and 40</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15 </a:t>
            </a:r>
            <a:r>
              <a:rPr lang="en-US" altLang="en-US" sz="3200" dirty="0" smtClean="0">
                <a:solidFill>
                  <a:srgbClr val="0000FF"/>
                </a:solidFill>
                <a:cs typeface="Times New Roman" panose="02020603050405020304" pitchFamily="18" charset="0"/>
              </a:rPr>
              <a:t>PM1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809414876"/>
              </p:ext>
            </p:extLst>
          </p:nvPr>
        </p:nvGraphicFramePr>
        <p:xfrm>
          <a:off x="3429000" y="1686554"/>
          <a:ext cx="8305801" cy="3855484"/>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Recommendation on Ng Value for 320 MHz</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22/1912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Shellhammer(QCOM)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Details on 320 MHz NDP for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Shuling</a:t>
                      </a:r>
                      <a:r>
                        <a:rPr lang="en-US" altLang="zh-CN" sz="1200" kern="1200" dirty="0" smtClean="0">
                          <a:solidFill>
                            <a:srgbClr val="00B050"/>
                          </a:solidFill>
                          <a:latin typeface="+mn-lt"/>
                          <a:ea typeface="+mn-ea"/>
                          <a:cs typeface="+mn-cs"/>
                        </a:rPr>
                        <a:t> Feng (</a:t>
                      </a:r>
                      <a:r>
                        <a:rPr lang="en-US" altLang="zh-CN" sz="1200" kern="1200" dirty="0" err="1" smtClean="0">
                          <a:solidFill>
                            <a:srgbClr val="00B050"/>
                          </a:solidFill>
                          <a:latin typeface="+mn-lt"/>
                          <a:ea typeface="+mn-ea"/>
                          <a:cs typeface="+mn-cs"/>
                        </a:rPr>
                        <a:t>Mediatek</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WLAN Sensing Measurement CSI Report with Rx Frequency Response Category Index</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Timing Problems in the Parallel Coordinated DMG Monostatic Sensing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22/1795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TGbf</a:t>
                      </a:r>
                      <a:r>
                        <a:rPr lang="en-US" altLang="zh-CN" sz="1200" kern="1200" dirty="0" smtClean="0">
                          <a:solidFill>
                            <a:srgbClr val="00B050"/>
                          </a:solidFill>
                          <a:latin typeface="+mn-lt"/>
                          <a:ea typeface="+mn-ea"/>
                          <a:cs typeface="+mn-cs"/>
                        </a:rPr>
                        <a:t>-coexistence-assessment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22/1946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CIDs 39 and 40</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1102121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347090401"/>
              </p:ext>
            </p:extLst>
          </p:nvPr>
        </p:nvGraphicFramePr>
        <p:xfrm>
          <a:off x="3429000" y="1686554"/>
          <a:ext cx="8305801" cy="217763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Key topic</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the Coordinated Monostatic DMG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NDPA frame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22/1839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SR2SR Link Identification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PDT-NDP format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22/1980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CIDs related to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a:t>
            </a:r>
            <a:r>
              <a:rPr lang="en-US" altLang="en-US" sz="3200" dirty="0" smtClean="0">
                <a:solidFill>
                  <a:srgbClr val="0000FF"/>
                </a:solidFill>
                <a:cs typeface="Times New Roman" panose="02020603050405020304" pitchFamily="18" charset="0"/>
              </a:rPr>
              <a:t>16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M1</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10" name="表格 9"/>
          <p:cNvGraphicFramePr>
            <a:graphicFrameLocks noGrp="1"/>
          </p:cNvGraphicFramePr>
          <p:nvPr>
            <p:extLst>
              <p:ext uri="{D42A27DB-BD31-4B8C-83A1-F6EECF244321}">
                <p14:modId xmlns:p14="http://schemas.microsoft.com/office/powerpoint/2010/main" val="1499981000"/>
              </p:ext>
            </p:extLst>
          </p:nvPr>
        </p:nvGraphicFramePr>
        <p:xfrm>
          <a:off x="3429000" y="1768802"/>
          <a:ext cx="8305800" cy="43644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CID-108-comment-resolution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22/1888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IV (11.21.8.1)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834, 896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CIDs 748 and 749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22/1897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Instance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CSI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cc40-cid428-resolution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CID 256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53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 Part 2 – SBP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CC40-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22/1957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Miscellaneous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22/2000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4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13" name="Rectangle 2"/>
          <p:cNvSpPr txBox="1">
            <a:spLocks noChangeArrowheads="1"/>
          </p:cNvSpPr>
          <p:nvPr/>
        </p:nvSpPr>
        <p:spPr bwMode="auto">
          <a:xfrm>
            <a:off x="3429000" y="1540202"/>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2</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2986390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16 </a:t>
            </a:r>
            <a:r>
              <a:rPr lang="en-US" altLang="en-US" sz="3200" dirty="0" smtClean="0">
                <a:solidFill>
                  <a:srgbClr val="0000FF"/>
                </a:solidFill>
                <a:cs typeface="Times New Roman" panose="02020603050405020304" pitchFamily="18" charset="0"/>
              </a:rPr>
              <a:t>AM2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13782789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November 17 </a:t>
            </a:r>
            <a:r>
              <a:rPr lang="en-US" altLang="en-US" sz="3200" dirty="0" smtClean="0">
                <a:solidFill>
                  <a:srgbClr val="0000FF"/>
                </a:solidFill>
                <a:cs typeface="Times New Roman" panose="02020603050405020304" pitchFamily="18" charset="0"/>
              </a:rPr>
              <a:t>AM1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November Plenary</a:t>
            </a:r>
          </a:p>
          <a:p>
            <a:pPr algn="just"/>
            <a:r>
              <a:rPr lang="en-US" altLang="zh-CN" sz="1600" dirty="0">
                <a:solidFill>
                  <a:srgbClr val="0000FF"/>
                </a:solidFill>
              </a:rPr>
              <a:t>Motion: January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182-XXX</a:t>
            </a:r>
            <a:r>
              <a:rPr lang="en-US" altLang="zh-CN" sz="1600" dirty="0" smtClean="0"/>
              <a:t>)</a:t>
            </a:r>
            <a:endParaRPr lang="en-US" altLang="en-US" sz="1600" dirty="0"/>
          </a:p>
          <a:p>
            <a:pPr algn="just"/>
            <a:endParaRPr lang="en-US" altLang="en-US" sz="1600" dirty="0"/>
          </a:p>
          <a:p>
            <a:pPr algn="just"/>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6640593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02086846"/>
              </p:ext>
            </p:extLst>
          </p:nvPr>
        </p:nvGraphicFramePr>
        <p:xfrm>
          <a:off x="3429000" y="457200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22/1763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Qinghua</a:t>
                      </a:r>
                      <a:r>
                        <a:rPr lang="en-US" altLang="zh-CN" sz="1200" kern="1200" dirty="0" smtClean="0">
                          <a:solidFill>
                            <a:srgbClr val="0000FF"/>
                          </a:solidFill>
                          <a:latin typeface="+mn-lt"/>
                          <a:ea typeface="+mn-ea"/>
                          <a:cs typeface="+mn-cs"/>
                        </a:rPr>
                        <a:t> Li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CSD Configuration for Sensing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September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September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mentor.ieee.org/802.11/dcn/22/11-22-1643-02-00bf-ieee-802-11bf-september-2022-interim-meeting-minutes.docx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September-November: </a:t>
            </a:r>
            <a:endParaRPr lang="en-US" altLang="zh-CN" sz="1600" dirty="0" smtClean="0"/>
          </a:p>
          <a:p>
            <a:pPr marL="457200" lvl="1" indent="0" algn="just">
              <a:buNone/>
            </a:pPr>
            <a:r>
              <a:rPr lang="en-US" altLang="zh-CN" sz="1600" dirty="0"/>
              <a:t>	 </a:t>
            </a:r>
            <a:r>
              <a:rPr lang="aa-ET" altLang="zh-CN" sz="1600" u="sng" dirty="0">
                <a:hlinkClick r:id="rId4"/>
              </a:rPr>
              <a:t>https://mentor.ieee.org/802.11/dcn/22/11-22-1658-20-00bf-ieee-802-11bf-teleconference-minutes-september-november-2022.docx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a:t>
            </a:r>
            <a:r>
              <a:rPr lang="en-US" altLang="zh-CN" sz="2000" dirty="0" smtClean="0"/>
              <a:t>: </a:t>
            </a:r>
            <a:r>
              <a:rPr lang="en-US" altLang="zh-CN" sz="2000" dirty="0"/>
              <a:t>Assaf Kasher</a:t>
            </a:r>
            <a:r>
              <a:rPr lang="en-US" altLang="zh-CN" sz="2000" dirty="0" smtClean="0"/>
              <a:t>	</a:t>
            </a:r>
          </a:p>
          <a:p>
            <a:pPr algn="just"/>
            <a:endParaRPr lang="en-US" altLang="zh-CN" sz="2000" dirty="0" smtClean="0"/>
          </a:p>
          <a:p>
            <a:pPr algn="just"/>
            <a:r>
              <a:rPr lang="en-US" altLang="zh-CN" sz="2000" dirty="0" smtClean="0"/>
              <a:t>Result: </a:t>
            </a:r>
            <a:r>
              <a:rPr lang="en-US" altLang="zh-CN" sz="2000" dirty="0" smtClean="0">
                <a:highlight>
                  <a:srgbClr val="00FF00"/>
                </a:highlight>
              </a:rPr>
              <a:t>Approved </a:t>
            </a:r>
            <a:r>
              <a:rPr lang="en-US" altLang="zh-CN" sz="2000" dirty="0">
                <a:highlight>
                  <a:srgbClr val="00FF00"/>
                </a:highlight>
              </a:rPr>
              <a:t>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PAR approved		</a:t>
            </a:r>
            <a:r>
              <a:rPr lang="en-US" altLang="zh-CN" sz="1400" kern="0" dirty="0" smtClean="0">
                <a:solidFill>
                  <a:schemeClr val="bg1">
                    <a:lumMod val="50000"/>
                  </a:schemeClr>
                </a:solidFill>
              </a:rPr>
              <a:t>	Sep </a:t>
            </a:r>
            <a:r>
              <a:rPr lang="en-US" altLang="zh-CN" sz="14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400" kern="0" dirty="0">
                <a:solidFill>
                  <a:schemeClr val="bg1">
                    <a:lumMod val="50000"/>
                  </a:schemeClr>
                </a:solidFill>
              </a:rPr>
              <a:t>First TG meeting		</a:t>
            </a:r>
            <a:r>
              <a:rPr lang="en-US" altLang="zh-CN" sz="1400" kern="0" dirty="0" smtClean="0">
                <a:solidFill>
                  <a:schemeClr val="bg1">
                    <a:lumMod val="50000"/>
                  </a:schemeClr>
                </a:solidFill>
              </a:rPr>
              <a:t>Oct </a:t>
            </a:r>
            <a:r>
              <a:rPr lang="en-US" altLang="zh-CN" sz="14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chemeClr val="bg1">
                    <a:lumMod val="50000"/>
                  </a:schemeClr>
                </a:solidFill>
              </a:rPr>
              <a:t>Comment Collection (D0.1)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2022</a:t>
            </a:r>
            <a:r>
              <a:rPr lang="en-US" altLang="zh-CN" sz="14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smtClean="0">
                <a:solidFill>
                  <a:schemeClr val="bg1">
                    <a:lumMod val="50000"/>
                  </a:schemeClr>
                </a:solidFill>
                <a:sym typeface="Wingdings" panose="05000000000000000000" pitchFamily="2" charset="2"/>
              </a:rPr>
              <a:t>				 </a:t>
            </a:r>
            <a:r>
              <a:rPr lang="en-US" altLang="zh-CN" sz="1400" i="1" kern="0" dirty="0">
                <a:solidFill>
                  <a:schemeClr val="bg1">
                    <a:lumMod val="50000"/>
                  </a:schemeClr>
                </a:solidFill>
                <a:sym typeface="Wingdings" panose="05000000000000000000" pitchFamily="2" charset="2"/>
              </a:rPr>
              <a:t> </a:t>
            </a:r>
            <a:r>
              <a:rPr lang="en-US" altLang="zh-CN" sz="1400" i="1" kern="0" dirty="0" smtClean="0">
                <a:solidFill>
                  <a:schemeClr val="bg1">
                    <a:lumMod val="50000"/>
                  </a:schemeClr>
                </a:solidFill>
                <a:sym typeface="Wingdings" panose="05000000000000000000" pitchFamily="2" charset="2"/>
              </a:rPr>
              <a:t>April </a:t>
            </a:r>
            <a:r>
              <a:rPr lang="en-US" altLang="zh-CN" sz="1400" i="1" kern="0" dirty="0">
                <a:solidFill>
                  <a:schemeClr val="bg1">
                    <a:lumMod val="50000"/>
                  </a:schemeClr>
                </a:solidFill>
                <a:sym typeface="Wingdings" panose="05000000000000000000" pitchFamily="2" charset="2"/>
              </a:rPr>
              <a:t>2022</a:t>
            </a:r>
            <a:endParaRPr lang="en-US" altLang="zh-CN" sz="14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smtClean="0">
                <a:solidFill>
                  <a:srgbClr val="FF0000"/>
                </a:solidFill>
              </a:rPr>
              <a:t>Initial Letter Ballot (D1.0)	</a:t>
            </a:r>
            <a:r>
              <a:rPr lang="en-US" altLang="zh-CN" sz="1400" i="1" strike="sngStrike" kern="0" dirty="0" smtClean="0">
                <a:solidFill>
                  <a:schemeClr val="bg1">
                    <a:lumMod val="50000"/>
                  </a:schemeClr>
                </a:solidFill>
              </a:rPr>
              <a:t>Jul 2022</a:t>
            </a:r>
            <a:r>
              <a:rPr lang="en-US" altLang="zh-CN" sz="1400" i="1" strike="sngStrike" kern="0" dirty="0" smtClean="0">
                <a:solidFill>
                  <a:schemeClr val="bg1">
                    <a:lumMod val="50000"/>
                  </a:schemeClr>
                </a:solidFill>
                <a:sym typeface="Wingdings" panose="05000000000000000000" pitchFamily="2" charset="2"/>
              </a:rPr>
              <a:t> Sep</a:t>
            </a:r>
            <a:r>
              <a:rPr lang="en-US" altLang="zh-CN" sz="1400" i="1" strike="sngStrike" kern="0" dirty="0" smtClean="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kern="0" dirty="0" smtClean="0">
                <a:solidFill>
                  <a:schemeClr val="bg1">
                    <a:lumMod val="50000"/>
                  </a:schemeClr>
                </a:solidFill>
              </a:rPr>
              <a:t>			</a:t>
            </a:r>
            <a:r>
              <a:rPr lang="en-US" altLang="zh-CN" sz="1400" i="1" strike="sngStrike" kern="0" dirty="0" smtClean="0">
                <a:solidFill>
                  <a:schemeClr val="bg1">
                    <a:lumMod val="50000"/>
                  </a:schemeClr>
                </a:solidFill>
                <a:sym typeface="Wingdings" panose="05000000000000000000" pitchFamily="2" charset="2"/>
              </a:rPr>
              <a:t> </a:t>
            </a:r>
            <a:r>
              <a:rPr lang="en-US" altLang="zh-CN" sz="1400" i="1" strike="sngStrike" kern="0" dirty="0">
                <a:solidFill>
                  <a:schemeClr val="bg1">
                    <a:lumMod val="50000"/>
                  </a:schemeClr>
                </a:solidFill>
                <a:sym typeface="Wingdings" panose="05000000000000000000" pitchFamily="2" charset="2"/>
              </a:rPr>
              <a:t>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smtClean="0">
                <a:solidFill>
                  <a:srgbClr val="FF0000"/>
                </a:solidFill>
                <a:sym typeface="Wingdings" panose="05000000000000000000" pitchFamily="2" charset="2"/>
              </a:rPr>
              <a:t> Jan </a:t>
            </a:r>
            <a:r>
              <a:rPr lang="en-US" altLang="zh-CN" sz="1400" i="1" kern="0" dirty="0" smtClean="0">
                <a:solidFill>
                  <a:srgbClr val="FF0000"/>
                </a:solidFill>
              </a:rPr>
              <a:t>2023</a:t>
            </a:r>
          </a:p>
          <a:p>
            <a:pPr marL="161925" lvl="1" indent="-233363" algn="just" defTabSz="685800" eaLnBrk="1" fontAlgn="auto" hangingPunct="1">
              <a:spcBef>
                <a:spcPts val="200"/>
              </a:spcBef>
              <a:spcAft>
                <a:spcPts val="600"/>
              </a:spcAft>
              <a:defRPr/>
            </a:pPr>
            <a:r>
              <a:rPr lang="en-US" altLang="zh-CN" sz="1400" kern="0" dirty="0" smtClean="0"/>
              <a:t>Recirculation </a:t>
            </a:r>
            <a:r>
              <a:rPr lang="en-US" altLang="zh-CN" sz="1400" kern="0" dirty="0"/>
              <a:t>LB (</a:t>
            </a:r>
            <a:r>
              <a:rPr lang="en-US" altLang="zh-CN" sz="1400" kern="0" dirty="0" smtClean="0"/>
              <a:t>D2.0)		</a:t>
            </a:r>
            <a:r>
              <a:rPr lang="en-US" altLang="zh-CN" sz="1400" i="1" strike="sngStrike" kern="0" dirty="0" smtClean="0">
                <a:solidFill>
                  <a:schemeClr val="bg1">
                    <a:lumMod val="50000"/>
                  </a:schemeClr>
                </a:solidFill>
              </a:rPr>
              <a:t>Jan </a:t>
            </a:r>
            <a:r>
              <a:rPr lang="en-US" altLang="zh-CN" sz="1400" i="1" strike="sngStrike" kern="0" dirty="0">
                <a:solidFill>
                  <a:schemeClr val="bg1">
                    <a:lumMod val="50000"/>
                  </a:schemeClr>
                </a:solidFill>
              </a:rPr>
              <a:t>2023</a:t>
            </a:r>
            <a:r>
              <a:rPr lang="en-US" altLang="zh-CN" sz="1400" i="1" strike="sngStrike" kern="0" dirty="0">
                <a:solidFill>
                  <a:schemeClr val="bg1">
                    <a:lumMod val="50000"/>
                  </a:schemeClr>
                </a:solidFill>
                <a:sym typeface="Wingdings" panose="05000000000000000000" pitchFamily="2" charset="2"/>
              </a:rPr>
              <a:t> </a:t>
            </a:r>
            <a:r>
              <a:rPr lang="en-US" altLang="zh-CN" sz="1400" i="1" kern="0" dirty="0" smtClean="0">
                <a:solidFill>
                  <a:srgbClr val="FF0000"/>
                </a:solidFill>
                <a:sym typeface="Wingdings" panose="05000000000000000000" pitchFamily="2" charset="2"/>
              </a:rPr>
              <a:t> </a:t>
            </a:r>
            <a:r>
              <a:rPr lang="en-US" altLang="zh-CN" sz="1400" i="1" kern="0" dirty="0">
                <a:solidFill>
                  <a:srgbClr val="FF0000"/>
                </a:solidFill>
                <a:sym typeface="Wingdings" panose="05000000000000000000" pitchFamily="2" charset="2"/>
              </a:rPr>
              <a:t>March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kern="0" dirty="0" smtClean="0"/>
              <a:t>	</a:t>
            </a:r>
            <a:r>
              <a:rPr lang="en-US" altLang="zh-CN" sz="1400" i="1" kern="0" dirty="0" smtClean="0"/>
              <a:t>May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kern="0" dirty="0" smtClean="0"/>
              <a:t>	</a:t>
            </a:r>
            <a:r>
              <a:rPr lang="en-US" altLang="zh-CN" sz="1400" i="1" kern="0" dirty="0" smtClean="0"/>
              <a:t>July </a:t>
            </a:r>
            <a:r>
              <a:rPr lang="en-US" altLang="zh-CN" sz="1400" i="1" kern="0" dirty="0"/>
              <a:t>2023</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kern="0" dirty="0" smtClean="0"/>
              <a:t>	Sep </a:t>
            </a:r>
            <a:r>
              <a:rPr lang="en-US" altLang="zh-CN" sz="1400" kern="0" dirty="0"/>
              <a:t>2023</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smtClean="0"/>
              <a:t>July </a:t>
            </a:r>
            <a:r>
              <a:rPr lang="en-US" altLang="zh-CN" sz="1400" i="1" kern="0" dirty="0"/>
              <a:t>2024 </a:t>
            </a:r>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kern="0" dirty="0" smtClean="0"/>
              <a:t>Sep </a:t>
            </a:r>
            <a:r>
              <a:rPr lang="en-US" altLang="zh-CN" sz="1400" kern="0" dirty="0"/>
              <a:t>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1800" kern="0" dirty="0">
                <a:solidFill>
                  <a:schemeClr val="bg1">
                    <a:lumMod val="50000"/>
                  </a:schemeClr>
                </a:solidFill>
                <a:latin typeface="Times New Roman"/>
              </a:rPr>
              <a:t>Early-mid May</a:t>
            </a:r>
          </a:p>
          <a:p>
            <a:pPr lvl="1">
              <a:buFont typeface="Times New Roman" pitchFamily="16" charset="0"/>
              <a:buChar char="•"/>
            </a:pPr>
            <a:r>
              <a:rPr lang="en-US" altLang="zh-CN" sz="1400" kern="0" dirty="0">
                <a:solidFill>
                  <a:schemeClr val="bg1">
                    <a:lumMod val="50000"/>
                  </a:schemeClr>
                </a:solidFill>
                <a:latin typeface="Times New Roman"/>
              </a:rPr>
              <a:t>Identify topics, </a:t>
            </a:r>
            <a:r>
              <a:rPr lang="en-US" altLang="zh-CN" sz="1400" kern="0" dirty="0" err="1">
                <a:solidFill>
                  <a:schemeClr val="bg1">
                    <a:lumMod val="50000"/>
                  </a:schemeClr>
                </a:solidFill>
                <a:latin typeface="Times New Roman"/>
              </a:rPr>
              <a:t>PoCs</a:t>
            </a:r>
            <a:r>
              <a:rPr lang="en-US" altLang="zh-CN" sz="1400" kern="0" dirty="0">
                <a:solidFill>
                  <a:schemeClr val="bg1">
                    <a:lumMod val="50000"/>
                  </a:schemeClr>
                </a:solidFill>
                <a:latin typeface="Times New Roman"/>
              </a:rPr>
              <a:t>, and volunteers</a:t>
            </a:r>
          </a:p>
          <a:p>
            <a:pPr lvl="0">
              <a:buFont typeface="Times New Roman" pitchFamily="16" charset="0"/>
              <a:buChar char="•"/>
            </a:pPr>
            <a:r>
              <a:rPr lang="en-US" altLang="zh-CN" sz="1800" kern="0" dirty="0">
                <a:solidFill>
                  <a:schemeClr val="bg1">
                    <a:lumMod val="50000"/>
                  </a:schemeClr>
                </a:solidFill>
                <a:latin typeface="Times New Roman"/>
              </a:rPr>
              <a:t>May 20</a:t>
            </a:r>
            <a:r>
              <a:rPr lang="en-US" altLang="zh-CN" sz="1800" kern="0" baseline="30000" dirty="0">
                <a:solidFill>
                  <a:schemeClr val="bg1">
                    <a:lumMod val="50000"/>
                  </a:schemeClr>
                </a:solidFill>
                <a:latin typeface="Times New Roman"/>
              </a:rPr>
              <a:t>th</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Comment collection closes</a:t>
            </a:r>
          </a:p>
          <a:p>
            <a:pPr lvl="0">
              <a:buFont typeface="Times New Roman" pitchFamily="16" charset="0"/>
              <a:buChar char="•"/>
            </a:pPr>
            <a:r>
              <a:rPr lang="en-US" altLang="zh-CN" sz="1800" kern="0" dirty="0">
                <a:solidFill>
                  <a:schemeClr val="bg1">
                    <a:lumMod val="50000"/>
                  </a:schemeClr>
                </a:solidFill>
                <a:latin typeface="Times New Roman"/>
              </a:rPr>
              <a:t>Week of May 23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1800" kern="0" dirty="0">
                <a:solidFill>
                  <a:schemeClr val="bg1">
                    <a:lumMod val="50000"/>
                  </a:schemeClr>
                </a:solidFill>
                <a:latin typeface="Times New Roman"/>
              </a:rPr>
              <a:t>June 3</a:t>
            </a:r>
            <a:r>
              <a:rPr lang="en-US" altLang="zh-CN" sz="1800" kern="0" baseline="30000" dirty="0">
                <a:solidFill>
                  <a:schemeClr val="bg1">
                    <a:lumMod val="50000"/>
                  </a:schemeClr>
                </a:solidFill>
                <a:latin typeface="Times New Roman"/>
              </a:rPr>
              <a:t>rd</a:t>
            </a:r>
            <a:r>
              <a:rPr lang="en-US" altLang="zh-CN" sz="1800" kern="0" dirty="0">
                <a:solidFill>
                  <a:schemeClr val="bg1">
                    <a:lumMod val="50000"/>
                  </a:schemeClr>
                </a:solidFill>
                <a:latin typeface="Times New Roman"/>
              </a:rPr>
              <a:t> </a:t>
            </a:r>
          </a:p>
          <a:p>
            <a:pPr lvl="1">
              <a:buFont typeface="Times New Roman" pitchFamily="16" charset="0"/>
              <a:buChar char="•"/>
            </a:pPr>
            <a:r>
              <a:rPr lang="en-US" altLang="zh-CN" sz="1400" kern="0" dirty="0">
                <a:solidFill>
                  <a:schemeClr val="bg1">
                    <a:lumMod val="50000"/>
                  </a:schemeClr>
                </a:solidFill>
                <a:latin typeface="Times New Roman"/>
              </a:rPr>
              <a:t>Deadline for comment assignment</a:t>
            </a:r>
          </a:p>
          <a:p>
            <a:pPr>
              <a:buFont typeface="Times New Roman" pitchFamily="16" charset="0"/>
              <a:buChar char="•"/>
            </a:pPr>
            <a:r>
              <a:rPr lang="en-US" altLang="zh-CN" sz="1800" kern="0" dirty="0" smtClean="0">
                <a:solidFill>
                  <a:schemeClr val="bg1">
                    <a:lumMod val="50000"/>
                  </a:schemeClr>
                </a:solidFill>
                <a:latin typeface="Times New Roman"/>
              </a:rPr>
              <a:t>Sep </a:t>
            </a:r>
            <a:r>
              <a:rPr lang="en-US" altLang="zh-CN" sz="1800" kern="0" dirty="0">
                <a:solidFill>
                  <a:schemeClr val="bg1">
                    <a:lumMod val="50000"/>
                  </a:schemeClr>
                </a:solidFill>
                <a:latin typeface="Times New Roman"/>
              </a:rPr>
              <a:t>1, </a:t>
            </a:r>
            <a:r>
              <a:rPr lang="en-US" altLang="zh-CN" sz="1800" kern="0" dirty="0" smtClean="0">
                <a:solidFill>
                  <a:schemeClr val="bg1">
                    <a:lumMod val="50000"/>
                  </a:schemeClr>
                </a:solidFill>
                <a:latin typeface="Times New Roman"/>
              </a:rPr>
              <a:t>2022</a:t>
            </a:r>
          </a:p>
          <a:p>
            <a:pPr lvl="1">
              <a:buFont typeface="Times New Roman" pitchFamily="16" charset="0"/>
              <a:buChar char="•"/>
            </a:pPr>
            <a:r>
              <a:rPr lang="en-US" altLang="zh-CN" sz="1400" kern="0" dirty="0" err="1" smtClean="0">
                <a:solidFill>
                  <a:schemeClr val="bg1">
                    <a:lumMod val="50000"/>
                  </a:schemeClr>
                </a:solidFill>
                <a:latin typeface="Times New Roman"/>
              </a:rPr>
              <a:t>TGbf</a:t>
            </a:r>
            <a:r>
              <a:rPr lang="en-US" altLang="zh-CN" sz="1400" kern="0" dirty="0" smtClean="0">
                <a:solidFill>
                  <a:schemeClr val="bg1">
                    <a:lumMod val="50000"/>
                  </a:schemeClr>
                </a:solidFill>
                <a:latin typeface="Times New Roman"/>
              </a:rPr>
              <a:t> </a:t>
            </a:r>
            <a:r>
              <a:rPr lang="en-US" altLang="zh-CN" sz="1400" kern="0" dirty="0">
                <a:solidFill>
                  <a:schemeClr val="bg1">
                    <a:lumMod val="50000"/>
                  </a:schemeClr>
                </a:solidFill>
                <a:latin typeface="Times New Roman"/>
              </a:rPr>
              <a:t>decide to change the timeline for Initial Letter Ballot (D1.0) to November </a:t>
            </a:r>
            <a:r>
              <a:rPr lang="en-US" altLang="zh-CN" sz="1400" kern="0" dirty="0" smtClean="0">
                <a:solidFill>
                  <a:schemeClr val="bg1">
                    <a:lumMod val="50000"/>
                  </a:schemeClr>
                </a:solidFill>
                <a:latin typeface="Times New Roman"/>
              </a:rPr>
              <a:t>2022</a:t>
            </a:r>
          </a:p>
          <a:p>
            <a:pPr lvl="1">
              <a:buFont typeface="Times New Roman" pitchFamily="16" charset="0"/>
              <a:buChar char="•"/>
            </a:pPr>
            <a:r>
              <a:rPr lang="en-US" altLang="zh-CN" sz="1400" dirty="0" smtClean="0">
                <a:solidFill>
                  <a:schemeClr val="bg1">
                    <a:lumMod val="50000"/>
                  </a:schemeClr>
                </a:solidFill>
              </a:rPr>
              <a:t>SP </a:t>
            </a:r>
            <a:r>
              <a:rPr lang="en-US" altLang="zh-CN" sz="1400" dirty="0">
                <a:solidFill>
                  <a:schemeClr val="bg1">
                    <a:lumMod val="50000"/>
                  </a:schemeClr>
                </a:solidFill>
              </a:rPr>
              <a:t>Result: Unanimous </a:t>
            </a:r>
            <a:r>
              <a:rPr lang="en-US" altLang="zh-CN" sz="1400" dirty="0" smtClean="0">
                <a:solidFill>
                  <a:schemeClr val="bg1">
                    <a:lumMod val="50000"/>
                  </a:schemeClr>
                </a:solidFill>
              </a:rPr>
              <a:t>consent</a:t>
            </a:r>
          </a:p>
          <a:p>
            <a:pPr>
              <a:buFont typeface="Times New Roman" pitchFamily="16" charset="0"/>
              <a:buChar char="•"/>
            </a:pPr>
            <a:r>
              <a:rPr lang="en-US" altLang="zh-CN" sz="1800" kern="0" dirty="0" smtClean="0">
                <a:solidFill>
                  <a:srgbClr val="000000"/>
                </a:solidFill>
                <a:latin typeface="Times New Roman"/>
              </a:rPr>
              <a:t>Nov 8, </a:t>
            </a:r>
            <a:r>
              <a:rPr lang="en-US" altLang="zh-CN" sz="1800" kern="0" dirty="0">
                <a:solidFill>
                  <a:srgbClr val="000000"/>
                </a:solidFill>
                <a:latin typeface="Times New Roman"/>
              </a:rPr>
              <a:t>2022</a:t>
            </a:r>
          </a:p>
          <a:p>
            <a:pPr lvl="1">
              <a:buFont typeface="Times New Roman" pitchFamily="16" charset="0"/>
              <a:buChar char="•"/>
            </a:pPr>
            <a:r>
              <a:rPr lang="en-US" altLang="zh-CN" sz="1400" kern="0" dirty="0" err="1">
                <a:solidFill>
                  <a:srgbClr val="000000"/>
                </a:solidFill>
                <a:latin typeface="Times New Roman"/>
              </a:rPr>
              <a:t>TGbf</a:t>
            </a:r>
            <a:r>
              <a:rPr lang="en-US" altLang="zh-CN" sz="1400" kern="0" dirty="0">
                <a:solidFill>
                  <a:srgbClr val="000000"/>
                </a:solidFill>
                <a:latin typeface="Times New Roman"/>
              </a:rPr>
              <a:t> decide to change the timeline for Initial Letter Ballot (D1.0) to </a:t>
            </a:r>
            <a:r>
              <a:rPr lang="en-US" altLang="zh-CN" sz="1400" kern="0" dirty="0" smtClean="0">
                <a:solidFill>
                  <a:srgbClr val="000000"/>
                </a:solidFill>
                <a:latin typeface="Times New Roman"/>
              </a:rPr>
              <a:t>January 2023 (Hard deadline)</a:t>
            </a:r>
            <a:endParaRPr lang="en-US" altLang="zh-CN" sz="1400" kern="0" dirty="0">
              <a:solidFill>
                <a:srgbClr val="000000"/>
              </a:solidFill>
              <a:latin typeface="Times New Roman"/>
            </a:endParaRPr>
          </a:p>
          <a:p>
            <a:pPr lvl="1">
              <a:buFont typeface="Times New Roman" pitchFamily="16" charset="0"/>
              <a:buChar char="•"/>
            </a:pPr>
            <a:r>
              <a:rPr lang="en-US" altLang="zh-CN" sz="1400" dirty="0"/>
              <a:t>SP Result: Unanimous consent</a:t>
            </a:r>
            <a:endParaRPr lang="en-US" altLang="zh-CN" sz="1400" kern="0" dirty="0">
              <a:solidFill>
                <a:srgbClr val="000000"/>
              </a:solidFill>
              <a:latin typeface="Times New Roman"/>
            </a:endParaRPr>
          </a:p>
          <a:p>
            <a:pPr lvl="1">
              <a:buFont typeface="Times New Roman" pitchFamily="16" charset="0"/>
              <a:buChar char="•"/>
            </a:pPr>
            <a:endParaRPr lang="en-US" altLang="zh-CN" sz="14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1494"/>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205418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solidFill>
                  <a:srgbClr val="0000FF"/>
                </a:solidFill>
              </a:rPr>
              <a:t>January 2023</a:t>
            </a:r>
            <a:r>
              <a:rPr lang="en-US" altLang="zh-CN" sz="2400" dirty="0" smtClean="0"/>
              <a:t>?</a:t>
            </a:r>
          </a:p>
          <a:p>
            <a:pPr lvl="1" algn="just"/>
            <a:r>
              <a:rPr lang="en-US" altLang="zh-CN" dirty="0"/>
              <a:t>SP </a:t>
            </a:r>
            <a:r>
              <a:rPr lang="en-US" altLang="zh-CN" dirty="0" smtClean="0"/>
              <a:t>Result:</a:t>
            </a:r>
            <a:r>
              <a:rPr lang="en-US" altLang="zh-CN" sz="1800" dirty="0">
                <a:solidFill>
                  <a:srgbClr val="000000"/>
                </a:solidFill>
                <a:highlight>
                  <a:srgbClr val="00FF00"/>
                </a:highlight>
              </a:rPr>
              <a:t> </a:t>
            </a:r>
            <a:r>
              <a:rPr lang="en-US" altLang="zh-CN" sz="1800" dirty="0" smtClean="0">
                <a:solidFill>
                  <a:srgbClr val="000000"/>
                </a:solidFill>
                <a:highlight>
                  <a:srgbClr val="00FF00"/>
                </a:highlight>
              </a:rPr>
              <a:t>Unanimous </a:t>
            </a:r>
            <a:r>
              <a:rPr lang="en-US" altLang="zh-CN" sz="1800" dirty="0">
                <a:solidFill>
                  <a:srgbClr val="000000"/>
                </a:solidFill>
                <a:highlight>
                  <a:srgbClr val="00FF00"/>
                </a:highlight>
              </a:rPr>
              <a:t>consent</a:t>
            </a:r>
            <a:endParaRPr lang="en-US" altLang="zh-CN" dirty="0">
              <a:solidFill>
                <a:srgbClr val="00B050"/>
              </a:solidFill>
            </a:endParaRPr>
          </a:p>
          <a:p>
            <a:pPr marL="457200" lvl="1" indent="0" algn="just">
              <a:buNone/>
            </a:pPr>
            <a:endParaRPr lang="en-US" altLang="zh-CN" sz="2400" dirty="0"/>
          </a:p>
          <a:p>
            <a:pPr marL="457200" lvl="1" indent="0" algn="just">
              <a:buNone/>
            </a:pPr>
            <a:endParaRPr lang="en-US" altLang="zh-CN" sz="2400" dirty="0" smtClean="0"/>
          </a:p>
          <a:p>
            <a:pPr marL="361950" lvl="1" indent="0" algn="just">
              <a:buNone/>
            </a:pPr>
            <a:r>
              <a:rPr lang="en-US" altLang="zh-CN" sz="2400" dirty="0" smtClean="0"/>
              <a:t>Note</a:t>
            </a:r>
            <a:r>
              <a:rPr lang="en-US" altLang="zh-CN" sz="2400" dirty="0"/>
              <a:t>: January 2023 </a:t>
            </a:r>
            <a:r>
              <a:rPr lang="en-US" altLang="zh-CN" sz="2400" dirty="0" smtClean="0"/>
              <a:t>is </a:t>
            </a:r>
            <a:r>
              <a:rPr lang="en-US" altLang="zh-CN" sz="2400" dirty="0"/>
              <a:t>the hard </a:t>
            </a:r>
            <a:r>
              <a:rPr lang="en-US" altLang="zh-CN" sz="2400" dirty="0" smtClean="0"/>
              <a:t>deadline to move forward</a:t>
            </a:r>
            <a:endParaRPr lang="en-US" altLang="zh-CN" sz="2400" dirty="0"/>
          </a:p>
          <a:p>
            <a:pPr lvl="1" algn="just"/>
            <a:endParaRPr lang="en-US" altLang="zh-CN" sz="2400" dirty="0"/>
          </a:p>
        </p:txBody>
      </p:sp>
    </p:spTree>
    <p:extLst>
      <p:ext uri="{BB962C8B-B14F-4D97-AF65-F5344CB8AC3E}">
        <p14:creationId xmlns:p14="http://schemas.microsoft.com/office/powerpoint/2010/main" val="28067061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 </a:t>
            </a:r>
            <a:endParaRPr lang="en-US" altLang="zh-CN" sz="1600" b="1" dirty="0" smtClean="0">
              <a:cs typeface="Times New Roman" panose="02020603050405020304" pitchFamily="18" charset="0"/>
            </a:endParaRP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2093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14    (Monday PM 1),		13:30-15:30 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a:t>
            </a:r>
            <a:r>
              <a:rPr lang="en-US" altLang="zh-CN" dirty="0" smtClean="0">
                <a:solidFill>
                  <a:srgbClr val="00B050"/>
                </a:solidFill>
                <a:cs typeface="Times New Roman" panose="02020603050405020304" pitchFamily="18" charset="0"/>
              </a:rPr>
              <a:t>	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15    (Tuesday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November 16    (Wednesday AM 2),	10:30-12:30 Thailand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17    (Thursday AM 1),	08:00-10:00 Thailand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3246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21</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 </a:t>
            </a:r>
            <a:r>
              <a:rPr lang="en-US" altLang="zh-CN" sz="1100" strike="sngStrike" dirty="0" smtClean="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November 	</a:t>
            </a:r>
            <a:r>
              <a:rPr lang="en-US" altLang="zh-CN" sz="1100" strike="sngStrike" dirty="0" smtClean="0">
                <a:solidFill>
                  <a:schemeClr val="bg1">
                    <a:lumMod val="50000"/>
                  </a:schemeClr>
                </a:solidFill>
                <a:cs typeface="Times New Roman" panose="02020603050405020304" pitchFamily="18" charset="0"/>
              </a:rPr>
              <a:t>24</a:t>
            </a:r>
            <a:r>
              <a:rPr lang="en-US" altLang="zh-CN" sz="1100" strike="sngStrike" dirty="0">
                <a:solidFill>
                  <a:schemeClr val="bg1">
                    <a:lumMod val="50000"/>
                  </a:schemeClr>
                </a:solidFill>
                <a:cs typeface="Times New Roman" panose="02020603050405020304" pitchFamily="18" charset="0"/>
              </a:rPr>
              <a:t>	(Thursday),	</a:t>
            </a:r>
            <a:r>
              <a:rPr lang="en-US" altLang="zh-CN" sz="1100" strike="sngStrike" dirty="0" smtClean="0">
                <a:solidFill>
                  <a:schemeClr val="bg1">
                    <a:lumMod val="50000"/>
                  </a:schemeClr>
                </a:solidFill>
                <a:cs typeface="Times New Roman" panose="02020603050405020304" pitchFamily="18" charset="0"/>
              </a:rPr>
              <a:t>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 – Thanks giving</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28</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December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5</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12</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15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- 1st </a:t>
            </a:r>
            <a:r>
              <a:rPr lang="en-US" altLang="zh-CN" sz="1100" dirty="0">
                <a:solidFill>
                  <a:schemeClr val="bg1">
                    <a:lumMod val="50000"/>
                  </a:schemeClr>
                </a:solidFill>
                <a:cs typeface="Times New Roman" panose="02020603050405020304" pitchFamily="18" charset="0"/>
              </a:rPr>
              <a:t>Workshop on Wi-Fi Sensing (</a:t>
            </a:r>
            <a:r>
              <a:rPr lang="en-US" altLang="zh-CN" sz="1100" dirty="0" err="1">
                <a:solidFill>
                  <a:schemeClr val="bg1">
                    <a:lumMod val="50000"/>
                  </a:schemeClr>
                </a:solidFill>
                <a:cs typeface="Times New Roman" panose="02020603050405020304" pitchFamily="18" charset="0"/>
              </a:rPr>
              <a:t>WiSe</a:t>
            </a:r>
            <a:r>
              <a:rPr lang="en-US" altLang="zh-CN" sz="1100" dirty="0">
                <a:solidFill>
                  <a:schemeClr val="bg1">
                    <a:lumMod val="50000"/>
                  </a:schemeClr>
                </a:solidFill>
                <a:cs typeface="Times New Roman" panose="02020603050405020304" pitchFamily="18" charset="0"/>
              </a:rPr>
              <a:t> 1)</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December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December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a:t>
            </a:r>
            <a:r>
              <a:rPr lang="en-US" altLang="zh-CN" sz="1100" dirty="0" smtClean="0">
                <a:solidFill>
                  <a:srgbClr val="00B0F0"/>
                </a:solidFill>
                <a:cs typeface="Times New Roman" panose="02020603050405020304" pitchFamily="18" charset="0"/>
              </a:rPr>
              <a:t>ET</a:t>
            </a:r>
            <a:endParaRPr lang="en-US" altLang="zh-CN" sz="1100" dirty="0" smtClean="0">
              <a:solidFill>
                <a:srgbClr val="FF33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26</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smtClean="0">
                <a:solidFill>
                  <a:schemeClr val="bg1">
                    <a:lumMod val="50000"/>
                  </a:schemeClr>
                </a:solidFill>
                <a:cs typeface="Times New Roman" panose="02020603050405020304" pitchFamily="18" charset="0"/>
              </a:rPr>
              <a:t>Holidays</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27</a:t>
            </a:r>
            <a:r>
              <a:rPr lang="en-US" altLang="zh-CN" sz="1100" strike="sngStrike" dirty="0">
                <a:solidFill>
                  <a:schemeClr val="bg1">
                    <a:lumMod val="50000"/>
                  </a:schemeClr>
                </a:solidFill>
                <a:cs typeface="Times New Roman" panose="02020603050405020304" pitchFamily="18" charset="0"/>
              </a:rPr>
              <a:t>	(Tuesday),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December	</a:t>
            </a:r>
            <a:r>
              <a:rPr lang="en-US" altLang="zh-CN" sz="1100" strike="sngStrike" dirty="0" smtClean="0">
                <a:solidFill>
                  <a:schemeClr val="bg1">
                    <a:lumMod val="50000"/>
                  </a:schemeClr>
                </a:solidFill>
                <a:cs typeface="Times New Roman" panose="02020603050405020304" pitchFamily="18" charset="0"/>
              </a:rPr>
              <a:t>29</a:t>
            </a:r>
            <a:r>
              <a:rPr lang="en-US" altLang="zh-CN" sz="1100" strike="sngStrike" dirty="0">
                <a:solidFill>
                  <a:schemeClr val="bg1">
                    <a:lumMod val="50000"/>
                  </a:schemeClr>
                </a:solidFill>
                <a:cs typeface="Times New Roman" panose="02020603050405020304" pitchFamily="18" charset="0"/>
              </a:rPr>
              <a:t>	(Thursday),	22</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smtClean="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January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(Monday),	09</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3</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5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(Monday),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January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(Tuesday),	09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January 	12	(Thursday),	22</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January Interim </a:t>
            </a:r>
            <a:r>
              <a:rPr lang="en-US" altLang="zh-CN" sz="1600" b="1" dirty="0"/>
              <a:t>2023 (January 16-20</a:t>
            </a:r>
            <a:r>
              <a:rPr lang="en-US" altLang="zh-CN" sz="1600" b="1" dirty="0" smtClean="0"/>
              <a:t>) </a:t>
            </a:r>
            <a:r>
              <a:rPr lang="en-US" altLang="zh-CN" sz="1600" dirty="0"/>
              <a:t>	</a:t>
            </a:r>
            <a:endParaRPr lang="en-US" altLang="zh-CN" sz="1200" dirty="0" smtClean="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16    (Monday PM 1),		13:30-15:30 Baltimore time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16    (Monday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17    (Tuesday AM 1),		08:00-10:00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FFC000"/>
                </a:solidFill>
                <a:cs typeface="Times New Roman" panose="02020603050405020304" pitchFamily="18" charset="0"/>
              </a:rPr>
              <a:t>January 17    (Tuesday PM 1),		13:30-15:30 Baltimore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January 17    (Tuesday EV 1),		19:30-21:30 Baltimore time </a:t>
            </a:r>
            <a:r>
              <a:rPr lang="en-US" altLang="zh-CN" dirty="0">
                <a:solidFill>
                  <a:srgbClr val="C00000"/>
                </a:solidFill>
                <a:cs typeface="Times New Roman" panose="02020603050405020304" pitchFamily="18" charset="0"/>
              </a:rPr>
              <a:t>-- TBD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18    (Wednesday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January 18    (Wednesday AM 2),	10:30-12:30 Baltimore time</a:t>
            </a:r>
          </a:p>
          <a:p>
            <a:pPr marL="400050" lvl="2" indent="0" algn="just">
              <a:spcBef>
                <a:spcPct val="0"/>
              </a:spcBef>
              <a:spcAft>
                <a:spcPts val="0"/>
              </a:spcAft>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January 19    (Thursday AM 1),		08:00-10:00 Baltimore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January </a:t>
            </a:r>
            <a:r>
              <a:rPr lang="en-US" altLang="zh-CN" dirty="0" smtClean="0">
                <a:solidFill>
                  <a:srgbClr val="00B0F0"/>
                </a:solidFill>
                <a:cs typeface="Times New Roman" panose="02020603050405020304" pitchFamily="18" charset="0"/>
              </a:rPr>
              <a:t>19    </a:t>
            </a:r>
            <a:r>
              <a:rPr lang="en-US" altLang="zh-CN" dirty="0">
                <a:solidFill>
                  <a:srgbClr val="00B0F0"/>
                </a:solidFill>
                <a:cs typeface="Times New Roman" panose="02020603050405020304" pitchFamily="18" charset="0"/>
              </a:rPr>
              <a:t>(Thursday AM 2),		10:30-12:30 Baltimore time</a:t>
            </a:r>
            <a:r>
              <a:rPr lang="en-US" altLang="zh-CN" dirty="0">
                <a:solidFill>
                  <a:srgbClr val="C00000"/>
                </a:solidFill>
                <a:cs typeface="Times New Roman" panose="02020603050405020304" pitchFamily="18" charset="0"/>
              </a:rPr>
              <a:t> -- TBD</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 </a:t>
            </a:r>
            <a:r>
              <a:rPr lang="en-US" altLang="zh-CN" sz="9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(Sept - Nov </a:t>
            </a:r>
            <a:r>
              <a:rPr lang="en-US" altLang="zh-CN" sz="900" dirty="0">
                <a:cs typeface="Times New Roman" panose="02020603050405020304" pitchFamily="18" charset="0"/>
              </a:rPr>
              <a:t>2022 CAC calls: </a:t>
            </a:r>
            <a:r>
              <a:rPr lang="en-US" altLang="zh-CN" sz="900" dirty="0">
                <a:solidFill>
                  <a:srgbClr val="FF0000"/>
                </a:solidFill>
                <a:cs typeface="Times New Roman" panose="02020603050405020304" pitchFamily="18" charset="0"/>
              </a:rPr>
              <a:t>October 10, 31 09:00 </a:t>
            </a:r>
            <a:r>
              <a:rPr lang="en-US" altLang="zh-CN" sz="900" dirty="0" smtClean="0">
                <a:solidFill>
                  <a:srgbClr val="FF0000"/>
                </a:solidFill>
                <a:cs typeface="Times New Roman" panose="02020603050405020304" pitchFamily="18" charset="0"/>
              </a:rPr>
              <a:t>ET; </a:t>
            </a:r>
            <a:r>
              <a:rPr lang="en-US" altLang="zh-CN" sz="900" dirty="0">
                <a:solidFill>
                  <a:srgbClr val="FF0000"/>
                </a:solidFill>
                <a:cs typeface="Times New Roman" panose="02020603050405020304" pitchFamily="18" charset="0"/>
              </a:rPr>
              <a:t>November 13 06:00 </a:t>
            </a:r>
            <a:r>
              <a:rPr lang="en-US" altLang="zh-CN" sz="900" dirty="0" smtClean="0">
                <a:solidFill>
                  <a:srgbClr val="FF0000"/>
                </a:solidFill>
                <a:cs typeface="Times New Roman" panose="02020603050405020304" pitchFamily="18" charset="0"/>
              </a:rPr>
              <a:t>ET</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105001556"/>
              </p:ext>
            </p:extLst>
          </p:nvPr>
        </p:nvGraphicFramePr>
        <p:xfrm>
          <a:off x="6553200" y="4057015"/>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Baltimore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21:00-23:00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23:30-01:30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02:30-04:30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19:30-21:30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20:30-22:30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10:30-12:30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05:00-07:00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22:00-00:00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08:30-10:30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788494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 and cost</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Baltimore </a:t>
            </a:r>
            <a:r>
              <a:rPr lang="en-US" altLang="zh-CN" sz="1800" dirty="0"/>
              <a:t>Marriott Waterfront. </a:t>
            </a:r>
            <a:endParaRPr lang="en-US" altLang="zh-CN" sz="1800" dirty="0" smtClean="0"/>
          </a:p>
          <a:p>
            <a:pPr marL="896938" lvl="3" indent="-195263" algn="just">
              <a:spcBef>
                <a:spcPct val="0"/>
              </a:spcBef>
              <a:spcAft>
                <a:spcPts val="300"/>
              </a:spcAft>
              <a:buClr>
                <a:srgbClr val="000000"/>
              </a:buClr>
              <a:buFont typeface="Arial" panose="020B0604020202020204" pitchFamily="34" charset="0"/>
              <a:buChar char="•"/>
              <a:defRPr/>
            </a:pPr>
            <a:r>
              <a:rPr lang="en-US" altLang="zh-CN" dirty="0"/>
              <a:t>Waiting for Jon to get info from the hotel for the availability and so on</a:t>
            </a:r>
            <a:r>
              <a:rPr lang="en-US" altLang="zh-CN" dirty="0" smtClean="0"/>
              <a:t>… </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The </a:t>
            </a:r>
            <a:r>
              <a:rPr lang="en-US" altLang="zh-CN" dirty="0"/>
              <a:t>cost for 2 days </a:t>
            </a:r>
            <a:r>
              <a:rPr lang="en-US" altLang="zh-CN" dirty="0" smtClean="0"/>
              <a:t>is around </a:t>
            </a:r>
            <a:r>
              <a:rPr lang="en-US" altLang="zh-CN" dirty="0"/>
              <a:t>USD </a:t>
            </a:r>
            <a:r>
              <a:rPr lang="en-US" altLang="zh-CN" dirty="0" smtClean="0"/>
              <a:t>10k. HW </a:t>
            </a:r>
            <a:r>
              <a:rPr lang="en-US" altLang="zh-CN" dirty="0"/>
              <a:t>may Sponsor (to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QCOM </a:t>
            </a:r>
            <a:r>
              <a:rPr lang="en-US" altLang="zh-CN" sz="1800" dirty="0"/>
              <a:t>office in San Diego. </a:t>
            </a:r>
            <a:endParaRPr lang="en-US" altLang="zh-CN" sz="1800" dirty="0" smtClean="0"/>
          </a:p>
          <a:p>
            <a:pPr marL="896938" lvl="3" indent="-195263" algn="just">
              <a:spcBef>
                <a:spcPct val="0"/>
              </a:spcBef>
              <a:spcAft>
                <a:spcPts val="300"/>
              </a:spcAft>
              <a:buClr>
                <a:srgbClr val="000000"/>
              </a:buClr>
              <a:buFont typeface="Arial" panose="020B0604020202020204" pitchFamily="34" charset="0"/>
              <a:buChar char="•"/>
              <a:defRPr/>
            </a:pPr>
            <a:r>
              <a:rPr lang="en-US" altLang="zh-CN" dirty="0"/>
              <a:t>QCOM may sponsor</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January 12-13 (Thursday - Friday)?</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January </a:t>
            </a:r>
            <a:r>
              <a:rPr lang="en-US" altLang="zh-CN" dirty="0" smtClean="0"/>
              <a:t>13-14 (Friday - Saturday)?  --</a:t>
            </a:r>
            <a:endParaRPr lang="en-US" altLang="zh-CN" dirty="0"/>
          </a:p>
          <a:p>
            <a:pPr marL="896938" lvl="3" indent="-195263" algn="just">
              <a:spcBef>
                <a:spcPct val="0"/>
              </a:spcBef>
              <a:spcAft>
                <a:spcPts val="300"/>
              </a:spcAft>
              <a:buClr>
                <a:srgbClr val="000000"/>
              </a:buClr>
              <a:buFont typeface="Arial" panose="020B0604020202020204" pitchFamily="34" charset="0"/>
              <a:buChar char="•"/>
              <a:defRPr/>
            </a:pPr>
            <a:r>
              <a:rPr lang="en-US" altLang="zh-CN" dirty="0"/>
              <a:t>January </a:t>
            </a:r>
            <a:r>
              <a:rPr lang="en-US" altLang="zh-CN" dirty="0" smtClean="0"/>
              <a:t>14-15 (</a:t>
            </a:r>
            <a:r>
              <a:rPr lang="en-US" altLang="zh-CN" dirty="0"/>
              <a:t>Saturday </a:t>
            </a:r>
            <a:r>
              <a:rPr lang="en-US" altLang="zh-CN" dirty="0" smtClean="0"/>
              <a:t>- Sunday)?</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a:t>
            </a:r>
            <a:r>
              <a:rPr lang="en-US" altLang="zh-CN" sz="1400" dirty="0" smtClean="0"/>
              <a:t>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0868454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t>
            </a:r>
            <a:r>
              <a:rPr lang="en-US" altLang="zh-CN" sz="1800" b="1" kern="0" dirty="0" smtClean="0"/>
              <a:t>an 2 days ad-hoc </a:t>
            </a:r>
            <a:r>
              <a:rPr lang="en-US" altLang="zh-CN" sz="1800" b="1" kern="0" dirty="0"/>
              <a:t>meeting on </a:t>
            </a:r>
            <a:r>
              <a:rPr lang="en-US" altLang="zh-CN" sz="1800" b="1" kern="0" dirty="0" smtClean="0"/>
              <a:t>during </a:t>
            </a:r>
            <a:r>
              <a:rPr lang="en-US" altLang="zh-CN" sz="1800" b="1" kern="0" dirty="0" smtClean="0">
                <a:solidFill>
                  <a:srgbClr val="0000FF"/>
                </a:solidFill>
              </a:rPr>
              <a:t>January 12-15</a:t>
            </a:r>
            <a:r>
              <a:rPr lang="en-US" altLang="zh-CN" sz="1800" b="1" kern="0" dirty="0" smtClean="0"/>
              <a:t>, </a:t>
            </a:r>
            <a:r>
              <a:rPr lang="en-US" altLang="zh-CN" sz="1800" b="1" kern="0" dirty="0" smtClean="0"/>
              <a:t>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person</a:t>
            </a:r>
          </a:p>
          <a:p>
            <a:pPr lvl="1" algn="just">
              <a:buFont typeface="Arial" panose="020B0604020202020204" pitchFamily="34" charset="0"/>
              <a:buChar char="–"/>
              <a:defRPr/>
            </a:pPr>
            <a:r>
              <a:rPr lang="en-US" altLang="zh-CN" dirty="0">
                <a:latin typeface="Times New Roman" panose="02020603050405020304" pitchFamily="18" charset="0"/>
                <a:cs typeface="+mn-cs"/>
              </a:rPr>
              <a:t>Attend online</a:t>
            </a:r>
          </a:p>
          <a:p>
            <a:pPr lvl="1" algn="just">
              <a:buFont typeface="Arial" panose="020B0604020202020204" pitchFamily="34" charset="0"/>
              <a:buChar char="–"/>
              <a:defRPr/>
            </a:pPr>
            <a:r>
              <a:rPr lang="en-US" altLang="zh-CN" dirty="0">
                <a:latin typeface="Times New Roman" panose="02020603050405020304" pitchFamily="18" charset="0"/>
                <a:cs typeface="+mn-cs"/>
              </a:rPr>
              <a:t>Do not support Ad-hoc meeting</a:t>
            </a:r>
          </a:p>
          <a:p>
            <a:pPr lvl="1" algn="just">
              <a:buFont typeface="Arial" panose="020B0604020202020204" pitchFamily="34" charset="0"/>
              <a:buChar char="–"/>
              <a:defRPr/>
            </a:pPr>
            <a:r>
              <a:rPr lang="en-US" altLang="zh-CN" dirty="0">
                <a:latin typeface="Times New Roman" panose="02020603050405020304" pitchFamily="18" charset="0"/>
                <a:cs typeface="+mn-cs"/>
              </a:rPr>
              <a:t>Abstain</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400050" lvl="2" indent="0">
              <a:buNone/>
              <a:defRPr/>
            </a:pPr>
            <a:endParaRPr lang="en-US" altLang="zh-CN" sz="1050" b="1" kern="0" dirty="0"/>
          </a:p>
        </p:txBody>
      </p:sp>
    </p:spTree>
    <p:extLst>
      <p:ext uri="{BB962C8B-B14F-4D97-AF65-F5344CB8AC3E}">
        <p14:creationId xmlns:p14="http://schemas.microsoft.com/office/powerpoint/2010/main" val="37367472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Which option do you prefer?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smtClean="0"/>
              <a:t>Option 1</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Location: Baltimore </a:t>
            </a:r>
            <a:r>
              <a:rPr lang="en-US" altLang="zh-CN" dirty="0"/>
              <a:t>Marriott Waterfront</a:t>
            </a:r>
            <a:r>
              <a:rPr lang="en-US" altLang="zh-CN" dirty="0" smtClean="0"/>
              <a:t>.</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smtClean="0"/>
              <a:t>Time: </a:t>
            </a:r>
            <a:r>
              <a:rPr lang="en-US" altLang="zh-CN" dirty="0"/>
              <a:t>January 13-14 (Friday - Saturday)</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Option </a:t>
            </a:r>
            <a:r>
              <a:rPr lang="en-US" altLang="zh-CN" sz="1800" dirty="0" smtClean="0"/>
              <a:t>2</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Location: </a:t>
            </a:r>
            <a:r>
              <a:rPr lang="en-US" altLang="zh-CN" dirty="0"/>
              <a:t>QCOM </a:t>
            </a:r>
            <a:r>
              <a:rPr lang="en-US" altLang="zh-CN" dirty="0"/>
              <a:t>office in San Diego. </a:t>
            </a:r>
            <a:endParaRPr lang="en-US" altLang="zh-CN" dirty="0"/>
          </a:p>
          <a:p>
            <a:pPr marL="896938" lvl="3" indent="-195263" algn="just">
              <a:spcBef>
                <a:spcPct val="0"/>
              </a:spcBef>
              <a:spcAft>
                <a:spcPts val="300"/>
              </a:spcAft>
              <a:buClr>
                <a:srgbClr val="000000"/>
              </a:buClr>
              <a:buFont typeface="Arial" panose="020B0604020202020204" pitchFamily="34" charset="0"/>
              <a:buChar char="•"/>
              <a:defRPr/>
            </a:pPr>
            <a:r>
              <a:rPr lang="en-US" altLang="zh-CN" dirty="0"/>
              <a:t>Time: January 12-13 (Thursday - Friday</a:t>
            </a:r>
            <a:r>
              <a:rPr lang="en-US" altLang="zh-CN" dirty="0"/>
              <a: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Option </a:t>
            </a:r>
            <a:r>
              <a:rPr lang="en-US" altLang="zh-CN" sz="1800" dirty="0" smtClean="0"/>
              <a:t>3</a:t>
            </a:r>
            <a:endParaRPr lang="en-US" altLang="zh-CN" sz="1800" dirty="0"/>
          </a:p>
          <a:p>
            <a:pPr marL="896938" lvl="3" indent="-195263" algn="just">
              <a:spcBef>
                <a:spcPct val="0"/>
              </a:spcBef>
              <a:spcAft>
                <a:spcPts val="300"/>
              </a:spcAft>
              <a:buClr>
                <a:srgbClr val="000000"/>
              </a:buClr>
              <a:buFont typeface="Arial" panose="020B0604020202020204" pitchFamily="34" charset="0"/>
              <a:buChar char="•"/>
              <a:defRPr/>
            </a:pPr>
            <a:r>
              <a:rPr lang="en-US" altLang="zh-CN" dirty="0"/>
              <a:t>Location</a:t>
            </a:r>
            <a:r>
              <a:rPr lang="en-US" altLang="zh-CN" dirty="0"/>
              <a:t>: QCOM office in San Diego. </a:t>
            </a:r>
          </a:p>
          <a:p>
            <a:pPr marL="896938" lvl="3" indent="-195263" algn="just">
              <a:spcBef>
                <a:spcPct val="0"/>
              </a:spcBef>
              <a:spcAft>
                <a:spcPts val="300"/>
              </a:spcAft>
              <a:buClr>
                <a:srgbClr val="000000"/>
              </a:buClr>
              <a:buFont typeface="Arial" panose="020B0604020202020204" pitchFamily="34" charset="0"/>
              <a:buChar char="•"/>
              <a:defRPr/>
            </a:pPr>
            <a:r>
              <a:rPr lang="en-US" altLang="zh-CN" dirty="0"/>
              <a:t>Time: January </a:t>
            </a:r>
            <a:r>
              <a:rPr lang="en-US" altLang="zh-CN" dirty="0"/>
              <a:t>13-14 (Friday - Saturday)</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a:t>
            </a:r>
            <a:endParaRPr lang="en-US" altLang="zh-CN" dirty="0">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400050" lvl="2" indent="0">
              <a:buNone/>
              <a:defRPr/>
            </a:pPr>
            <a:endParaRPr lang="en-US" altLang="zh-CN" sz="1050" b="1" kern="0" dirty="0"/>
          </a:p>
        </p:txBody>
      </p:sp>
    </p:spTree>
    <p:extLst>
      <p:ext uri="{BB962C8B-B14F-4D97-AF65-F5344CB8AC3E}">
        <p14:creationId xmlns:p14="http://schemas.microsoft.com/office/powerpoint/2010/main" val="38427750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January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smtClean="0">
                <a:solidFill>
                  <a:srgbClr val="0000FF"/>
                </a:solidFill>
              </a:rPr>
              <a:t>January xx-xx</a:t>
            </a:r>
            <a:r>
              <a:rPr lang="en-US" altLang="zh-CN" sz="1800" b="1" kern="0" dirty="0" smtClean="0"/>
              <a:t>, 2023, </a:t>
            </a:r>
            <a:r>
              <a:rPr lang="en-US" altLang="zh-CN" sz="1800" b="1" kern="0" dirty="0">
                <a:solidFill>
                  <a:srgbClr val="0000FF"/>
                </a:solidFill>
              </a:rPr>
              <a:t>in Baltimore</a:t>
            </a:r>
            <a:r>
              <a:rPr lang="en-US" altLang="zh-CN" sz="1800" b="1" kern="0" dirty="0" smtClean="0">
                <a:solidFill>
                  <a:srgbClr val="0000FF"/>
                </a:solidFill>
              </a:rPr>
              <a:t>, Maryland (or </a:t>
            </a:r>
            <a:r>
              <a:rPr lang="en-US" altLang="zh-CN" sz="1800" b="1" kern="0" dirty="0">
                <a:solidFill>
                  <a:srgbClr val="0000FF"/>
                </a:solidFill>
              </a:rPr>
              <a:t>the bay </a:t>
            </a:r>
            <a:r>
              <a:rPr lang="en-US" altLang="zh-CN" sz="1800" b="1" kern="0" dirty="0" smtClean="0">
                <a:solidFill>
                  <a:srgbClr val="0000FF"/>
                </a:solidFill>
              </a:rPr>
              <a:t>area, to be confirmed) area </a:t>
            </a:r>
            <a:r>
              <a:rPr lang="en-US" altLang="zh-CN" sz="1800" b="1" kern="0" dirty="0">
                <a:solidFill>
                  <a:srgbClr val="0000FF"/>
                </a:solidFill>
              </a:rPr>
              <a:t>location </a:t>
            </a:r>
            <a:r>
              <a:rPr lang="en-US" altLang="zh-CN" sz="1800" b="1" kern="0" dirty="0"/>
              <a:t>for 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pic>
        <p:nvPicPr>
          <p:cNvPr id="1026" name="Picture 2" descr="C:\Users\h00316112\AppData\Roaming\eSpace_Desktop\UserData\h00316112\imagefiles\D67FC74F-BBA7-4BB7-B44E-9E57E95A288A.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0" y="3764733"/>
            <a:ext cx="4114800" cy="24857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3807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en-US" sz="3200" dirty="0">
                <a:solidFill>
                  <a:srgbClr val="0000FF"/>
                </a:solidFill>
              </a:rPr>
              <a:t>November </a:t>
            </a:r>
            <a:r>
              <a:rPr lang="en-US" altLang="zh-CN" sz="3200" dirty="0" smtClean="0"/>
              <a:t>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9296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a:t>Some further guideline </a:t>
            </a:r>
            <a:r>
              <a:rPr lang="en-US" altLang="zh-CN" sz="4000" kern="0" dirty="0" smtClean="0"/>
              <a:t>for speeding up</a:t>
            </a:r>
            <a:endParaRPr lang="en-US" altLang="zh-CN" sz="4000" dirty="0"/>
          </a:p>
        </p:txBody>
      </p:sp>
      <p:sp>
        <p:nvSpPr>
          <p:cNvPr id="5" name="Rectangle 3"/>
          <p:cNvSpPr txBox="1">
            <a:spLocks noChangeArrowheads="1"/>
          </p:cNvSpPr>
          <p:nvPr/>
        </p:nvSpPr>
        <p:spPr bwMode="auto">
          <a:xfrm>
            <a:off x="457200" y="1524000"/>
            <a:ext cx="80010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600" b="1" kern="0" dirty="0" err="1" smtClean="0"/>
              <a:t>PoC</a:t>
            </a:r>
            <a:r>
              <a:rPr lang="en-US" altLang="zh-CN" sz="1600" b="1" kern="0" dirty="0" smtClean="0"/>
              <a:t> </a:t>
            </a:r>
            <a:r>
              <a:rPr lang="en-US" altLang="zh-CN" sz="1600" b="1" kern="0" dirty="0"/>
              <a:t>regularly </a:t>
            </a:r>
            <a:r>
              <a:rPr lang="en-US" altLang="zh-CN" sz="1600" b="1" kern="0" dirty="0">
                <a:solidFill>
                  <a:srgbClr val="0000FF"/>
                </a:solidFill>
              </a:rPr>
              <a:t>checks</a:t>
            </a:r>
            <a:r>
              <a:rPr lang="en-US" altLang="zh-CN" sz="1600" b="1" kern="0" dirty="0"/>
              <a:t> the remaining CIDs for each assignee (as shown in the table</a:t>
            </a:r>
            <a:r>
              <a:rPr lang="en-US" altLang="zh-CN" sz="1600" b="1" kern="0" dirty="0" smtClean="0"/>
              <a:t>)</a:t>
            </a:r>
          </a:p>
          <a:p>
            <a:pPr lvl="1" algn="just">
              <a:buFont typeface="Arial" panose="020B0604020202020204" pitchFamily="34" charset="0"/>
              <a:buChar char="–"/>
              <a:defRPr/>
            </a:pPr>
            <a:r>
              <a:rPr lang="en-US" altLang="zh-CN" sz="1400" dirty="0" smtClean="0"/>
              <a:t>Ask </a:t>
            </a:r>
            <a:r>
              <a:rPr lang="en-US" altLang="zh-CN" sz="1400" dirty="0"/>
              <a:t>if extra </a:t>
            </a:r>
            <a:r>
              <a:rPr lang="en-US" altLang="zh-CN" sz="1400" dirty="0">
                <a:solidFill>
                  <a:srgbClr val="0000FF"/>
                </a:solidFill>
              </a:rPr>
              <a:t>help</a:t>
            </a:r>
            <a:r>
              <a:rPr lang="en-US" altLang="zh-CN" sz="1400" dirty="0"/>
              <a:t> is needed (e.g., </a:t>
            </a:r>
            <a:r>
              <a:rPr lang="en-US" altLang="zh-CN" sz="1400" dirty="0">
                <a:solidFill>
                  <a:srgbClr val="0000FF"/>
                </a:solidFill>
              </a:rPr>
              <a:t>re-assign</a:t>
            </a:r>
            <a:r>
              <a:rPr lang="en-US" altLang="zh-CN" sz="1400" dirty="0"/>
              <a:t> a CID to others</a:t>
            </a:r>
            <a:r>
              <a:rPr lang="en-US" altLang="zh-CN" sz="1400" dirty="0" smtClean="0"/>
              <a:t>)</a:t>
            </a:r>
          </a:p>
          <a:p>
            <a:pPr lvl="1" algn="just">
              <a:buFont typeface="Arial" panose="020B0604020202020204" pitchFamily="34" charset="0"/>
              <a:buChar char="–"/>
              <a:defRPr/>
            </a:pPr>
            <a:r>
              <a:rPr lang="en-US" altLang="zh-CN" sz="1400" dirty="0" smtClean="0"/>
              <a:t>Marked out in </a:t>
            </a:r>
            <a:r>
              <a:rPr lang="en-US" altLang="zh-CN" sz="1400" dirty="0">
                <a:solidFill>
                  <a:srgbClr val="FF0000"/>
                </a:solidFill>
              </a:rPr>
              <a:t>red</a:t>
            </a:r>
            <a:r>
              <a:rPr lang="en-US" altLang="zh-CN" sz="1400" dirty="0"/>
              <a:t> box (more than 10 CIDs), </a:t>
            </a:r>
            <a:r>
              <a:rPr lang="en-US" altLang="zh-CN" sz="1400" dirty="0">
                <a:solidFill>
                  <a:srgbClr val="0000FF"/>
                </a:solidFill>
              </a:rPr>
              <a:t>blue</a:t>
            </a:r>
            <a:r>
              <a:rPr lang="en-US" altLang="zh-CN" sz="1400" dirty="0"/>
              <a:t> box (no action until now)</a:t>
            </a:r>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Control the presentation/discussion </a:t>
            </a:r>
            <a:r>
              <a:rPr lang="en-US" altLang="zh-CN" sz="1600" b="1" kern="0" dirty="0" smtClean="0">
                <a:solidFill>
                  <a:srgbClr val="0000FF"/>
                </a:solidFill>
              </a:rPr>
              <a:t>time</a:t>
            </a:r>
          </a:p>
          <a:p>
            <a:pPr lvl="1" algn="just">
              <a:buFont typeface="Arial" panose="020B0604020202020204" pitchFamily="34" charset="0"/>
              <a:buChar char="–"/>
              <a:defRPr/>
            </a:pPr>
            <a:r>
              <a:rPr lang="en-US" altLang="zh-CN" sz="1400" dirty="0" smtClean="0"/>
              <a:t>Strongly </a:t>
            </a:r>
            <a:r>
              <a:rPr lang="en-US" altLang="zh-CN" sz="1400" dirty="0"/>
              <a:t>suggest to have sufficient </a:t>
            </a:r>
            <a:r>
              <a:rPr lang="en-US" altLang="zh-CN" sz="1400" dirty="0">
                <a:solidFill>
                  <a:srgbClr val="0000FF"/>
                </a:solidFill>
              </a:rPr>
              <a:t>offline</a:t>
            </a:r>
            <a:r>
              <a:rPr lang="en-US" altLang="zh-CN" sz="1400" dirty="0"/>
              <a:t> discussion (especially via the email reflector), before presenting in a </a:t>
            </a:r>
            <a:r>
              <a:rPr lang="en-US" altLang="zh-CN" sz="1400" dirty="0" err="1"/>
              <a:t>TGbf</a:t>
            </a:r>
            <a:r>
              <a:rPr lang="en-US" altLang="zh-CN" sz="1400" dirty="0"/>
              <a:t> </a:t>
            </a:r>
            <a:r>
              <a:rPr lang="en-US" altLang="zh-CN" sz="1400" dirty="0" smtClean="0"/>
              <a:t>meeting</a:t>
            </a:r>
          </a:p>
          <a:p>
            <a:pPr lvl="1"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solidFill>
                  <a:srgbClr val="0000FF"/>
                </a:solidFill>
              </a:rPr>
              <a:t>Identify</a:t>
            </a:r>
            <a:r>
              <a:rPr lang="en-US" altLang="zh-CN" sz="1600" b="1" kern="0" dirty="0" smtClean="0"/>
              <a:t> key topics,  arrange </a:t>
            </a:r>
            <a:r>
              <a:rPr lang="en-US" altLang="zh-CN" sz="1600" b="1" kern="0" dirty="0" smtClean="0">
                <a:solidFill>
                  <a:srgbClr val="0000FF"/>
                </a:solidFill>
              </a:rPr>
              <a:t>aggregated discussion </a:t>
            </a:r>
          </a:p>
          <a:p>
            <a:pPr lvl="1" algn="just">
              <a:buFont typeface="Arial" panose="020B0604020202020204" pitchFamily="34" charset="0"/>
              <a:buChar char="–"/>
              <a:defRPr/>
            </a:pPr>
            <a:r>
              <a:rPr lang="en-US" altLang="zh-CN" sz="1400" dirty="0" smtClean="0"/>
              <a:t>Add </a:t>
            </a:r>
            <a:r>
              <a:rPr lang="en-US" altLang="zh-CN" sz="1400" dirty="0" smtClean="0">
                <a:solidFill>
                  <a:srgbClr val="0000FF"/>
                </a:solidFill>
              </a:rPr>
              <a:t>table 1</a:t>
            </a:r>
            <a:r>
              <a:rPr lang="en-US" altLang="zh-CN" sz="1400" dirty="0" smtClean="0"/>
              <a:t> </a:t>
            </a:r>
            <a:r>
              <a:rPr lang="en-US" altLang="zh-CN" sz="1400" dirty="0"/>
              <a:t>with highest </a:t>
            </a:r>
            <a:r>
              <a:rPr lang="en-US" altLang="zh-CN" sz="1400" dirty="0" smtClean="0"/>
              <a:t>priority for key topics, </a:t>
            </a:r>
            <a:r>
              <a:rPr lang="en-US" altLang="zh-CN" sz="1400" dirty="0"/>
              <a:t>and stop discussion of the </a:t>
            </a:r>
            <a:r>
              <a:rPr lang="en-US" altLang="zh-CN" sz="1400" dirty="0" smtClean="0"/>
              <a:t>table 3</a:t>
            </a:r>
            <a:endParaRPr lang="en-US" altLang="zh-CN" sz="1400" dirty="0"/>
          </a:p>
          <a:p>
            <a:pPr lvl="1" algn="just">
              <a:buFont typeface="Arial" panose="020B0604020202020204" pitchFamily="34" charset="0"/>
              <a:buChar char="–"/>
              <a:defRPr/>
            </a:pPr>
            <a:r>
              <a:rPr lang="en-US" altLang="zh-CN" sz="1400" dirty="0"/>
              <a:t>Allow discussion for </a:t>
            </a:r>
            <a:r>
              <a:rPr lang="en-US" altLang="zh-CN" sz="1400" dirty="0">
                <a:solidFill>
                  <a:srgbClr val="0000FF"/>
                </a:solidFill>
              </a:rPr>
              <a:t>key </a:t>
            </a:r>
            <a:r>
              <a:rPr lang="en-US" altLang="zh-CN" sz="1400" dirty="0" smtClean="0">
                <a:solidFill>
                  <a:srgbClr val="0000FF"/>
                </a:solidFill>
              </a:rPr>
              <a:t>topics</a:t>
            </a:r>
            <a:r>
              <a:rPr lang="en-US" altLang="zh-CN" sz="1400" dirty="0"/>
              <a:t>, even without </a:t>
            </a:r>
            <a:r>
              <a:rPr lang="en-US" altLang="zh-CN" sz="1400" dirty="0" smtClean="0"/>
              <a:t>resolution/consensus</a:t>
            </a:r>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lvl="1" algn="just">
              <a:buFont typeface="Arial" panose="020B0604020202020204" pitchFamily="34" charset="0"/>
              <a:buChar char="–"/>
              <a:defRPr/>
            </a:pPr>
            <a:endParaRPr lang="en-US" altLang="zh-CN" sz="1100" dirty="0"/>
          </a:p>
          <a:p>
            <a:pPr lvl="1" algn="just">
              <a:buFont typeface="Arial" panose="020B0604020202020204" pitchFamily="34" charset="0"/>
              <a:buChar char="–"/>
              <a:defRPr/>
            </a:pPr>
            <a:endParaRPr lang="en-US" altLang="zh-CN" sz="1100" dirty="0" smtClean="0"/>
          </a:p>
          <a:p>
            <a:pPr marL="342900" lvl="1" indent="-342900" algn="just">
              <a:buFont typeface="Arial" panose="020B0604020202020204" pitchFamily="34" charset="0"/>
              <a:buChar char="•"/>
              <a:defRPr/>
            </a:pPr>
            <a:r>
              <a:rPr lang="en-US" altLang="zh-CN" sz="1600" b="1" kern="0" dirty="0" smtClean="0"/>
              <a:t>Any other suggestion?</a:t>
            </a:r>
            <a:endParaRPr lang="en-US" altLang="zh-CN" sz="1600" b="1" kern="0" dirty="0"/>
          </a:p>
        </p:txBody>
      </p:sp>
      <p:sp>
        <p:nvSpPr>
          <p:cNvPr id="6" name="Rectangle 3"/>
          <p:cNvSpPr txBox="1">
            <a:spLocks noChangeArrowheads="1"/>
          </p:cNvSpPr>
          <p:nvPr/>
        </p:nvSpPr>
        <p:spPr bwMode="auto">
          <a:xfrm>
            <a:off x="8915400" y="6270893"/>
            <a:ext cx="3200399" cy="206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1200" b="0" kern="0" dirty="0" smtClean="0"/>
              <a:t>Until 2022.11.3</a:t>
            </a:r>
            <a:endParaRPr lang="en-US" altLang="zh-CN" sz="1200" b="0" dirty="0"/>
          </a:p>
        </p:txBody>
      </p:sp>
      <p:pic>
        <p:nvPicPr>
          <p:cNvPr id="1026" name="Picture 2"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6350" y="1543050"/>
            <a:ext cx="321403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矩形 1"/>
          <p:cNvSpPr/>
          <p:nvPr/>
        </p:nvSpPr>
        <p:spPr bwMode="auto">
          <a:xfrm>
            <a:off x="8889477" y="23050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 name="矩形 6"/>
          <p:cNvSpPr/>
          <p:nvPr/>
        </p:nvSpPr>
        <p:spPr bwMode="auto">
          <a:xfrm>
            <a:off x="8888025" y="2857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 name="矩形 7"/>
          <p:cNvSpPr/>
          <p:nvPr/>
        </p:nvSpPr>
        <p:spPr bwMode="auto">
          <a:xfrm>
            <a:off x="8888025" y="3009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8888025" y="31623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8888025" y="40005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8888025" y="415290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2" name="矩形 11"/>
          <p:cNvSpPr/>
          <p:nvPr/>
        </p:nvSpPr>
        <p:spPr bwMode="auto">
          <a:xfrm>
            <a:off x="8888025" y="43053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矩形 12"/>
          <p:cNvSpPr/>
          <p:nvPr/>
        </p:nvSpPr>
        <p:spPr bwMode="auto">
          <a:xfrm>
            <a:off x="8888025" y="45910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rgbClr val="0000FF"/>
              </a:solidFill>
              <a:effectLst/>
              <a:latin typeface="Times New Roman" pitchFamily="18" charset="0"/>
            </a:endParaRPr>
          </a:p>
        </p:txBody>
      </p:sp>
      <p:sp>
        <p:nvSpPr>
          <p:cNvPr id="14" name="矩形 13"/>
          <p:cNvSpPr/>
          <p:nvPr/>
        </p:nvSpPr>
        <p:spPr bwMode="auto">
          <a:xfrm>
            <a:off x="8888025" y="485775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8888025" y="5295900"/>
            <a:ext cx="3227775" cy="133350"/>
          </a:xfrm>
          <a:prstGeom prst="rect">
            <a:avLst/>
          </a:prstGeom>
          <a:noFill/>
          <a:ln w="158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矩形 16"/>
          <p:cNvSpPr/>
          <p:nvPr/>
        </p:nvSpPr>
        <p:spPr bwMode="auto">
          <a:xfrm>
            <a:off x="8888025" y="5581650"/>
            <a:ext cx="3227775" cy="133350"/>
          </a:xfrm>
          <a:prstGeom prst="rect">
            <a:avLst/>
          </a:prstGeom>
          <a:noFill/>
          <a:ln w="15875"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TextBox 7"/>
          <p:cNvSpPr txBox="1"/>
          <p:nvPr/>
        </p:nvSpPr>
        <p:spPr>
          <a:xfrm>
            <a:off x="10501912" y="990600"/>
            <a:ext cx="1690088" cy="505079"/>
          </a:xfrm>
          <a:prstGeom prst="rect">
            <a:avLst/>
          </a:prstGeom>
          <a:noFill/>
        </p:spPr>
        <p:txBody>
          <a:bodyPr>
            <a:noAutofit/>
          </a:bodyPr>
          <a:lstStyle/>
          <a:p>
            <a:pPr algn="just">
              <a:defRPr/>
            </a:pPr>
            <a:r>
              <a:rPr lang="en-US" sz="1050" b="1" dirty="0"/>
              <a:t>Notes:  </a:t>
            </a:r>
          </a:p>
          <a:p>
            <a:pPr marL="90488" lvl="1" indent="-90488" algn="just">
              <a:buFont typeface="Arial" panose="020B0604020202020204" pitchFamily="34" charset="0"/>
              <a:buChar char="•"/>
              <a:defRPr/>
            </a:pPr>
            <a:r>
              <a:rPr lang="en-US" sz="900" dirty="0" smtClean="0">
                <a:solidFill>
                  <a:srgbClr val="FF0000"/>
                </a:solidFill>
              </a:rPr>
              <a:t>Red box: more than 10 CIDs.</a:t>
            </a:r>
            <a:endParaRPr lang="en-US" sz="900" dirty="0">
              <a:solidFill>
                <a:srgbClr val="FF0000"/>
              </a:solidFill>
            </a:endParaRPr>
          </a:p>
          <a:p>
            <a:pPr marL="90488" lvl="1" indent="-90488" algn="just">
              <a:buFont typeface="Arial" panose="020B0604020202020204" pitchFamily="34" charset="0"/>
              <a:buChar char="•"/>
              <a:defRPr/>
            </a:pPr>
            <a:r>
              <a:rPr lang="en-US" altLang="zh-CN" sz="900" dirty="0" smtClean="0">
                <a:solidFill>
                  <a:srgbClr val="0000FF"/>
                </a:solidFill>
              </a:rPr>
              <a:t>Blue box: no action until now</a:t>
            </a:r>
            <a:endParaRPr lang="en-US" altLang="zh-CN" sz="900" dirty="0">
              <a:solidFill>
                <a:srgbClr val="0000FF"/>
              </a:solidFill>
            </a:endParaRPr>
          </a:p>
        </p:txBody>
      </p:sp>
      <p:sp>
        <p:nvSpPr>
          <p:cNvPr id="3" name="矩形 2"/>
          <p:cNvSpPr/>
          <p:nvPr/>
        </p:nvSpPr>
        <p:spPr>
          <a:xfrm>
            <a:off x="4648200" y="4380264"/>
            <a:ext cx="3200399" cy="1831271"/>
          </a:xfrm>
          <a:prstGeom prst="rect">
            <a:avLst/>
          </a:prstGeom>
          <a:ln>
            <a:solidFill>
              <a:srgbClr val="0070C0"/>
            </a:solidFill>
          </a:ln>
        </p:spPr>
        <p:txBody>
          <a:bodyPr wrap="square">
            <a:spAutoFit/>
          </a:bodyPr>
          <a:lstStyle/>
          <a:p>
            <a:pPr lvl="0" algn="ctr">
              <a:spcAft>
                <a:spcPts val="0"/>
              </a:spcAft>
            </a:pPr>
            <a:r>
              <a:rPr lang="en-US" altLang="zh-CN" sz="1400" b="1" dirty="0" smtClean="0">
                <a:solidFill>
                  <a:srgbClr val="0000FF"/>
                </a:solidFill>
                <a:ea typeface="Times New Roman" panose="02020603050405020304" pitchFamily="18" charset="0"/>
              </a:rPr>
              <a:t>Key topics</a:t>
            </a:r>
          </a:p>
          <a:p>
            <a:pPr marL="180975" lvl="0" indent="-180975" algn="just">
              <a:spcAft>
                <a:spcPts val="0"/>
              </a:spcAft>
              <a:buFont typeface="+mj-lt"/>
              <a:buAutoNum type="arabicPeriod"/>
            </a:pPr>
            <a:r>
              <a:rPr lang="en-US" altLang="zh-CN" sz="1100" dirty="0" smtClean="0">
                <a:ea typeface="Times New Roman" panose="02020603050405020304" pitchFamily="18" charset="0"/>
              </a:rPr>
              <a:t>TBDs</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NDP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NPDA</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behavior (beam steering, antenna selection, power control, RF indexing, timestamp)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PHY capabilities and parameter setup</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SR2SR</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(reporting, SP, burst definition, monostatic)</a:t>
            </a:r>
            <a:endParaRPr lang="zh-CN" altLang="zh-CN" sz="1100" dirty="0"/>
          </a:p>
          <a:p>
            <a:pPr marL="180975" lvl="0" indent="-180975" algn="just">
              <a:spcAft>
                <a:spcPts val="0"/>
              </a:spcAft>
              <a:buFont typeface="+mj-lt"/>
              <a:buAutoNum type="arabicPeriod"/>
            </a:pPr>
            <a:r>
              <a:rPr lang="en-US" altLang="zh-CN" sz="1100" dirty="0">
                <a:ea typeface="Times New Roman" panose="02020603050405020304" pitchFamily="18" charset="0"/>
              </a:rPr>
              <a:t>DMG SBP</a:t>
            </a:r>
            <a:endParaRPr lang="zh-CN" altLang="zh-CN" sz="1100" dirty="0">
              <a:effectLst/>
            </a:endParaRPr>
          </a:p>
        </p:txBody>
      </p:sp>
    </p:spTree>
    <p:extLst>
      <p:ext uri="{BB962C8B-B14F-4D97-AF65-F5344CB8AC3E}">
        <p14:creationId xmlns:p14="http://schemas.microsoft.com/office/powerpoint/2010/main" val="38612932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14    (Monday PM 1),	</a:t>
            </a:r>
            <a:r>
              <a:rPr lang="en-US" altLang="zh-CN" sz="1800" dirty="0" smtClean="0">
                <a:solidFill>
                  <a:srgbClr val="0000FF"/>
                </a:solidFill>
              </a:rPr>
              <a:t>13:30-15:30 </a:t>
            </a:r>
            <a:r>
              <a:rPr lang="en-US" altLang="zh-CN" sz="1800" dirty="0">
                <a:solidFill>
                  <a:srgbClr val="0000FF"/>
                </a:solidFill>
              </a:rPr>
              <a:t>Thailand time</a:t>
            </a:r>
          </a:p>
          <a:p>
            <a:pPr lvl="1"/>
            <a:endParaRPr lang="en-US" altLang="en-US" sz="3600" dirty="0"/>
          </a:p>
        </p:txBody>
      </p:sp>
    </p:spTree>
    <p:extLst>
      <p:ext uri="{BB962C8B-B14F-4D97-AF65-F5344CB8AC3E}">
        <p14:creationId xmlns:p14="http://schemas.microsoft.com/office/powerpoint/2010/main" val="42453142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294, 65, 119 </a:t>
            </a:r>
            <a:endParaRPr lang="en-US"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22/1579r3</a:t>
            </a:r>
            <a:r>
              <a:rPr lang="en-US" altLang="zh-CN" sz="1600" dirty="0"/>
              <a:t>, CRs for CC40 11bf D0.1 Sensing Measurement Report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Rojan </a:t>
            </a:r>
            <a:r>
              <a:rPr lang="en-US" altLang="zh-CN" sz="1800" b="1" kern="0" dirty="0" smtClean="0"/>
              <a:t>Chitrakar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22/1579r3</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945164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128, 283, 286, 435, </a:t>
            </a:r>
            <a:r>
              <a:rPr lang="pt-BR" altLang="zh-CN" sz="1600" dirty="0" smtClean="0"/>
              <a:t>559</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22/1758r2</a:t>
            </a:r>
            <a:r>
              <a:rPr lang="en-US" altLang="zh-CN" sz="1600" dirty="0"/>
              <a:t>, CC40 CR for Topic Threshold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22/1758r2</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380697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smtClean="0"/>
              <a:t>CIDs 327</a:t>
            </a:r>
          </a:p>
          <a:p>
            <a:pPr lvl="1" algn="just">
              <a:buFont typeface="Arial" panose="020B0604020202020204" pitchFamily="34" charset="0"/>
              <a:buChar char="–"/>
              <a:defRPr/>
            </a:pPr>
            <a:r>
              <a:rPr lang="en-US" altLang="zh-CN" sz="1600" kern="0" dirty="0" smtClean="0"/>
              <a:t>as specified in 11-22-1752-04-00bf Resolution of CID 327 DMG MLME Primitives</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22/1752r4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40288285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a:t>CID : 299, 308, 316, 481, 93, 141, 145, 430, 611, 774, 463, 815, 877,  21, 570, </a:t>
            </a:r>
            <a:r>
              <a:rPr lang="pt-BR" altLang="zh-CN" sz="1600" kern="0" dirty="0" smtClean="0"/>
              <a:t>912</a:t>
            </a:r>
          </a:p>
          <a:p>
            <a:pPr lvl="1" algn="just">
              <a:buFont typeface="Arial" panose="020B0604020202020204" pitchFamily="34" charset="0"/>
              <a:buChar char="–"/>
              <a:defRPr/>
            </a:pPr>
            <a:r>
              <a:rPr lang="en-US" altLang="zh-CN" sz="1600" kern="0" dirty="0" smtClean="0"/>
              <a:t>as specified </a:t>
            </a:r>
            <a:r>
              <a:rPr lang="en-US" altLang="zh-CN" sz="1600" kern="0" dirty="0"/>
              <a:t>in 11-22/1385r9 ‘CC40 sensing session part 3</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Dibakar Das</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22/1385r9</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048673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601, </a:t>
            </a:r>
            <a:r>
              <a:rPr lang="pt-BR" altLang="zh-CN" sz="1600" kern="0" dirty="0" smtClean="0"/>
              <a:t>642</a:t>
            </a:r>
          </a:p>
          <a:p>
            <a:pPr lvl="1" algn="just">
              <a:buFont typeface="Arial" panose="020B0604020202020204" pitchFamily="34" charset="0"/>
              <a:buChar char="–"/>
              <a:defRPr/>
            </a:pPr>
            <a:r>
              <a:rPr lang="en-US" altLang="zh-CN" sz="1600" kern="0" dirty="0" smtClean="0"/>
              <a:t>as specified </a:t>
            </a:r>
            <a:r>
              <a:rPr lang="en-US" altLang="zh-CN" sz="1600" kern="0" dirty="0"/>
              <a:t>in 11-22/891r3 ‘CC40-CR for PN SN and AC</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22/891r3 </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2311311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kern="0" dirty="0" smtClean="0"/>
              <a:t>CID: </a:t>
            </a:r>
            <a:r>
              <a:rPr lang="pt-BR" altLang="zh-CN" sz="1600" kern="0" dirty="0"/>
              <a:t>664, 816, 905, 242, 895, </a:t>
            </a:r>
            <a:r>
              <a:rPr lang="pt-BR" altLang="zh-CN" sz="1600" kern="0" dirty="0" smtClean="0"/>
              <a:t>279</a:t>
            </a:r>
          </a:p>
          <a:p>
            <a:pPr lvl="1" algn="just">
              <a:buFont typeface="Arial" panose="020B0604020202020204" pitchFamily="34" charset="0"/>
              <a:buChar char="–"/>
              <a:defRPr/>
            </a:pPr>
            <a:r>
              <a:rPr lang="en-US" altLang="zh-CN" sz="1600" kern="0" dirty="0" smtClean="0"/>
              <a:t>as specified </a:t>
            </a:r>
            <a:r>
              <a:rPr lang="en-US" altLang="zh-CN" sz="1600" kern="0" dirty="0"/>
              <a:t>in 11-22/1455r2 ‘CC40 CR for Sensing Measurement Setup - Part 2</a:t>
            </a:r>
            <a:r>
              <a:rPr lang="en-US" altLang="zh-CN" sz="1600" kern="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22/1455r2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258635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373, 491, 490, </a:t>
            </a:r>
            <a:r>
              <a:rPr lang="en-US" altLang="zh-CN" sz="1600" dirty="0" smtClean="0"/>
              <a:t>519</a:t>
            </a:r>
          </a:p>
          <a:p>
            <a:pPr lvl="1" algn="just">
              <a:buFont typeface="Arial" panose="020B0604020202020204" pitchFamily="34" charset="0"/>
              <a:buChar char="–"/>
              <a:defRPr/>
            </a:pPr>
            <a:r>
              <a:rPr lang="en-US" altLang="zh-CN" sz="1600" kern="0" dirty="0" smtClean="0"/>
              <a:t>as specified </a:t>
            </a:r>
            <a:r>
              <a:rPr lang="en-US" altLang="zh-CN" sz="1600" kern="0" dirty="0"/>
              <a:t>in 11-22/1691r1 ‘CC40 CR for CIDs for Sensing Measurement Setup Frames</a:t>
            </a:r>
            <a:r>
              <a:rPr lang="en-US" altLang="zh-CN" sz="1600" kern="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Dongguk </a:t>
            </a:r>
            <a:r>
              <a:rPr lang="en-US" altLang="zh-CN" sz="1800" b="1" kern="0" dirty="0"/>
              <a:t>Lim</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22/1691r1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75828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661, </a:t>
            </a:r>
            <a:r>
              <a:rPr lang="en-US" altLang="zh-CN" sz="1600" dirty="0" smtClean="0"/>
              <a:t>662, 899</a:t>
            </a:r>
          </a:p>
          <a:p>
            <a:pPr lvl="1" algn="just">
              <a:buFont typeface="Arial" panose="020B0604020202020204" pitchFamily="34" charset="0"/>
              <a:buChar char="–"/>
              <a:defRPr/>
            </a:pPr>
            <a:r>
              <a:rPr lang="en-US" altLang="zh-CN" sz="1600" kern="0" dirty="0" smtClean="0"/>
              <a:t>as specified in </a:t>
            </a:r>
            <a:r>
              <a:rPr lang="en-US" altLang="zh-CN" sz="1600" dirty="0"/>
              <a:t>22/1467r2 CR for Setup CIDs Part II</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22/1467r2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4259795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126, 129, 164, 166, 168, 454, 498, 504, 543, 547, 549, 551, 554, 765, 99, </a:t>
            </a:r>
            <a:r>
              <a:rPr lang="en-US" altLang="zh-CN" sz="1600" dirty="0" smtClean="0"/>
              <a:t>101</a:t>
            </a:r>
          </a:p>
          <a:p>
            <a:pPr lvl="1" algn="just">
              <a:buFont typeface="Arial" panose="020B0604020202020204" pitchFamily="34" charset="0"/>
              <a:buChar char="–"/>
              <a:defRPr/>
            </a:pPr>
            <a:r>
              <a:rPr lang="en-US" altLang="zh-CN" sz="1600" kern="0" dirty="0" smtClean="0"/>
              <a:t>as specified in </a:t>
            </a:r>
            <a:r>
              <a:rPr lang="en-US" altLang="zh-CN" sz="1600" dirty="0" smtClean="0"/>
              <a:t>11-22/1332r3 </a:t>
            </a:r>
            <a:r>
              <a:rPr lang="en-US" altLang="zh-CN" sz="1600" dirty="0"/>
              <a:t>‘CC40 CR for Trigger frame’</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Dong Wei</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22/1332r3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917054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735, 736, 737, 739, 783, 788, 798, 790, </a:t>
            </a:r>
            <a:r>
              <a:rPr lang="pt-BR" altLang="zh-CN" sz="1600" dirty="0" smtClean="0"/>
              <a:t>583</a:t>
            </a:r>
          </a:p>
          <a:p>
            <a:pPr lvl="1" algn="just">
              <a:buFont typeface="Arial" panose="020B0604020202020204" pitchFamily="34" charset="0"/>
              <a:buChar char="–"/>
              <a:defRPr/>
            </a:pPr>
            <a:r>
              <a:rPr lang="en-US" altLang="zh-CN" sz="1600" kern="0" dirty="0" smtClean="0"/>
              <a:t>as specified in </a:t>
            </a:r>
            <a:r>
              <a:rPr lang="en-US" altLang="zh-CN" sz="1600" dirty="0"/>
              <a:t>11-22/1577r3 ‘CC40 CR for Miscellaneous negotiation related CIDs’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Dibakar Das</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22/1577r3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9485798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169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182, 415, 147, 754, 181, 416, 535, 782, 810, 811, 218, 586, </a:t>
            </a:r>
            <a:r>
              <a:rPr lang="pt-BR" altLang="zh-CN" sz="1600" dirty="0" smtClean="0"/>
              <a:t>836</a:t>
            </a:r>
          </a:p>
          <a:p>
            <a:pPr lvl="1" algn="just">
              <a:buFont typeface="Arial" panose="020B0604020202020204" pitchFamily="34" charset="0"/>
              <a:buChar char="–"/>
              <a:defRPr/>
            </a:pPr>
            <a:r>
              <a:rPr lang="en-US" altLang="zh-CN" sz="1600" kern="0" dirty="0" smtClean="0"/>
              <a:t>as specified in </a:t>
            </a:r>
            <a:r>
              <a:rPr lang="en-US" altLang="zh-CN" sz="1600" dirty="0" smtClean="0"/>
              <a:t>11-22/1402r4 </a:t>
            </a:r>
            <a:r>
              <a:rPr lang="en-US" altLang="zh-CN" sz="1600" dirty="0"/>
              <a:t>‘CC40 CR for Sensing Measurement Setup - Part 1’</a:t>
            </a:r>
            <a:endParaRPr lang="en-US" altLang="zh-CN" sz="1600" b="1" kern="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Lim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22/1402r4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303914622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047, 204, 276, 459, 493, 525, 573, 576, 595, 743, 081, 277, 082, 528 </a:t>
            </a:r>
            <a:endParaRPr lang="pt-BR" altLang="zh-CN" sz="1600" dirty="0" smtClean="0"/>
          </a:p>
          <a:p>
            <a:pPr lvl="1" algn="just">
              <a:buFont typeface="Arial" panose="020B0604020202020204" pitchFamily="34" charset="0"/>
              <a:buChar char="–"/>
              <a:defRPr/>
            </a:pPr>
            <a:r>
              <a:rPr lang="en-US" altLang="zh-CN" sz="1600" kern="0" dirty="0" smtClean="0"/>
              <a:t>as specified in </a:t>
            </a:r>
            <a:r>
              <a:rPr lang="en-US" altLang="zh-CN" sz="1600" dirty="0" smtClean="0"/>
              <a:t>22/1396r5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22/1396r5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037110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November</a:t>
            </a:r>
            <a:r>
              <a:rPr lang="en-US" altLang="zh-CN" dirty="0"/>
              <a:t> 802 </a:t>
            </a:r>
            <a:r>
              <a:rPr lang="en-US" altLang="zh-CN" dirty="0">
                <a:solidFill>
                  <a:srgbClr val="0000FF"/>
                </a:solidFill>
              </a:rPr>
              <a:t>plenary</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https://web.cvent.com/event/840c257d-5d52-4eff-94b4-39d2aafda56b/summary</a:t>
            </a: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a:p>
            <a:endParaRPr lang="en-US" altLang="zh-CN"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2022</a:t>
            </a:r>
            <a:endParaRPr lang="en-GB" dirty="0"/>
          </a:p>
        </p:txBody>
      </p:sp>
    </p:spTree>
    <p:extLst>
      <p:ext uri="{BB962C8B-B14F-4D97-AF65-F5344CB8AC3E}">
        <p14:creationId xmlns:p14="http://schemas.microsoft.com/office/powerpoint/2010/main" val="40922638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671, 343, 534, </a:t>
            </a:r>
            <a:r>
              <a:rPr lang="pt-BR" altLang="zh-CN" sz="1600" dirty="0" smtClean="0"/>
              <a:t>855</a:t>
            </a:r>
          </a:p>
          <a:p>
            <a:pPr lvl="1" algn="just">
              <a:buFont typeface="Arial" panose="020B0604020202020204" pitchFamily="34" charset="0"/>
              <a:buChar char="–"/>
              <a:defRPr/>
            </a:pPr>
            <a:r>
              <a:rPr lang="en-US" altLang="zh-CN" sz="1600" kern="0" dirty="0" smtClean="0"/>
              <a:t>as specified </a:t>
            </a:r>
            <a:r>
              <a:rPr lang="en-US" altLang="zh-CN" sz="1600" dirty="0"/>
              <a:t> in 22/1803r0 CR for Setup CIDs Part III (11.21.8)</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Lin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22/1803r0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582953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172</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291</a:t>
            </a:r>
            <a:endParaRPr lang="pt-BR" altLang="zh-CN" sz="1600" dirty="0" smtClean="0"/>
          </a:p>
          <a:p>
            <a:pPr lvl="1" algn="just">
              <a:buFont typeface="Arial" panose="020B0604020202020204" pitchFamily="34" charset="0"/>
              <a:buChar char="–"/>
              <a:defRPr/>
            </a:pPr>
            <a:r>
              <a:rPr lang="en-US" altLang="zh-CN" sz="1600" kern="0" dirty="0" smtClean="0"/>
              <a:t>as specified </a:t>
            </a:r>
            <a:r>
              <a:rPr lang="en-US" altLang="zh-CN" sz="1600" dirty="0"/>
              <a:t> in 11-22/1791r0 CC40 CR for CID </a:t>
            </a:r>
            <a:r>
              <a:rPr lang="en-US" altLang="zh-CN" sz="1600" dirty="0" smtClean="0"/>
              <a:t>291</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a:t>
            </a:r>
            <a:r>
              <a:rPr lang="en-US" altLang="zh-CN" sz="1800" b="1" kern="0" dirty="0" smtClean="0"/>
              <a:t>Kamel</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22/1791r0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93326281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173</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89, 187, 474, 532, 606, 714, 776, 777, 814, 846, 847, 849, 875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22/0927r4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Chris Beg 	</a:t>
            </a:r>
            <a:r>
              <a:rPr lang="en-US" altLang="zh-CN" sz="1800" b="1" dirty="0"/>
              <a:t>	</a:t>
            </a:r>
            <a:r>
              <a:rPr lang="en-US" altLang="zh-CN" sz="1800" b="1" kern="0" dirty="0"/>
              <a:t>Second</a:t>
            </a:r>
            <a:r>
              <a:rPr lang="en-US" altLang="zh-CN" sz="1800" b="1" kern="0" dirty="0" smtClean="0"/>
              <a:t>: Claudio </a:t>
            </a:r>
            <a:r>
              <a:rPr lang="en-US" altLang="zh-CN" sz="1800" b="1" kern="0" dirty="0"/>
              <a:t>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22/0927r4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76474498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174</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11-22/1823r1 ‘Resolutions for CID 49, 50 and 139</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Chaoming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22/1823r1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8816766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175</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202 315 482 567 633 769 768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11-22/1651r3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22/1651r3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3534843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176</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418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11-22-1523r3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Assaf Kasher</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22/1523r3</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1088236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177</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 15 16 205 305 318 </a:t>
            </a:r>
            <a:r>
              <a:rPr lang="en-US" altLang="zh-CN" sz="1600" dirty="0" smtClean="0"/>
              <a:t>322</a:t>
            </a:r>
          </a:p>
          <a:p>
            <a:pPr lvl="1" algn="just">
              <a:buFont typeface="Arial" panose="020B0604020202020204" pitchFamily="34" charset="0"/>
              <a:buChar char="–"/>
              <a:defRPr/>
            </a:pPr>
            <a:r>
              <a:rPr lang="en-US" altLang="zh-CN" sz="1600" dirty="0"/>
              <a:t>as specified in doc.: </a:t>
            </a:r>
            <a:r>
              <a:rPr lang="en-US" altLang="zh-CN" sz="1600" dirty="0" smtClean="0"/>
              <a:t>11-22/1826r2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22/1826r2</a:t>
            </a:r>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1792950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178</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a:t>
            </a:r>
            <a:r>
              <a:rPr lang="en-US" altLang="zh-CN" sz="1600" dirty="0" smtClean="0"/>
              <a:t>561</a:t>
            </a:r>
          </a:p>
          <a:p>
            <a:pPr lvl="1" algn="just">
              <a:buFont typeface="Arial" panose="020B0604020202020204" pitchFamily="34" charset="0"/>
              <a:buChar char="–"/>
              <a:defRPr/>
            </a:pPr>
            <a:r>
              <a:rPr lang="en-US" altLang="zh-CN" sz="1600" kern="0" dirty="0" smtClean="0"/>
              <a:t>as specified in </a:t>
            </a:r>
            <a:r>
              <a:rPr lang="en-US" altLang="zh-CN" sz="1600" dirty="0" smtClean="0"/>
              <a:t>11-22/1834r2 </a:t>
            </a:r>
            <a:r>
              <a:rPr lang="en-US" altLang="zh-CN" sz="1600" dirty="0"/>
              <a:t>‘CC40-CR-for-CID 561</a:t>
            </a:r>
            <a:r>
              <a:rPr lang="en-US" altLang="zh-CN" sz="1600" dirty="0" smtClean="0"/>
              <a:t>’</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22/1834r2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407436655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179</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HE TB Ranging NDP to the TF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NDPA sounding phase in a TB sensing measurement instance when PPDU BW ≤ 160 MHz;</a:t>
            </a:r>
          </a:p>
          <a:p>
            <a:pPr lvl="1" algn="just">
              <a:buFont typeface="Arial" panose="020B0604020202020204" pitchFamily="34" charset="0"/>
              <a:buChar char="–"/>
              <a:defRPr/>
            </a:pPr>
            <a:r>
              <a:rPr lang="en-US" altLang="zh-CN" sz="1600" dirty="0" smtClean="0"/>
              <a:t>To </a:t>
            </a:r>
            <a:r>
              <a:rPr lang="en-US" altLang="zh-CN" sz="1600" dirty="0"/>
              <a:t>apply the HE Ranging NDP to the non-TB sensing measurement instance when PPDU BW ≤ 160 </a:t>
            </a:r>
            <a:r>
              <a:rPr lang="en-US" altLang="zh-CN" sz="1600" dirty="0" err="1"/>
              <a:t>MHz.</a:t>
            </a: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smtClean="0"/>
              <a:t>Second: Rajat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108247782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180</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reflect the following text in the Sensing NDP </a:t>
            </a:r>
            <a:r>
              <a:rPr lang="en-US" altLang="zh-CN" sz="1800" b="1" dirty="0" smtClean="0"/>
              <a:t>PDT</a:t>
            </a:r>
            <a:r>
              <a:rPr lang="en-US" altLang="zh-CN" sz="1800" b="1" kern="0" dirty="0" smtClean="0"/>
              <a:t>:</a:t>
            </a:r>
            <a:endParaRPr lang="en-US" altLang="zh-CN" sz="1800" b="1" kern="0" dirty="0"/>
          </a:p>
          <a:p>
            <a:pPr lvl="1" algn="just">
              <a:buFont typeface="Arial" panose="020B0604020202020204" pitchFamily="34" charset="0"/>
              <a:buChar char="–"/>
              <a:defRPr/>
            </a:pPr>
            <a:r>
              <a:rPr lang="en-US" altLang="zh-CN" sz="1600" dirty="0" smtClean="0"/>
              <a:t>To </a:t>
            </a:r>
            <a:r>
              <a:rPr lang="en-US" altLang="zh-CN" sz="1600" dirty="0"/>
              <a:t>apply the EHT sounding NDP (including specified preamble puncturing patterns), when PPDU BW = 320 MHz, only to a TB sensing measurement instance in the NDPA sounding phase as the SI2SR NDP.</a:t>
            </a: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p:txBody>
      </p:sp>
    </p:spTree>
    <p:extLst>
      <p:ext uri="{BB962C8B-B14F-4D97-AF65-F5344CB8AC3E}">
        <p14:creationId xmlns:p14="http://schemas.microsoft.com/office/powerpoint/2010/main" val="2260432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181</a:t>
            </a:r>
            <a:endParaRPr lang="en-US" altLang="en-US" sz="3600" dirty="0"/>
          </a:p>
        </p:txBody>
      </p:sp>
      <p:sp>
        <p:nvSpPr>
          <p:cNvPr id="5" name="Rectangle 3"/>
          <p:cNvSpPr txBox="1">
            <a:spLocks noChangeArrowheads="1"/>
          </p:cNvSpPr>
          <p:nvPr/>
        </p:nvSpPr>
        <p:spPr bwMode="auto">
          <a:xfrm>
            <a:off x="762000" y="1295400"/>
            <a:ext cx="10744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r>
              <a:rPr lang="en-US" altLang="zh-CN" sz="1800" b="1" dirty="0" smtClean="0"/>
              <a:t>:</a:t>
            </a:r>
            <a:endParaRPr lang="en-US" altLang="zh-CN" sz="1800" b="1" kern="0" dirty="0" smtClean="0"/>
          </a:p>
          <a:p>
            <a:pPr lvl="1" algn="just">
              <a:buFont typeface="Arial" panose="020B0604020202020204" pitchFamily="34" charset="0"/>
              <a:buChar char="–"/>
              <a:defRPr/>
            </a:pPr>
            <a:r>
              <a:rPr lang="en-US" altLang="zh-CN" sz="1600" dirty="0" smtClean="0"/>
              <a:t>CID: 408</a:t>
            </a:r>
            <a:r>
              <a:rPr lang="en-US" altLang="zh-CN" sz="1600" dirty="0"/>
              <a:t>, 409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a:t>
            </a:r>
            <a:r>
              <a:rPr lang="en-US" altLang="zh-CN" sz="1800" b="1" kern="0" dirty="0" smtClean="0"/>
              <a:t>Silva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49343010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Plenary</a:t>
            </a:r>
            <a:r>
              <a:rPr lang="en-US" altLang="zh-CN" sz="4000" dirty="0">
                <a:solidFill>
                  <a:srgbClr val="0000FF"/>
                </a:solidFill>
              </a:rPr>
              <a:t>	</a:t>
            </a:r>
            <a:endParaRPr lang="en-US" altLang="zh-CN" sz="4000" dirty="0" smtClean="0">
              <a:solidFill>
                <a:srgbClr val="0000FF"/>
              </a:solidFill>
            </a:endParaRPr>
          </a:p>
          <a:p>
            <a:pPr marL="285750" indent="-285750" algn="ctr">
              <a:buFont typeface="Arial" panose="020B0604020202020204" pitchFamily="34" charset="0"/>
              <a:buChar char="•"/>
            </a:pPr>
            <a:r>
              <a:rPr lang="en-US" altLang="zh-CN" sz="1800" dirty="0">
                <a:solidFill>
                  <a:srgbClr val="0000FF"/>
                </a:solidFill>
              </a:rPr>
              <a:t>November 17    (Thursday AM 1),	08:00-10:00 Thailand time</a:t>
            </a:r>
          </a:p>
          <a:p>
            <a:pPr lvl="1"/>
            <a:endParaRPr lang="en-US" altLang="en-US" sz="3600" dirty="0"/>
          </a:p>
        </p:txBody>
      </p:sp>
    </p:spTree>
    <p:extLst>
      <p:ext uri="{BB962C8B-B14F-4D97-AF65-F5344CB8AC3E}">
        <p14:creationId xmlns:p14="http://schemas.microsoft.com/office/powerpoint/2010/main" val="273947068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 : 284, 285, 433, 434, 560, 766, 767, 886, </a:t>
            </a:r>
            <a:r>
              <a:rPr lang="pt-BR" altLang="zh-CN" sz="1600" dirty="0" smtClean="0"/>
              <a:t>890</a:t>
            </a:r>
          </a:p>
          <a:p>
            <a:pPr lvl="1" algn="just">
              <a:buFont typeface="Arial" panose="020B0604020202020204" pitchFamily="34" charset="0"/>
              <a:buChar char="–"/>
              <a:defRPr/>
            </a:pPr>
            <a:r>
              <a:rPr lang="en-US" altLang="zh-CN" sz="1600" kern="0" dirty="0"/>
              <a:t>in </a:t>
            </a:r>
            <a:r>
              <a:rPr lang="en-US" altLang="zh-CN" sz="1600" kern="0" dirty="0" smtClean="0"/>
              <a:t>11-22/1861r3 </a:t>
            </a:r>
            <a:r>
              <a:rPr lang="en-US" altLang="zh-CN" sz="1600" kern="0" dirty="0"/>
              <a:t>CC40 CR for Topic Threshold – Part </a:t>
            </a:r>
            <a:r>
              <a:rPr lang="en-US" altLang="zh-CN" sz="1600" kern="0" dirty="0" smtClean="0"/>
              <a:t>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22/1861r3</a:t>
            </a:r>
          </a:p>
          <a:p>
            <a:pPr marL="628650" lvl="2">
              <a:buFont typeface="微软雅黑" panose="020B0503020204020204" pitchFamily="34" charset="-122"/>
              <a:buChar char="–"/>
              <a:defRPr/>
            </a:pPr>
            <a:r>
              <a:rPr lang="en-US" altLang="zh-CN" kern="0" dirty="0" smtClean="0"/>
              <a:t>SP </a:t>
            </a:r>
            <a:r>
              <a:rPr lang="en-US" altLang="zh-CN" kern="0" dirty="0"/>
              <a:t>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798970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183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351 and 356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11-22-1830-03-00bf Resolution of DMG CID 351 356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22/1830r3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023239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130959</TotalTime>
  <Words>5398</Words>
  <Application>Microsoft Office PowerPoint</Application>
  <PresentationFormat>宽屏</PresentationFormat>
  <Paragraphs>1311</Paragraphs>
  <Slides>65</Slides>
  <Notes>64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65</vt:i4>
      </vt:variant>
    </vt:vector>
  </HeadingPairs>
  <TitlesOfParts>
    <vt:vector size="7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November Plenary 2022</vt:lpstr>
      <vt:lpstr>IEEE 802.11 Task Group bf WLAN Sensing </vt:lpstr>
      <vt:lpstr>PowerPoint 演示文稿</vt:lpstr>
      <vt:lpstr>PowerPoint 演示文稿</vt:lpstr>
      <vt:lpstr>Registration for the November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5322</cp:revision>
  <cp:lastPrinted>2014-11-04T15:04:57Z</cp:lastPrinted>
  <dcterms:created xsi:type="dcterms:W3CDTF">2007-04-17T18:10:23Z</dcterms:created>
  <dcterms:modified xsi:type="dcterms:W3CDTF">2022-11-15T12:26:25Z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(3)hvkulVRwSVCPGo6XVyy1NLeN62DsZGc5b6ntATnVDmT+ylMus8a7MPe/Y1K6FAmJy3rwsWJE
w2L8wv4OJNFuJeAbIXLnpfl3V74dr1LgeerCESgvGhpd/GSyQCJMGJkWZc4iRY4SWxFSHwQk
pasNHoiwBqFCt7ko5PiCAJlEHK7XMwWLGGjxsOnT2K9FS82t7HqGn19IRXnP42MC3eXHJPfe
aGl/xKGOb78hdow1BM</vt:lpwstr>
  </property>
  <property fmtid="{D5CDD505-2E9C-101B-9397-08002B2CF9AE}" pid="27" name="_2015_ms_pID_7253431">
    <vt:lpwstr>uYKE9j5pYqLXU0Pg2g3n2HnfozoFjezYvhHZvDDwbIz7XNpVtGYc6t
G/DYWOC1ZOFiouFij1kBF9k4SDeLMjGt8ISaMDXhWhdGk478Vq5wdntW8+H/8bqChpra8lnL
bQVZ6VxX04hQrArdYG4yRBQsHqK/ygTKO+uTA6XeYIG5loqPbi7VxFqjJiEZb2OOzL4O+zCr
d2lGRl8UkcjCfwDMSR+iSsN8+dOt78xu8N3G</vt:lpwstr>
  </property>
  <property fmtid="{D5CDD505-2E9C-101B-9397-08002B2CF9AE}" pid="28" name="_2015_ms_pID_7253432">
    <vt:lpwstr>c7UW5w0AjFf8/llninGVakU=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