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omments/comment1.xml" ContentType="application/vnd.openxmlformats-officedocument.presentationml.comment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5"/>
  </p:notesMasterIdLst>
  <p:handoutMasterIdLst>
    <p:handoutMasterId r:id="rId66"/>
  </p:handoutMasterIdLst>
  <p:sldIdLst>
    <p:sldId id="269" r:id="rId2"/>
    <p:sldId id="813" r:id="rId3"/>
    <p:sldId id="424" r:id="rId4"/>
    <p:sldId id="423" r:id="rId5"/>
    <p:sldId id="916" r:id="rId6"/>
    <p:sldId id="757" r:id="rId7"/>
    <p:sldId id="754" r:id="rId8"/>
    <p:sldId id="755" r:id="rId9"/>
    <p:sldId id="458" r:id="rId10"/>
    <p:sldId id="489" r:id="rId11"/>
    <p:sldId id="814" r:id="rId12"/>
    <p:sldId id="815" r:id="rId13"/>
    <p:sldId id="749" r:id="rId14"/>
    <p:sldId id="767" r:id="rId15"/>
    <p:sldId id="768" r:id="rId16"/>
    <p:sldId id="746" r:id="rId17"/>
    <p:sldId id="874" r:id="rId18"/>
    <p:sldId id="876" r:id="rId19"/>
    <p:sldId id="989" r:id="rId20"/>
    <p:sldId id="895" r:id="rId21"/>
    <p:sldId id="879" r:id="rId22"/>
    <p:sldId id="960" r:id="rId23"/>
    <p:sldId id="917" r:id="rId24"/>
    <p:sldId id="933" r:id="rId25"/>
    <p:sldId id="877" r:id="rId26"/>
    <p:sldId id="918" r:id="rId27"/>
    <p:sldId id="932" r:id="rId28"/>
    <p:sldId id="897" r:id="rId29"/>
    <p:sldId id="963" r:id="rId30"/>
    <p:sldId id="961" r:id="rId31"/>
    <p:sldId id="962" r:id="rId32"/>
    <p:sldId id="988" r:id="rId33"/>
    <p:sldId id="991" r:id="rId34"/>
    <p:sldId id="905" r:id="rId35"/>
    <p:sldId id="934" r:id="rId36"/>
    <p:sldId id="935" r:id="rId37"/>
    <p:sldId id="964" r:id="rId38"/>
    <p:sldId id="965" r:id="rId39"/>
    <p:sldId id="966" r:id="rId40"/>
    <p:sldId id="967" r:id="rId41"/>
    <p:sldId id="968" r:id="rId42"/>
    <p:sldId id="969" r:id="rId43"/>
    <p:sldId id="970" r:id="rId44"/>
    <p:sldId id="971" r:id="rId45"/>
    <p:sldId id="972" r:id="rId46"/>
    <p:sldId id="973" r:id="rId47"/>
    <p:sldId id="974" r:id="rId48"/>
    <p:sldId id="975" r:id="rId49"/>
    <p:sldId id="976" r:id="rId50"/>
    <p:sldId id="977" r:id="rId51"/>
    <p:sldId id="978" r:id="rId52"/>
    <p:sldId id="979" r:id="rId53"/>
    <p:sldId id="980" r:id="rId54"/>
    <p:sldId id="981" r:id="rId55"/>
    <p:sldId id="982" r:id="rId56"/>
    <p:sldId id="983" r:id="rId57"/>
    <p:sldId id="984" r:id="rId58"/>
    <p:sldId id="985" r:id="rId59"/>
    <p:sldId id="986" r:id="rId60"/>
    <p:sldId id="990" r:id="rId61"/>
    <p:sldId id="987" r:id="rId62"/>
    <p:sldId id="842" r:id="rId63"/>
    <p:sldId id="888" r:id="rId6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3" autoAdjust="0"/>
    <p:restoredTop sz="94075" autoAdjust="0"/>
  </p:normalViewPr>
  <p:slideViewPr>
    <p:cSldViewPr>
      <p:cViewPr varScale="1">
        <p:scale>
          <a:sx n="106" d="100"/>
          <a:sy n="106" d="100"/>
        </p:scale>
        <p:origin x="456"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56794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404275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505367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061191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69965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3536728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4103545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98516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91873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222772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46766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612198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2764912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2440449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825336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4758815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3089318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858798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682010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070087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4119310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823431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352174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34865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353220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415178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555648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15891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3524938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17442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5251356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974586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821133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7113590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941199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9513157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0820192"/>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017079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79282068"/>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802.11-22/1708r2</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a:t>
            </a:r>
            <a:r>
              <a:rPr lang="en-US" altLang="zh-CN" sz="1800" b="1" baseline="0" dirty="0" smtClean="0"/>
              <a: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2/11-22-1643-02-00bf-ieee-802-11bf-september-2022-interim-meeting-minutes.doc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2/11-22-1658-20-00bf-ieee-802-11bf-teleconference-minutes-september-november-2022.docx"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November Plenary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2022-11-14</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14 PM1 </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November Plenary</a:t>
            </a:r>
            <a:endParaRPr lang="en-US" altLang="en-US" sz="1400" dirty="0">
              <a:solidFill>
                <a:srgbClr val="0000FF"/>
              </a:solidFill>
            </a:endParaRPr>
          </a:p>
          <a:p>
            <a:pPr algn="just"/>
            <a:r>
              <a:rPr lang="en-US" altLang="zh-CN" sz="1400" dirty="0" smtClean="0">
                <a:solidFill>
                  <a:srgbClr val="0000FF"/>
                </a:solidFill>
              </a:rPr>
              <a:t>Discussion</a:t>
            </a:r>
            <a:r>
              <a:rPr lang="en-US" altLang="zh-CN" sz="1400" dirty="0">
                <a:solidFill>
                  <a:srgbClr val="0000FF"/>
                </a:solidFill>
              </a:rPr>
              <a:t>:</a:t>
            </a:r>
            <a:r>
              <a:rPr lang="en-US" altLang="zh-CN" sz="1400" dirty="0" smtClean="0">
                <a:solidFill>
                  <a:srgbClr val="0000FF"/>
                </a:solidFill>
              </a:rPr>
              <a:t> Ad-hoc meeting</a:t>
            </a:r>
            <a:endParaRPr lang="en-US" altLang="en-US" sz="1400" dirty="0">
              <a:solidFill>
                <a:srgbClr val="0000FF"/>
              </a:solidFill>
            </a:endParaRPr>
          </a:p>
          <a:p>
            <a:pPr algn="just"/>
            <a:r>
              <a:rPr lang="en-US" altLang="zh-CN" sz="1400" dirty="0" smtClean="0"/>
              <a:t>Motion </a:t>
            </a:r>
            <a:r>
              <a:rPr lang="en-US" altLang="zh-CN" sz="1400" dirty="0" smtClean="0"/>
              <a:t>(</a:t>
            </a:r>
            <a:r>
              <a:rPr lang="en-US" altLang="zh-CN" sz="1400" dirty="0" smtClean="0">
                <a:solidFill>
                  <a:srgbClr val="0000FF"/>
                </a:solidFill>
              </a:rPr>
              <a:t>159-181</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572150936"/>
              </p:ext>
            </p:extLst>
          </p:nvPr>
        </p:nvGraphicFramePr>
        <p:xfrm>
          <a:off x="3429000" y="1600200"/>
          <a:ext cx="8305801" cy="469441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22/1830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 of DMG CID 351 356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22/1861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Topic Threshold –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22/0980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CIDs 52, 365 and 449</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Recommendation on Ng Value for 320 MHz</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Details on 320 MHz NDP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Sensing-Responder-to-Sensing-Responder Sounding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Shuling</a:t>
                      </a:r>
                      <a:r>
                        <a:rPr lang="en-US" altLang="zh-CN" sz="1200" kern="1200" dirty="0" smtClean="0">
                          <a:solidFill>
                            <a:schemeClr val="tx1"/>
                          </a:solidFill>
                          <a:latin typeface="+mn-lt"/>
                          <a:ea typeface="+mn-ea"/>
                          <a:cs typeface="+mn-cs"/>
                        </a:rPr>
                        <a:t> Feng (</a:t>
                      </a:r>
                      <a:r>
                        <a:rPr lang="en-US" altLang="zh-CN" sz="1200" kern="1200" dirty="0" err="1" smtClean="0">
                          <a:solidFill>
                            <a:schemeClr val="tx1"/>
                          </a:solidFill>
                          <a:latin typeface="+mn-lt"/>
                          <a:ea typeface="+mn-ea"/>
                          <a:cs typeface="+mn-cs"/>
                        </a:rPr>
                        <a:t>Mediatek</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WLAN Sensing Measurement CSI Report with Rx Frequency Response Category Index</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Monostatic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the Coordinated Monostatic DMG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TGbf</a:t>
                      </a:r>
                      <a:r>
                        <a:rPr lang="en-US" altLang="zh-CN" sz="1200" kern="1200" dirty="0" smtClean="0">
                          <a:solidFill>
                            <a:schemeClr val="tx1"/>
                          </a:solidFill>
                          <a:latin typeface="+mn-lt"/>
                          <a:ea typeface="+mn-ea"/>
                          <a:cs typeface="+mn-cs"/>
                        </a:rPr>
                        <a:t>-coexistence-assessment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CIDs 39 and 40</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NDPA frame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22/1980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CIDs related to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SR2SR Link Identification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2"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15 </a:t>
            </a:r>
            <a:r>
              <a:rPr lang="en-US" altLang="zh-CN" sz="3200" dirty="0" smtClean="0">
                <a:solidFill>
                  <a:srgbClr val="0000FF"/>
                </a:solidFill>
                <a:cs typeface="Times New Roman" panose="02020603050405020304" pitchFamily="18" charset="0"/>
              </a:rPr>
              <a:t>A</a:t>
            </a:r>
            <a:r>
              <a:rPr lang="en-US" altLang="en-US" sz="3200" dirty="0" smtClean="0">
                <a:solidFill>
                  <a:srgbClr val="0000FF"/>
                </a:solidFill>
                <a:cs typeface="Times New Roman" panose="02020603050405020304" pitchFamily="18" charset="0"/>
              </a:rPr>
              <a:t>M1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November Plenary</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976206455"/>
              </p:ext>
            </p:extLst>
          </p:nvPr>
        </p:nvGraphicFramePr>
        <p:xfrm>
          <a:off x="3429000" y="1600200"/>
          <a:ext cx="8305801" cy="425704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22/0980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CIDs 52, 365 and 449</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Recommendation on Ng Value for 320 MHz</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Details on 320 MHz NDP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Sensing-Responder-to-Sensing-Responder Sounding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Shuling</a:t>
                      </a:r>
                      <a:r>
                        <a:rPr lang="en-US" altLang="zh-CN" sz="1200" kern="1200" dirty="0" smtClean="0">
                          <a:solidFill>
                            <a:schemeClr val="tx1"/>
                          </a:solidFill>
                          <a:latin typeface="+mn-lt"/>
                          <a:ea typeface="+mn-ea"/>
                          <a:cs typeface="+mn-cs"/>
                        </a:rPr>
                        <a:t> Feng (</a:t>
                      </a:r>
                      <a:r>
                        <a:rPr lang="en-US" altLang="zh-CN" sz="1200" kern="1200" dirty="0" err="1" smtClean="0">
                          <a:solidFill>
                            <a:schemeClr val="tx1"/>
                          </a:solidFill>
                          <a:latin typeface="+mn-lt"/>
                          <a:ea typeface="+mn-ea"/>
                          <a:cs typeface="+mn-cs"/>
                        </a:rPr>
                        <a:t>Mediatek</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WLAN Sensing Measurement CSI Report with Rx Frequency Response Category Index</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Monostatic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the Coordinated Monostatic DMG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TGbf</a:t>
                      </a:r>
                      <a:r>
                        <a:rPr lang="en-US" altLang="zh-CN" sz="1200" kern="1200" dirty="0" smtClean="0">
                          <a:solidFill>
                            <a:schemeClr val="tx1"/>
                          </a:solidFill>
                          <a:latin typeface="+mn-lt"/>
                          <a:ea typeface="+mn-ea"/>
                          <a:cs typeface="+mn-cs"/>
                        </a:rPr>
                        <a:t>-coexistence-assessment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CIDs 39 and 40</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NDPA frame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22/1980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CIDs related to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SR2SR Link Identification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4683501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15 </a:t>
            </a:r>
            <a:r>
              <a:rPr lang="en-US" altLang="zh-CN" sz="3200" dirty="0">
                <a:solidFill>
                  <a:srgbClr val="0000FF"/>
                </a:solidFill>
                <a:cs typeface="Times New Roman" panose="02020603050405020304" pitchFamily="18" charset="0"/>
              </a:rPr>
              <a:t>A</a:t>
            </a:r>
            <a:r>
              <a:rPr lang="en-US" altLang="en-US" sz="3200" dirty="0">
                <a:solidFill>
                  <a:srgbClr val="0000FF"/>
                </a:solidFill>
                <a:cs typeface="Times New Roman" panose="02020603050405020304" pitchFamily="18" charset="0"/>
              </a:rPr>
              <a:t>M1</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10" name="表格 9"/>
          <p:cNvGraphicFramePr>
            <a:graphicFrameLocks noGrp="1"/>
          </p:cNvGraphicFramePr>
          <p:nvPr>
            <p:extLst>
              <p:ext uri="{D42A27DB-BD31-4B8C-83A1-F6EECF244321}">
                <p14:modId xmlns:p14="http://schemas.microsoft.com/office/powerpoint/2010/main" val="4147649802"/>
              </p:ext>
            </p:extLst>
          </p:nvPr>
        </p:nvGraphicFramePr>
        <p:xfrm>
          <a:off x="3429000" y="1768802"/>
          <a:ext cx="8305800" cy="458313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CID-108-comment-resolution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 of DMG CID 351 356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clause 11.21.18.6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IV (11.21.8.1)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834, 896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CIDs 748 and 749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22/1897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Topic Instance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CSI related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cc40-cid428-resolution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 TTT CID 256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 to SBP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53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CC40 - Part 2 – SBP 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CC40-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SBP Miscellaneous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3" name="Rectangle 2"/>
          <p:cNvSpPr txBox="1">
            <a:spLocks noChangeArrowheads="1"/>
          </p:cNvSpPr>
          <p:nvPr/>
        </p:nvSpPr>
        <p:spPr bwMode="auto">
          <a:xfrm>
            <a:off x="3429000" y="1540202"/>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2986390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15 </a:t>
            </a:r>
            <a:r>
              <a:rPr lang="en-US" altLang="en-US" sz="3200" dirty="0" smtClean="0">
                <a:solidFill>
                  <a:srgbClr val="0000FF"/>
                </a:solidFill>
                <a:cs typeface="Times New Roman" panose="02020603050405020304" pitchFamily="18" charset="0"/>
              </a:rPr>
              <a:t>PM1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November Plenary</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Tree>
    <p:extLst>
      <p:ext uri="{BB962C8B-B14F-4D97-AF65-F5344CB8AC3E}">
        <p14:creationId xmlns:p14="http://schemas.microsoft.com/office/powerpoint/2010/main" val="11021219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16 </a:t>
            </a:r>
            <a:r>
              <a:rPr lang="en-US" altLang="en-US" sz="3200" dirty="0" smtClean="0">
                <a:solidFill>
                  <a:srgbClr val="0000FF"/>
                </a:solidFill>
                <a:cs typeface="Times New Roman" panose="02020603050405020304" pitchFamily="18" charset="0"/>
              </a:rPr>
              <a:t>AM1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November Plenary</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16 </a:t>
            </a:r>
            <a:r>
              <a:rPr lang="en-US" altLang="en-US" sz="3200" dirty="0" smtClean="0">
                <a:solidFill>
                  <a:srgbClr val="0000FF"/>
                </a:solidFill>
                <a:cs typeface="Times New Roman" panose="02020603050405020304" pitchFamily="18" charset="0"/>
              </a:rPr>
              <a:t>AM2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November Plenary</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Tree>
    <p:extLst>
      <p:ext uri="{BB962C8B-B14F-4D97-AF65-F5344CB8AC3E}">
        <p14:creationId xmlns:p14="http://schemas.microsoft.com/office/powerpoint/2010/main" val="13782789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17 </a:t>
            </a:r>
            <a:r>
              <a:rPr lang="en-US" altLang="en-US" sz="3200" dirty="0" smtClean="0">
                <a:solidFill>
                  <a:srgbClr val="0000FF"/>
                </a:solidFill>
                <a:cs typeface="Times New Roman" panose="02020603050405020304" pitchFamily="18" charset="0"/>
              </a:rPr>
              <a:t>AM1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November Plenary</a:t>
            </a:r>
          </a:p>
          <a:p>
            <a:pPr algn="just"/>
            <a:r>
              <a:rPr lang="en-US" altLang="zh-CN" sz="1600" dirty="0">
                <a:solidFill>
                  <a:srgbClr val="0000FF"/>
                </a:solidFill>
              </a:rPr>
              <a:t>Motion: January Ad-hoc meeting</a:t>
            </a:r>
            <a:endParaRPr lang="en-US" altLang="en-US" sz="1600" dirty="0">
              <a:solidFill>
                <a:srgbClr val="0000FF"/>
              </a:solidFill>
            </a:endParaRPr>
          </a:p>
          <a:p>
            <a:pPr algn="just"/>
            <a:r>
              <a:rPr lang="en-US" altLang="zh-CN" sz="1600" dirty="0" smtClean="0"/>
              <a:t>Motion </a:t>
            </a:r>
            <a:r>
              <a:rPr lang="en-US" altLang="zh-CN" sz="1600" dirty="0" smtClean="0"/>
              <a:t>(</a:t>
            </a:r>
            <a:r>
              <a:rPr lang="en-US" altLang="zh-CN" sz="1600" dirty="0" smtClean="0">
                <a:solidFill>
                  <a:srgbClr val="0000FF"/>
                </a:solidFill>
              </a:rPr>
              <a:t>182-XXX</a:t>
            </a:r>
            <a:r>
              <a:rPr lang="en-US" altLang="zh-CN" sz="1600" dirty="0" smtClean="0"/>
              <a:t>)</a:t>
            </a:r>
            <a:endParaRPr lang="en-US" altLang="en-US" sz="1600" dirty="0"/>
          </a:p>
          <a:p>
            <a:pPr algn="just"/>
            <a:endParaRPr lang="en-US" altLang="en-US" sz="1600" dirty="0"/>
          </a:p>
          <a:p>
            <a:pPr algn="just"/>
            <a:endParaRPr lang="en-US" altLang="en-US" sz="1600" dirty="0" smtClean="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Tree>
    <p:extLst>
      <p:ext uri="{BB962C8B-B14F-4D97-AF65-F5344CB8AC3E}">
        <p14:creationId xmlns:p14="http://schemas.microsoft.com/office/powerpoint/2010/main" val="26640593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702086846"/>
              </p:ext>
            </p:extLst>
          </p:nvPr>
        </p:nvGraphicFramePr>
        <p:xfrm>
          <a:off x="3429000" y="457200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22/1763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Qinghua</a:t>
                      </a:r>
                      <a:r>
                        <a:rPr lang="en-US" altLang="zh-CN" sz="1200" kern="1200" dirty="0" smtClean="0">
                          <a:solidFill>
                            <a:srgbClr val="0000FF"/>
                          </a:solidFill>
                          <a:latin typeface="+mn-lt"/>
                          <a:ea typeface="+mn-ea"/>
                          <a:cs typeface="+mn-cs"/>
                        </a:rPr>
                        <a:t> Li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CSD Configuration for Sensing</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September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a:t>September </a:t>
            </a:r>
            <a:r>
              <a:rPr lang="en-US" altLang="zh-CN" sz="1600" dirty="0" smtClean="0"/>
              <a:t>Interim</a:t>
            </a:r>
            <a:r>
              <a:rPr lang="en-US" altLang="zh-CN" sz="1600" dirty="0"/>
              <a:t>: </a:t>
            </a:r>
            <a:endParaRPr lang="en-US" altLang="zh-CN" sz="1600" dirty="0" smtClean="0"/>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mentor.ieee.org/802.11/dcn/22/11-22-1643-02-00bf-ieee-802-11bf-september-2022-interim-meeting-minutes.docx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September-November: </a:t>
            </a:r>
            <a:endParaRPr lang="en-US" altLang="zh-CN" sz="1600" dirty="0" smtClean="0"/>
          </a:p>
          <a:p>
            <a:pPr marL="457200" lvl="1" indent="0" algn="just">
              <a:buNone/>
            </a:pPr>
            <a:r>
              <a:rPr lang="en-US" altLang="zh-CN" sz="1600" dirty="0"/>
              <a:t>	 </a:t>
            </a:r>
            <a:r>
              <a:rPr lang="aa-ET" altLang="zh-CN" sz="1600" u="sng" dirty="0">
                <a:hlinkClick r:id="rId4"/>
              </a:rPr>
              <a:t>https://mentor.ieee.org/802.11/dcn/22/11-22-1658-20-00bf-ieee-802-11bf-teleconference-minutes-september-november-2022.docx</a:t>
            </a: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a:t>
            </a:r>
            <a:r>
              <a:rPr lang="en-US" altLang="zh-CN" sz="2000" dirty="0" smtClean="0"/>
              <a:t>: </a:t>
            </a:r>
            <a:r>
              <a:rPr lang="en-US" altLang="zh-CN" sz="2000" dirty="0"/>
              <a:t>Assaf Kasher</a:t>
            </a:r>
            <a:r>
              <a:rPr lang="en-US" altLang="zh-CN" sz="2000" dirty="0" smtClean="0"/>
              <a:t>	</a:t>
            </a:r>
          </a:p>
          <a:p>
            <a:pPr algn="just"/>
            <a:endParaRPr lang="en-US" altLang="zh-CN" sz="2000" dirty="0" smtClean="0"/>
          </a:p>
          <a:p>
            <a:pPr algn="just"/>
            <a:r>
              <a:rPr lang="en-US" altLang="zh-CN" sz="2000" dirty="0" smtClean="0"/>
              <a:t>Result: </a:t>
            </a:r>
            <a:r>
              <a:rPr lang="en-US" altLang="zh-CN" sz="2000" dirty="0" smtClean="0">
                <a:highlight>
                  <a:srgbClr val="00FF00"/>
                </a:highlight>
              </a:rPr>
              <a:t>Approved </a:t>
            </a:r>
            <a:r>
              <a:rPr lang="en-US" altLang="zh-CN" sz="2000" dirty="0">
                <a:highlight>
                  <a:srgbClr val="00FF00"/>
                </a:highlight>
              </a:rPr>
              <a:t>by unanimous consent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chemeClr val="bg1">
                    <a:lumMod val="50000"/>
                  </a:schemeClr>
                </a:solidFill>
              </a:rPr>
              <a:t>PAR approved		</a:t>
            </a:r>
            <a:r>
              <a:rPr lang="en-US" altLang="zh-CN" sz="1400" kern="0" dirty="0" smtClean="0">
                <a:solidFill>
                  <a:schemeClr val="bg1">
                    <a:lumMod val="50000"/>
                  </a:schemeClr>
                </a:solidFill>
              </a:rPr>
              <a:t>	Sep </a:t>
            </a:r>
            <a:r>
              <a:rPr lang="en-US" altLang="zh-CN" sz="14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400" kern="0" dirty="0">
                <a:solidFill>
                  <a:schemeClr val="bg1">
                    <a:lumMod val="50000"/>
                  </a:schemeClr>
                </a:solidFill>
              </a:rPr>
              <a:t>First TG meeting		</a:t>
            </a:r>
            <a:r>
              <a:rPr lang="en-US" altLang="zh-CN" sz="1400" kern="0" dirty="0" smtClean="0">
                <a:solidFill>
                  <a:schemeClr val="bg1">
                    <a:lumMod val="50000"/>
                  </a:schemeClr>
                </a:solidFill>
              </a:rPr>
              <a:t>Oct </a:t>
            </a:r>
            <a:r>
              <a:rPr lang="en-US" altLang="zh-CN" sz="14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chemeClr val="bg1">
                    <a:lumMod val="50000"/>
                  </a:schemeClr>
                </a:solidFill>
              </a:rPr>
              <a:t>Comment Collection (D0.1)	</a:t>
            </a:r>
            <a:r>
              <a:rPr lang="en-US" altLang="zh-CN" sz="1400" i="1" strike="sngStrike" kern="0" dirty="0" smtClean="0">
                <a:solidFill>
                  <a:schemeClr val="bg1">
                    <a:lumMod val="50000"/>
                  </a:schemeClr>
                </a:solidFill>
              </a:rPr>
              <a:t>Jan </a:t>
            </a:r>
            <a:r>
              <a:rPr lang="en-US" altLang="zh-CN" sz="1400" i="1" strike="sngStrike" kern="0" dirty="0">
                <a:solidFill>
                  <a:schemeClr val="bg1">
                    <a:lumMod val="50000"/>
                  </a:schemeClr>
                </a:solidFill>
              </a:rPr>
              <a:t>2022</a:t>
            </a:r>
            <a:r>
              <a:rPr lang="en-US" altLang="zh-CN" sz="14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smtClean="0">
                <a:solidFill>
                  <a:schemeClr val="bg1">
                    <a:lumMod val="50000"/>
                  </a:schemeClr>
                </a:solidFill>
                <a:sym typeface="Wingdings" panose="05000000000000000000" pitchFamily="2" charset="2"/>
              </a:rPr>
              <a:t>				 </a:t>
            </a:r>
            <a:r>
              <a:rPr lang="en-US" altLang="zh-CN" sz="1400" i="1" kern="0" dirty="0">
                <a:solidFill>
                  <a:schemeClr val="bg1">
                    <a:lumMod val="50000"/>
                  </a:schemeClr>
                </a:solidFill>
                <a:sym typeface="Wingdings" panose="05000000000000000000" pitchFamily="2" charset="2"/>
              </a:rPr>
              <a:t> </a:t>
            </a:r>
            <a:r>
              <a:rPr lang="en-US" altLang="zh-CN" sz="1400" i="1" kern="0" dirty="0" smtClean="0">
                <a:solidFill>
                  <a:schemeClr val="bg1">
                    <a:lumMod val="50000"/>
                  </a:schemeClr>
                </a:solidFill>
                <a:sym typeface="Wingdings" panose="05000000000000000000" pitchFamily="2" charset="2"/>
              </a:rPr>
              <a:t>April </a:t>
            </a:r>
            <a:r>
              <a:rPr lang="en-US" altLang="zh-CN" sz="1400" i="1" kern="0" dirty="0">
                <a:solidFill>
                  <a:schemeClr val="bg1">
                    <a:lumMod val="50000"/>
                  </a:schemeClr>
                </a:solidFill>
                <a:sym typeface="Wingdings" panose="05000000000000000000" pitchFamily="2" charset="2"/>
              </a:rPr>
              <a:t>2022</a:t>
            </a:r>
            <a:endParaRPr lang="en-US" altLang="zh-CN" sz="14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smtClean="0">
                <a:solidFill>
                  <a:srgbClr val="FF0000"/>
                </a:solidFill>
              </a:rPr>
              <a:t>Initial Letter Ballot (D1.0)	</a:t>
            </a:r>
            <a:r>
              <a:rPr lang="en-US" altLang="zh-CN" sz="1400" i="1" strike="sngStrike" kern="0" dirty="0" smtClean="0">
                <a:solidFill>
                  <a:schemeClr val="bg1">
                    <a:lumMod val="50000"/>
                  </a:schemeClr>
                </a:solidFill>
              </a:rPr>
              <a:t>Jul 2022</a:t>
            </a:r>
            <a:r>
              <a:rPr lang="en-US" altLang="zh-CN" sz="1400" i="1" strike="sngStrike" kern="0" dirty="0" smtClean="0">
                <a:solidFill>
                  <a:schemeClr val="bg1">
                    <a:lumMod val="50000"/>
                  </a:schemeClr>
                </a:solidFill>
                <a:sym typeface="Wingdings" panose="05000000000000000000" pitchFamily="2" charset="2"/>
              </a:rPr>
              <a:t> Sep</a:t>
            </a:r>
            <a:r>
              <a:rPr lang="en-US" altLang="zh-CN" sz="1400" i="1" strike="sngStrike" kern="0" dirty="0" smtClean="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kern="0" dirty="0" smtClean="0">
                <a:solidFill>
                  <a:schemeClr val="bg1">
                    <a:lumMod val="50000"/>
                  </a:schemeClr>
                </a:solidFill>
              </a:rPr>
              <a:t>			</a:t>
            </a:r>
            <a:r>
              <a:rPr lang="en-US" altLang="zh-CN" sz="1400" i="1" strike="sngStrike" kern="0" dirty="0" smtClean="0">
                <a:solidFill>
                  <a:schemeClr val="bg1">
                    <a:lumMod val="50000"/>
                  </a:schemeClr>
                </a:solidFill>
                <a:sym typeface="Wingdings" panose="05000000000000000000" pitchFamily="2" charset="2"/>
              </a:rPr>
              <a:t> </a:t>
            </a:r>
            <a:r>
              <a:rPr lang="en-US" altLang="zh-CN" sz="1400" i="1" strike="sngStrike" kern="0" dirty="0">
                <a:solidFill>
                  <a:schemeClr val="bg1">
                    <a:lumMod val="50000"/>
                  </a:schemeClr>
                </a:solidFill>
                <a:sym typeface="Wingdings" panose="05000000000000000000" pitchFamily="2" charset="2"/>
              </a:rPr>
              <a:t>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smtClean="0">
                <a:solidFill>
                  <a:srgbClr val="FF0000"/>
                </a:solidFill>
                <a:sym typeface="Wingdings" panose="05000000000000000000" pitchFamily="2" charset="2"/>
              </a:rPr>
              <a:t> Jan </a:t>
            </a:r>
            <a:r>
              <a:rPr lang="en-US" altLang="zh-CN" sz="1400" i="1" kern="0" dirty="0" smtClean="0">
                <a:solidFill>
                  <a:srgbClr val="FF0000"/>
                </a:solidFill>
              </a:rPr>
              <a:t>2023</a:t>
            </a:r>
          </a:p>
          <a:p>
            <a:pPr marL="161925" lvl="1" indent="-233363" algn="just" defTabSz="685800" eaLnBrk="1" fontAlgn="auto" hangingPunct="1">
              <a:spcBef>
                <a:spcPts val="200"/>
              </a:spcBef>
              <a:spcAft>
                <a:spcPts val="600"/>
              </a:spcAft>
              <a:defRPr/>
            </a:pPr>
            <a:r>
              <a:rPr lang="en-US" altLang="zh-CN" sz="1400" kern="0" dirty="0" smtClean="0"/>
              <a:t>Recirculation </a:t>
            </a:r>
            <a:r>
              <a:rPr lang="en-US" altLang="zh-CN" sz="1400" kern="0" dirty="0"/>
              <a:t>LB (</a:t>
            </a:r>
            <a:r>
              <a:rPr lang="en-US" altLang="zh-CN" sz="1400" kern="0" dirty="0" smtClean="0"/>
              <a:t>D2.0)		</a:t>
            </a:r>
            <a:r>
              <a:rPr lang="en-US" altLang="zh-CN" sz="1400" i="1" strike="sngStrike" kern="0" dirty="0" smtClean="0">
                <a:solidFill>
                  <a:schemeClr val="bg1">
                    <a:lumMod val="50000"/>
                  </a:schemeClr>
                </a:solidFill>
              </a:rPr>
              <a:t>Jan </a:t>
            </a:r>
            <a:r>
              <a:rPr lang="en-US" altLang="zh-CN" sz="1400" i="1" strike="sngStrike" kern="0" dirty="0">
                <a:solidFill>
                  <a:schemeClr val="bg1">
                    <a:lumMod val="50000"/>
                  </a:schemeClr>
                </a:solidFill>
              </a:rPr>
              <a:t>2023</a:t>
            </a:r>
            <a:r>
              <a:rPr lang="en-US" altLang="zh-CN" sz="1400" i="1" strike="sngStrike" kern="0" dirty="0">
                <a:solidFill>
                  <a:schemeClr val="bg1">
                    <a:lumMod val="50000"/>
                  </a:schemeClr>
                </a:solidFill>
                <a:sym typeface="Wingdings" panose="05000000000000000000" pitchFamily="2" charset="2"/>
              </a:rPr>
              <a:t> </a:t>
            </a:r>
            <a:r>
              <a:rPr lang="en-US" altLang="zh-CN" sz="1400" i="1" kern="0" dirty="0" smtClean="0">
                <a:solidFill>
                  <a:srgbClr val="FF0000"/>
                </a:solidFill>
                <a:sym typeface="Wingdings" panose="05000000000000000000" pitchFamily="2" charset="2"/>
              </a:rPr>
              <a:t> </a:t>
            </a:r>
            <a:r>
              <a:rPr lang="en-US" altLang="zh-CN" sz="1400" i="1" kern="0" dirty="0">
                <a:solidFill>
                  <a:srgbClr val="FF0000"/>
                </a:solidFill>
                <a:sym typeface="Wingdings" panose="05000000000000000000" pitchFamily="2" charset="2"/>
              </a:rPr>
              <a:t>March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kern="0" dirty="0" smtClean="0"/>
              <a:t>	</a:t>
            </a:r>
            <a:r>
              <a:rPr lang="en-US" altLang="zh-CN" sz="1400" i="1" kern="0" dirty="0" smtClean="0"/>
              <a:t>May </a:t>
            </a:r>
            <a:r>
              <a:rPr lang="en-US" altLang="zh-CN" sz="1400" i="1" kern="0" dirty="0"/>
              <a:t>2023</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kern="0" dirty="0" smtClean="0"/>
              <a:t>	</a:t>
            </a:r>
            <a:r>
              <a:rPr lang="en-US" altLang="zh-CN" sz="1400" i="1" kern="0" dirty="0" smtClean="0"/>
              <a:t>July </a:t>
            </a:r>
            <a:r>
              <a:rPr lang="en-US" altLang="zh-CN" sz="1400" i="1" kern="0" dirty="0"/>
              <a:t>2023</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kern="0" dirty="0" smtClean="0"/>
              <a:t>	Sep </a:t>
            </a:r>
            <a:r>
              <a:rPr lang="en-US" altLang="zh-CN" sz="1400" kern="0" dirty="0"/>
              <a:t>2023</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smtClean="0"/>
              <a:t>July </a:t>
            </a:r>
            <a:r>
              <a:rPr lang="en-US" altLang="zh-CN" sz="1400" i="1" kern="0" dirty="0"/>
              <a:t>2024 </a:t>
            </a:r>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smtClean="0"/>
              <a:t>July </a:t>
            </a:r>
            <a:r>
              <a:rPr lang="en-US" altLang="zh-CN" sz="1400" i="1" kern="0" dirty="0"/>
              <a:t>2024 </a:t>
            </a:r>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kern="0" dirty="0" smtClean="0"/>
              <a:t>Sep </a:t>
            </a:r>
            <a:r>
              <a:rPr lang="en-US" altLang="zh-CN" sz="1400" kern="0" dirty="0"/>
              <a:t>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1800" kern="0" dirty="0">
                <a:solidFill>
                  <a:schemeClr val="bg1">
                    <a:lumMod val="50000"/>
                  </a:schemeClr>
                </a:solidFill>
                <a:latin typeface="Times New Roman"/>
              </a:rPr>
              <a:t>Early-mid May</a:t>
            </a:r>
          </a:p>
          <a:p>
            <a:pPr lvl="1">
              <a:buFont typeface="Times New Roman" pitchFamily="16" charset="0"/>
              <a:buChar char="•"/>
            </a:pPr>
            <a:r>
              <a:rPr lang="en-US" altLang="zh-CN" sz="1400" kern="0" dirty="0">
                <a:solidFill>
                  <a:schemeClr val="bg1">
                    <a:lumMod val="50000"/>
                  </a:schemeClr>
                </a:solidFill>
                <a:latin typeface="Times New Roman"/>
              </a:rPr>
              <a:t>Identify topics, </a:t>
            </a:r>
            <a:r>
              <a:rPr lang="en-US" altLang="zh-CN" sz="1400" kern="0" dirty="0" err="1">
                <a:solidFill>
                  <a:schemeClr val="bg1">
                    <a:lumMod val="50000"/>
                  </a:schemeClr>
                </a:solidFill>
                <a:latin typeface="Times New Roman"/>
              </a:rPr>
              <a:t>PoCs</a:t>
            </a:r>
            <a:r>
              <a:rPr lang="en-US" altLang="zh-CN" sz="1400" kern="0" dirty="0">
                <a:solidFill>
                  <a:schemeClr val="bg1">
                    <a:lumMod val="50000"/>
                  </a:schemeClr>
                </a:solidFill>
                <a:latin typeface="Times New Roman"/>
              </a:rPr>
              <a:t>, and volunteers</a:t>
            </a:r>
          </a:p>
          <a:p>
            <a:pPr lvl="0">
              <a:buFont typeface="Times New Roman" pitchFamily="16" charset="0"/>
              <a:buChar char="•"/>
            </a:pPr>
            <a:r>
              <a:rPr lang="en-US" altLang="zh-CN" sz="1800" kern="0" dirty="0">
                <a:solidFill>
                  <a:schemeClr val="bg1">
                    <a:lumMod val="50000"/>
                  </a:schemeClr>
                </a:solidFill>
                <a:latin typeface="Times New Roman"/>
              </a:rPr>
              <a:t>May 20</a:t>
            </a:r>
            <a:r>
              <a:rPr lang="en-US" altLang="zh-CN" sz="1800" kern="0" baseline="30000" dirty="0">
                <a:solidFill>
                  <a:schemeClr val="bg1">
                    <a:lumMod val="50000"/>
                  </a:schemeClr>
                </a:solidFill>
                <a:latin typeface="Times New Roman"/>
              </a:rPr>
              <a:t>th</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Comment collection closes</a:t>
            </a:r>
          </a:p>
          <a:p>
            <a:pPr lvl="0">
              <a:buFont typeface="Times New Roman" pitchFamily="16" charset="0"/>
              <a:buChar char="•"/>
            </a:pPr>
            <a:r>
              <a:rPr lang="en-US" altLang="zh-CN" sz="1800" kern="0" dirty="0">
                <a:solidFill>
                  <a:schemeClr val="bg1">
                    <a:lumMod val="50000"/>
                  </a:schemeClr>
                </a:solidFill>
                <a:latin typeface="Times New Roman"/>
              </a:rPr>
              <a:t>Week of May 23</a:t>
            </a:r>
            <a:r>
              <a:rPr lang="en-US" altLang="zh-CN" sz="1800" kern="0" baseline="30000" dirty="0">
                <a:solidFill>
                  <a:schemeClr val="bg1">
                    <a:lumMod val="50000"/>
                  </a:schemeClr>
                </a:solidFill>
                <a:latin typeface="Times New Roman"/>
              </a:rPr>
              <a:t>rd</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1800" kern="0" dirty="0">
                <a:solidFill>
                  <a:schemeClr val="bg1">
                    <a:lumMod val="50000"/>
                  </a:schemeClr>
                </a:solidFill>
                <a:latin typeface="Times New Roman"/>
              </a:rPr>
              <a:t>June 3</a:t>
            </a:r>
            <a:r>
              <a:rPr lang="en-US" altLang="zh-CN" sz="1800" kern="0" baseline="30000" dirty="0">
                <a:solidFill>
                  <a:schemeClr val="bg1">
                    <a:lumMod val="50000"/>
                  </a:schemeClr>
                </a:solidFill>
                <a:latin typeface="Times New Roman"/>
              </a:rPr>
              <a:t>rd</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Deadline for comment assignment</a:t>
            </a:r>
          </a:p>
          <a:p>
            <a:pPr>
              <a:buFont typeface="Times New Roman" pitchFamily="16" charset="0"/>
              <a:buChar char="•"/>
            </a:pPr>
            <a:r>
              <a:rPr lang="en-US" altLang="zh-CN" sz="1800" kern="0" dirty="0" smtClean="0">
                <a:solidFill>
                  <a:schemeClr val="bg1">
                    <a:lumMod val="50000"/>
                  </a:schemeClr>
                </a:solidFill>
                <a:latin typeface="Times New Roman"/>
              </a:rPr>
              <a:t>Sep </a:t>
            </a:r>
            <a:r>
              <a:rPr lang="en-US" altLang="zh-CN" sz="1800" kern="0" dirty="0">
                <a:solidFill>
                  <a:schemeClr val="bg1">
                    <a:lumMod val="50000"/>
                  </a:schemeClr>
                </a:solidFill>
                <a:latin typeface="Times New Roman"/>
              </a:rPr>
              <a:t>1, </a:t>
            </a:r>
            <a:r>
              <a:rPr lang="en-US" altLang="zh-CN" sz="1800" kern="0" dirty="0" smtClean="0">
                <a:solidFill>
                  <a:schemeClr val="bg1">
                    <a:lumMod val="50000"/>
                  </a:schemeClr>
                </a:solidFill>
                <a:latin typeface="Times New Roman"/>
              </a:rPr>
              <a:t>2022</a:t>
            </a:r>
          </a:p>
          <a:p>
            <a:pPr lvl="1">
              <a:buFont typeface="Times New Roman" pitchFamily="16" charset="0"/>
              <a:buChar char="•"/>
            </a:pPr>
            <a:r>
              <a:rPr lang="en-US" altLang="zh-CN" sz="1400" kern="0" dirty="0" err="1" smtClean="0">
                <a:solidFill>
                  <a:schemeClr val="bg1">
                    <a:lumMod val="50000"/>
                  </a:schemeClr>
                </a:solidFill>
                <a:latin typeface="Times New Roman"/>
              </a:rPr>
              <a:t>TGbf</a:t>
            </a:r>
            <a:r>
              <a:rPr lang="en-US" altLang="zh-CN" sz="1400" kern="0" dirty="0" smtClean="0">
                <a:solidFill>
                  <a:schemeClr val="bg1">
                    <a:lumMod val="50000"/>
                  </a:schemeClr>
                </a:solidFill>
                <a:latin typeface="Times New Roman"/>
              </a:rPr>
              <a:t> </a:t>
            </a:r>
            <a:r>
              <a:rPr lang="en-US" altLang="zh-CN" sz="1400" kern="0" dirty="0">
                <a:solidFill>
                  <a:schemeClr val="bg1">
                    <a:lumMod val="50000"/>
                  </a:schemeClr>
                </a:solidFill>
                <a:latin typeface="Times New Roman"/>
              </a:rPr>
              <a:t>decide to change the timeline for Initial Letter Ballot (D1.0) to November </a:t>
            </a:r>
            <a:r>
              <a:rPr lang="en-US" altLang="zh-CN" sz="1400" kern="0" dirty="0" smtClean="0">
                <a:solidFill>
                  <a:schemeClr val="bg1">
                    <a:lumMod val="50000"/>
                  </a:schemeClr>
                </a:solidFill>
                <a:latin typeface="Times New Roman"/>
              </a:rPr>
              <a:t>2022</a:t>
            </a:r>
          </a:p>
          <a:p>
            <a:pPr lvl="1">
              <a:buFont typeface="Times New Roman" pitchFamily="16" charset="0"/>
              <a:buChar char="•"/>
            </a:pPr>
            <a:r>
              <a:rPr lang="en-US" altLang="zh-CN" sz="1400" dirty="0" smtClean="0">
                <a:solidFill>
                  <a:schemeClr val="bg1">
                    <a:lumMod val="50000"/>
                  </a:schemeClr>
                </a:solidFill>
              </a:rPr>
              <a:t>SP </a:t>
            </a:r>
            <a:r>
              <a:rPr lang="en-US" altLang="zh-CN" sz="1400" dirty="0">
                <a:solidFill>
                  <a:schemeClr val="bg1">
                    <a:lumMod val="50000"/>
                  </a:schemeClr>
                </a:solidFill>
              </a:rPr>
              <a:t>Result: Unanimous </a:t>
            </a:r>
            <a:r>
              <a:rPr lang="en-US" altLang="zh-CN" sz="1400" dirty="0" smtClean="0">
                <a:solidFill>
                  <a:schemeClr val="bg1">
                    <a:lumMod val="50000"/>
                  </a:schemeClr>
                </a:solidFill>
              </a:rPr>
              <a:t>consent</a:t>
            </a:r>
          </a:p>
          <a:p>
            <a:pPr>
              <a:buFont typeface="Times New Roman" pitchFamily="16" charset="0"/>
              <a:buChar char="•"/>
            </a:pPr>
            <a:r>
              <a:rPr lang="en-US" altLang="zh-CN" sz="1800" kern="0" dirty="0" smtClean="0">
                <a:solidFill>
                  <a:srgbClr val="000000"/>
                </a:solidFill>
                <a:latin typeface="Times New Roman"/>
              </a:rPr>
              <a:t>Nov 8, </a:t>
            </a:r>
            <a:r>
              <a:rPr lang="en-US" altLang="zh-CN" sz="1800" kern="0" dirty="0">
                <a:solidFill>
                  <a:srgbClr val="000000"/>
                </a:solidFill>
                <a:latin typeface="Times New Roman"/>
              </a:rPr>
              <a:t>2022</a:t>
            </a:r>
          </a:p>
          <a:p>
            <a:pPr lvl="1">
              <a:buFont typeface="Times New Roman" pitchFamily="16" charset="0"/>
              <a:buChar char="•"/>
            </a:pPr>
            <a:r>
              <a:rPr lang="en-US" altLang="zh-CN" sz="1400" kern="0" dirty="0" err="1">
                <a:solidFill>
                  <a:srgbClr val="000000"/>
                </a:solidFill>
                <a:latin typeface="Times New Roman"/>
              </a:rPr>
              <a:t>TGbf</a:t>
            </a:r>
            <a:r>
              <a:rPr lang="en-US" altLang="zh-CN" sz="1400" kern="0" dirty="0">
                <a:solidFill>
                  <a:srgbClr val="000000"/>
                </a:solidFill>
                <a:latin typeface="Times New Roman"/>
              </a:rPr>
              <a:t> decide to change the timeline for Initial Letter Ballot (D1.0) to </a:t>
            </a:r>
            <a:r>
              <a:rPr lang="en-US" altLang="zh-CN" sz="1400" kern="0" dirty="0" smtClean="0">
                <a:solidFill>
                  <a:srgbClr val="000000"/>
                </a:solidFill>
                <a:latin typeface="Times New Roman"/>
              </a:rPr>
              <a:t>January 2023 (Hard deadline)</a:t>
            </a:r>
            <a:endParaRPr lang="en-US" altLang="zh-CN" sz="1400" kern="0" dirty="0">
              <a:solidFill>
                <a:srgbClr val="000000"/>
              </a:solidFill>
              <a:latin typeface="Times New Roman"/>
            </a:endParaRPr>
          </a:p>
          <a:p>
            <a:pPr lvl="1">
              <a:buFont typeface="Times New Roman" pitchFamily="16" charset="0"/>
              <a:buChar char="•"/>
            </a:pPr>
            <a:r>
              <a:rPr lang="en-US" altLang="zh-CN" sz="1400" dirty="0"/>
              <a:t>SP Result: Unanimous consent</a:t>
            </a:r>
            <a:endParaRPr lang="en-US" altLang="zh-CN" sz="1400" kern="0" dirty="0">
              <a:solidFill>
                <a:srgbClr val="000000"/>
              </a:solidFill>
              <a:latin typeface="Times New Roman"/>
            </a:endParaRPr>
          </a:p>
          <a:p>
            <a:pPr lvl="1">
              <a:buFont typeface="Times New Roman" pitchFamily="16" charset="0"/>
              <a:buChar char="•"/>
            </a:pPr>
            <a:endParaRPr lang="en-US" altLang="zh-CN" sz="14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1494"/>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205418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SP for Timeline ( </a:t>
            </a:r>
            <a:r>
              <a:rPr lang="en-US" altLang="zh-CN" sz="3200" kern="0" dirty="0" smtClean="0">
                <a:solidFill>
                  <a:srgbClr val="FF0000"/>
                </a:solidFill>
              </a:rPr>
              <a:t>Initial </a:t>
            </a:r>
            <a:r>
              <a:rPr lang="en-US" altLang="zh-CN" sz="3200" kern="0" dirty="0">
                <a:solidFill>
                  <a:srgbClr val="FF0000"/>
                </a:solidFill>
              </a:rPr>
              <a:t>Letter Ballot (D1.0</a:t>
            </a:r>
            <a:r>
              <a:rPr lang="en-US" altLang="zh-CN" sz="3200" kern="0" dirty="0" smtClean="0">
                <a:solidFill>
                  <a:srgbClr val="FF0000"/>
                </a:solidFill>
              </a:rPr>
              <a:t>) </a:t>
            </a:r>
            <a:r>
              <a:rPr lang="en-US" altLang="en-US" sz="3200" dirty="0" smtClean="0">
                <a:solidFill>
                  <a:schemeClr val="tx2"/>
                </a:solidFill>
              </a:rPr>
              <a: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smtClean="0"/>
              <a:t>Do you agree to change the timeline for </a:t>
            </a:r>
            <a:r>
              <a:rPr lang="en-US" altLang="zh-CN" sz="2800" dirty="0"/>
              <a:t>Initial Letter Ballot (D1.0</a:t>
            </a:r>
            <a:r>
              <a:rPr lang="en-US" altLang="zh-CN" sz="2800" dirty="0" smtClean="0"/>
              <a:t>) to </a:t>
            </a:r>
            <a:r>
              <a:rPr lang="en-US" altLang="zh-CN" sz="2400" dirty="0" smtClean="0">
                <a:solidFill>
                  <a:srgbClr val="0000FF"/>
                </a:solidFill>
              </a:rPr>
              <a:t>January 2023</a:t>
            </a:r>
            <a:r>
              <a:rPr lang="en-US" altLang="zh-CN" sz="2400" dirty="0" smtClean="0"/>
              <a:t>?</a:t>
            </a:r>
          </a:p>
          <a:p>
            <a:pPr lvl="1" algn="just"/>
            <a:r>
              <a:rPr lang="en-US" altLang="zh-CN" dirty="0"/>
              <a:t>SP </a:t>
            </a:r>
            <a:r>
              <a:rPr lang="en-US" altLang="zh-CN" dirty="0" smtClean="0"/>
              <a:t>Result:</a:t>
            </a:r>
            <a:r>
              <a:rPr lang="en-US" altLang="zh-CN" sz="1800" dirty="0">
                <a:solidFill>
                  <a:srgbClr val="000000"/>
                </a:solidFill>
                <a:highlight>
                  <a:srgbClr val="00FF00"/>
                </a:highlight>
              </a:rPr>
              <a:t> </a:t>
            </a:r>
            <a:r>
              <a:rPr lang="en-US" altLang="zh-CN" sz="1800" dirty="0" smtClean="0">
                <a:solidFill>
                  <a:srgbClr val="000000"/>
                </a:solidFill>
                <a:highlight>
                  <a:srgbClr val="00FF00"/>
                </a:highlight>
              </a:rPr>
              <a:t>Unanimous </a:t>
            </a:r>
            <a:r>
              <a:rPr lang="en-US" altLang="zh-CN" sz="1800" dirty="0">
                <a:solidFill>
                  <a:srgbClr val="000000"/>
                </a:solidFill>
                <a:highlight>
                  <a:srgbClr val="00FF00"/>
                </a:highlight>
              </a:rPr>
              <a:t>consent</a:t>
            </a:r>
            <a:endParaRPr lang="en-US" altLang="zh-CN" dirty="0">
              <a:solidFill>
                <a:srgbClr val="00B050"/>
              </a:solidFill>
            </a:endParaRPr>
          </a:p>
          <a:p>
            <a:pPr marL="457200" lvl="1" indent="0" algn="just">
              <a:buNone/>
            </a:pPr>
            <a:endParaRPr lang="en-US" altLang="zh-CN" sz="2400" dirty="0"/>
          </a:p>
          <a:p>
            <a:pPr marL="457200" lvl="1" indent="0" algn="just">
              <a:buNone/>
            </a:pPr>
            <a:endParaRPr lang="en-US" altLang="zh-CN" sz="2400" dirty="0" smtClean="0"/>
          </a:p>
          <a:p>
            <a:pPr marL="361950" lvl="1" indent="0" algn="just">
              <a:buNone/>
            </a:pPr>
            <a:r>
              <a:rPr lang="en-US" altLang="zh-CN" sz="2400" dirty="0" smtClean="0"/>
              <a:t>Note</a:t>
            </a:r>
            <a:r>
              <a:rPr lang="en-US" altLang="zh-CN" sz="2400" dirty="0"/>
              <a:t>: January 2023 </a:t>
            </a:r>
            <a:r>
              <a:rPr lang="en-US" altLang="zh-CN" sz="2400" dirty="0" smtClean="0"/>
              <a:t>is </a:t>
            </a:r>
            <a:r>
              <a:rPr lang="en-US" altLang="zh-CN" sz="2400" dirty="0"/>
              <a:t>the hard </a:t>
            </a:r>
            <a:r>
              <a:rPr lang="en-US" altLang="zh-CN" sz="2400" dirty="0" smtClean="0"/>
              <a:t>deadline to move forward</a:t>
            </a:r>
            <a:endParaRPr lang="en-US" altLang="zh-CN" sz="2400" dirty="0"/>
          </a:p>
          <a:p>
            <a:pPr lvl="1" algn="just"/>
            <a:endParaRPr lang="en-US" altLang="zh-CN" sz="2400" dirty="0"/>
          </a:p>
        </p:txBody>
      </p:sp>
    </p:spTree>
    <p:extLst>
      <p:ext uri="{BB962C8B-B14F-4D97-AF65-F5344CB8AC3E}">
        <p14:creationId xmlns:p14="http://schemas.microsoft.com/office/powerpoint/2010/main" val="28067061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9" name="Rectangle 3"/>
          <p:cNvSpPr txBox="1">
            <a:spLocks noChangeArrowheads="1"/>
          </p:cNvSpPr>
          <p:nvPr/>
        </p:nvSpPr>
        <p:spPr bwMode="auto">
          <a:xfrm>
            <a:off x="6400800" y="1069759"/>
            <a:ext cx="5410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 </a:t>
            </a:r>
            <a:endParaRPr lang="en-US" altLang="zh-CN" sz="1600" b="1" dirty="0" smtClean="0">
              <a:cs typeface="Times New Roman" panose="02020603050405020304" pitchFamily="18" charset="0"/>
            </a:endParaRP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November Plenary </a:t>
            </a:r>
            <a:r>
              <a:rPr lang="en-US" altLang="zh-CN" sz="1600" b="1" dirty="0"/>
              <a:t>2022 (November 13-18) </a:t>
            </a:r>
            <a:endParaRPr lang="en-US" altLang="zh-CN" sz="1600" b="1" dirty="0" smtClean="0"/>
          </a:p>
          <a:p>
            <a:pPr marL="361950" lvl="1" indent="-361950" algn="just">
              <a:spcBef>
                <a:spcPct val="0"/>
              </a:spcBef>
              <a:spcAft>
                <a:spcPts val="0"/>
              </a:spcAft>
              <a:buClr>
                <a:srgbClr val="000000"/>
              </a:buClr>
              <a:buNone/>
              <a:defRPr/>
            </a:pPr>
            <a:r>
              <a:rPr lang="en-US" altLang="zh-CN" sz="1600" dirty="0"/>
              <a:t>	</a:t>
            </a:r>
            <a:r>
              <a:rPr lang="en-US" altLang="zh-CN" sz="1200" dirty="0" smtClean="0"/>
              <a:t>(</a:t>
            </a:r>
            <a:r>
              <a:rPr lang="en-US" altLang="zh-CN" sz="1200" dirty="0"/>
              <a:t>Daylight saving time end on </a:t>
            </a:r>
            <a:r>
              <a:rPr lang="en-US" altLang="zh-CN" sz="1200" dirty="0">
                <a:solidFill>
                  <a:srgbClr val="0000FF"/>
                </a:solidFill>
              </a:rPr>
              <a:t>Nov. </a:t>
            </a:r>
            <a:r>
              <a:rPr lang="en-US" altLang="zh-CN" sz="1200" dirty="0" smtClean="0">
                <a:solidFill>
                  <a:srgbClr val="0000FF"/>
                </a:solidFill>
              </a:rPr>
              <a:t>6</a:t>
            </a:r>
            <a:r>
              <a:rPr lang="en-US" altLang="zh-CN" sz="1200" dirty="0" smtClean="0"/>
              <a:t>)</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FFC000"/>
                </a:solidFill>
                <a:cs typeface="Times New Roman" panose="02020603050405020304" pitchFamily="18" charset="0"/>
              </a:rPr>
              <a:t>November 14    </a:t>
            </a:r>
            <a:r>
              <a:rPr lang="en-US" altLang="zh-CN" sz="1200" dirty="0">
                <a:solidFill>
                  <a:srgbClr val="FFC000"/>
                </a:solidFill>
                <a:cs typeface="Times New Roman" panose="02020603050405020304" pitchFamily="18" charset="0"/>
              </a:rPr>
              <a:t>(Monday PM </a:t>
            </a:r>
            <a:r>
              <a:rPr lang="en-US" altLang="zh-CN" sz="1200" dirty="0" smtClean="0">
                <a:solidFill>
                  <a:srgbClr val="FFC000"/>
                </a:solidFill>
                <a:cs typeface="Times New Roman" panose="02020603050405020304" pitchFamily="18" charset="0"/>
              </a:rPr>
              <a:t>1),</a:t>
            </a:r>
            <a:r>
              <a:rPr lang="en-US" altLang="zh-CN" sz="1200" dirty="0">
                <a:solidFill>
                  <a:srgbClr val="FFC000"/>
                </a:solidFill>
                <a:cs typeface="Times New Roman" panose="02020603050405020304" pitchFamily="18" charset="0"/>
              </a:rPr>
              <a:t>		</a:t>
            </a:r>
            <a:r>
              <a:rPr lang="en-US" altLang="zh-CN" sz="1200" dirty="0" smtClean="0">
                <a:solidFill>
                  <a:srgbClr val="FFC000"/>
                </a:solidFill>
                <a:cs typeface="Times New Roman" panose="02020603050405020304" pitchFamily="18" charset="0"/>
              </a:rPr>
              <a:t>13:30-15:30 </a:t>
            </a:r>
            <a:r>
              <a:rPr lang="en-US" altLang="zh-CN" sz="1200" dirty="0">
                <a:solidFill>
                  <a:srgbClr val="FFC000"/>
                </a:solidFill>
                <a:cs typeface="Times New Roman" panose="02020603050405020304" pitchFamily="18" charset="0"/>
              </a:rPr>
              <a:t>Thailand </a:t>
            </a:r>
            <a:r>
              <a:rPr lang="en-US" altLang="zh-CN" sz="1200" dirty="0" smtClean="0">
                <a:solidFill>
                  <a:srgbClr val="FFC00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a:t>
            </a:r>
            <a:r>
              <a:rPr lang="en-US" altLang="zh-CN" dirty="0" smtClean="0">
                <a:solidFill>
                  <a:srgbClr val="FFC000"/>
                </a:solidFill>
                <a:cs typeface="Times New Roman" panose="02020603050405020304" pitchFamily="18" charset="0"/>
              </a:rPr>
              <a:t>15    </a:t>
            </a:r>
            <a:r>
              <a:rPr lang="en-US" altLang="zh-CN" dirty="0">
                <a:solidFill>
                  <a:srgbClr val="FFC000"/>
                </a:solidFill>
                <a:cs typeface="Times New Roman" panose="02020603050405020304" pitchFamily="18" charset="0"/>
              </a:rPr>
              <a:t>(Tuesday PM 1),		13:30-15:30 Thailand time</a:t>
            </a:r>
          </a:p>
          <a:p>
            <a:pPr marL="400050" lvl="2" indent="0" algn="just">
              <a:spcBef>
                <a:spcPct val="0"/>
              </a:spcBef>
              <a:spcAft>
                <a:spcPts val="0"/>
              </a:spcAft>
              <a:buClr>
                <a:srgbClr val="000000"/>
              </a:buClr>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November 16    (Wednesday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dirty="0" smtClean="0">
                <a:solidFill>
                  <a:srgbClr val="00B0F0"/>
                </a:solidFill>
                <a:ea typeface="宋体" panose="02010600030101010101" pitchFamily="2" charset="-122"/>
              </a:rPr>
              <a:t>November 16    </a:t>
            </a:r>
            <a:r>
              <a:rPr lang="en-US" altLang="zh-CN" dirty="0">
                <a:solidFill>
                  <a:srgbClr val="00B0F0"/>
                </a:solidFill>
                <a:ea typeface="宋体" panose="02010600030101010101" pitchFamily="2" charset="-122"/>
              </a:rPr>
              <a:t>(Wednesday AM 2),	10:30-12:30 Thailand time</a:t>
            </a:r>
          </a:p>
          <a:p>
            <a:pPr marL="400050" lvl="2" indent="0" algn="just">
              <a:spcBef>
                <a:spcPct val="0"/>
              </a:spcBef>
              <a:spcAft>
                <a:spcPts val="0"/>
              </a:spcAft>
              <a:buNone/>
              <a:defRPr/>
            </a:pPr>
            <a:endParaRPr lang="en-US" altLang="zh-CN" sz="1200" strike="sngStrike"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B050"/>
                </a:solidFill>
                <a:cs typeface="Times New Roman" panose="02020603050405020304" pitchFamily="18" charset="0"/>
              </a:rPr>
              <a:t>November 17    </a:t>
            </a:r>
            <a:r>
              <a:rPr lang="en-US" altLang="zh-CN" sz="1200" dirty="0">
                <a:solidFill>
                  <a:srgbClr val="00B050"/>
                </a:solidFill>
                <a:cs typeface="Times New Roman" panose="02020603050405020304" pitchFamily="18" charset="0"/>
              </a:rPr>
              <a:t>(Thursday </a:t>
            </a:r>
            <a:r>
              <a:rPr lang="en-US" altLang="zh-CN" sz="1200" dirty="0" smtClean="0">
                <a:solidFill>
                  <a:srgbClr val="00B050"/>
                </a:solidFill>
                <a:cs typeface="Times New Roman" panose="02020603050405020304" pitchFamily="18" charset="0"/>
              </a:rPr>
              <a:t>AM 1),</a:t>
            </a:r>
            <a:r>
              <a:rPr lang="en-US" altLang="zh-CN" sz="1200" dirty="0">
                <a:solidFill>
                  <a:srgbClr val="00B050"/>
                </a:solidFill>
                <a:cs typeface="Times New Roman" panose="02020603050405020304" pitchFamily="18" charset="0"/>
              </a:rPr>
              <a:t>	</a:t>
            </a:r>
            <a:r>
              <a:rPr lang="en-US" altLang="zh-CN" sz="1200"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Thailand </a:t>
            </a:r>
            <a:r>
              <a:rPr lang="en-US" altLang="zh-CN" sz="1200" dirty="0" smtClean="0">
                <a:solidFill>
                  <a:srgbClr val="00B050"/>
                </a:solidFill>
                <a:cs typeface="Times New Roman" panose="02020603050405020304" pitchFamily="18" charset="0"/>
              </a:rPr>
              <a:t>time</a:t>
            </a: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 </a:t>
            </a:r>
            <a:r>
              <a:rPr lang="en-US" altLang="zh-CN" sz="105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05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(Sept - Nov </a:t>
            </a:r>
            <a:r>
              <a:rPr lang="en-US" altLang="zh-CN" sz="1050" dirty="0">
                <a:cs typeface="Times New Roman" panose="02020603050405020304" pitchFamily="18" charset="0"/>
              </a:rPr>
              <a:t>2022 CAC calls: </a:t>
            </a:r>
            <a:r>
              <a:rPr lang="en-US" altLang="zh-CN" sz="1050" dirty="0">
                <a:solidFill>
                  <a:srgbClr val="FF0000"/>
                </a:solidFill>
                <a:cs typeface="Times New Roman" panose="02020603050405020304" pitchFamily="18" charset="0"/>
              </a:rPr>
              <a:t>October 10, 31 09:00 </a:t>
            </a:r>
            <a:r>
              <a:rPr lang="en-US" altLang="zh-CN" sz="1050" dirty="0" smtClean="0">
                <a:solidFill>
                  <a:srgbClr val="FF0000"/>
                </a:solidFill>
                <a:cs typeface="Times New Roman" panose="02020603050405020304" pitchFamily="18" charset="0"/>
              </a:rPr>
              <a:t>ET; </a:t>
            </a:r>
            <a:r>
              <a:rPr lang="en-US" altLang="zh-CN" sz="1050" dirty="0">
                <a:solidFill>
                  <a:srgbClr val="FF0000"/>
                </a:solidFill>
                <a:cs typeface="Times New Roman" panose="02020603050405020304" pitchFamily="18" charset="0"/>
              </a:rPr>
              <a:t>November 13 06:00 </a:t>
            </a:r>
            <a:r>
              <a:rPr lang="en-US" altLang="zh-CN" sz="1050" dirty="0" smtClean="0">
                <a:solidFill>
                  <a:srgbClr val="FF0000"/>
                </a:solidFill>
                <a:cs typeface="Times New Roman" panose="02020603050405020304" pitchFamily="18" charset="0"/>
              </a:rPr>
              <a:t>ET</a:t>
            </a:r>
            <a:r>
              <a:rPr lang="en-US" altLang="zh-CN" sz="1050" dirty="0" smtClean="0">
                <a:cs typeface="Times New Roman" panose="02020603050405020304" pitchFamily="18" charset="0"/>
              </a:rPr>
              <a:t>)</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2.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nvPr>
        </p:nvGraphicFramePr>
        <p:xfrm>
          <a:off x="6553200" y="3733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020933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14    (Monday PM 1),		13:30-15:30 Thailand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15    (Tuesday AM 1),	</a:t>
            </a:r>
            <a:r>
              <a:rPr lang="en-US" altLang="zh-CN" dirty="0" smtClean="0">
                <a:solidFill>
                  <a:srgbClr val="00B050"/>
                </a:solidFill>
                <a:cs typeface="Times New Roman" panose="02020603050405020304" pitchFamily="18" charset="0"/>
              </a:rPr>
              <a:t>	08:00-10:00 </a:t>
            </a:r>
            <a:r>
              <a:rPr lang="en-US" altLang="zh-CN" dirty="0">
                <a:solidFill>
                  <a:srgbClr val="00B050"/>
                </a:solidFill>
                <a:cs typeface="Times New Roman" panose="02020603050405020304" pitchFamily="18" charset="0"/>
              </a:rPr>
              <a:t>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15    (Tuesday PM 1),		13:30-15:30 Thailand time</a:t>
            </a:r>
          </a:p>
          <a:p>
            <a:pPr marL="400050" lvl="2" indent="0" algn="just">
              <a:spcBef>
                <a:spcPct val="0"/>
              </a:spcBef>
              <a:spcAft>
                <a:spcPts val="0"/>
              </a:spcAft>
              <a:buClr>
                <a:srgbClr val="000000"/>
              </a:buClr>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16    (Wednesday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November 16    (Wednesday AM 2),	10:30-12:30 Thailand time</a:t>
            </a:r>
          </a:p>
          <a:p>
            <a:pPr marL="400050" lvl="2" indent="0" algn="just">
              <a:spcBef>
                <a:spcPct val="0"/>
              </a:spcBef>
              <a:spcAft>
                <a:spcPts val="0"/>
              </a:spcAft>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17    (Thursday AM 1),	08:00-10:00 Thailand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3246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21</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strike="sngStrike" dirty="0" smtClean="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24</a:t>
            </a:r>
            <a:r>
              <a:rPr lang="en-US" altLang="zh-CN" sz="1100" strike="sngStrike" dirty="0">
                <a:solidFill>
                  <a:schemeClr val="bg1">
                    <a:lumMod val="50000"/>
                  </a:schemeClr>
                </a:solidFill>
                <a:cs typeface="Times New Roman" panose="02020603050405020304" pitchFamily="18" charset="0"/>
              </a:rPr>
              <a:t>	(Thursday),	</a:t>
            </a:r>
            <a:r>
              <a:rPr lang="en-US" altLang="zh-CN" sz="1100" strike="sngStrike" dirty="0" smtClean="0">
                <a:solidFill>
                  <a:schemeClr val="bg1">
                    <a:lumMod val="50000"/>
                  </a:schemeClr>
                </a:solidFill>
                <a:cs typeface="Times New Roman" panose="02020603050405020304" pitchFamily="18" charset="0"/>
              </a:rPr>
              <a:t>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 – Thanks giving</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28</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December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5</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12</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15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- 1st </a:t>
            </a:r>
            <a:r>
              <a:rPr lang="en-US" altLang="zh-CN" sz="1100" dirty="0">
                <a:solidFill>
                  <a:schemeClr val="bg1">
                    <a:lumMod val="50000"/>
                  </a:schemeClr>
                </a:solidFill>
                <a:cs typeface="Times New Roman" panose="02020603050405020304" pitchFamily="18" charset="0"/>
              </a:rPr>
              <a:t>Workshop on Wi-Fi Sensing (</a:t>
            </a:r>
            <a:r>
              <a:rPr lang="en-US" altLang="zh-CN" sz="1100" dirty="0" err="1">
                <a:solidFill>
                  <a:schemeClr val="bg1">
                    <a:lumMod val="50000"/>
                  </a:schemeClr>
                </a:solidFill>
                <a:cs typeface="Times New Roman" panose="02020603050405020304" pitchFamily="18" charset="0"/>
              </a:rPr>
              <a:t>WiSe</a:t>
            </a:r>
            <a:r>
              <a:rPr lang="en-US" altLang="zh-CN" sz="1100" dirty="0">
                <a:solidFill>
                  <a:schemeClr val="bg1">
                    <a:lumMod val="50000"/>
                  </a:schemeClr>
                </a:solidFill>
                <a:cs typeface="Times New Roman" panose="02020603050405020304" pitchFamily="18" charset="0"/>
              </a:rPr>
              <a:t> 1)</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20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a:t>
            </a:r>
            <a:r>
              <a:rPr lang="en-US" altLang="zh-CN" sz="1100" dirty="0" smtClean="0">
                <a:solidFill>
                  <a:srgbClr val="00B0F0"/>
                </a:solidFill>
                <a:cs typeface="Times New Roman" panose="02020603050405020304" pitchFamily="18" charset="0"/>
              </a:rPr>
              <a:t>ET</a:t>
            </a:r>
            <a:endParaRPr lang="en-US" altLang="zh-CN" sz="1100" dirty="0" smtClean="0">
              <a:solidFill>
                <a:srgbClr val="FF33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26</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Holidays</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27</a:t>
            </a:r>
            <a:r>
              <a:rPr lang="en-US" altLang="zh-CN" sz="1100" strike="sngStrike" dirty="0">
                <a:solidFill>
                  <a:schemeClr val="bg1">
                    <a:lumMod val="50000"/>
                  </a:schemeClr>
                </a:solidFill>
                <a:cs typeface="Times New Roman" panose="02020603050405020304" pitchFamily="18" charset="0"/>
              </a:rPr>
              <a:t>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29</a:t>
            </a:r>
            <a:r>
              <a:rPr lang="en-US" altLang="zh-CN" sz="1100" strike="sngStrike" dirty="0">
                <a:solidFill>
                  <a:schemeClr val="bg1">
                    <a:lumMod val="50000"/>
                  </a:schemeClr>
                </a:solidFill>
                <a:cs typeface="Times New Roman" panose="02020603050405020304" pitchFamily="18" charset="0"/>
              </a:rPr>
              <a:t>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smtClean="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5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12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January Interim </a:t>
            </a:r>
            <a:r>
              <a:rPr lang="en-US" altLang="zh-CN" sz="1600" b="1" dirty="0"/>
              <a:t>2023 (January 16-20</a:t>
            </a:r>
            <a:r>
              <a:rPr lang="en-US" altLang="zh-CN" sz="1600" b="1" dirty="0" smtClean="0"/>
              <a:t>) </a:t>
            </a:r>
            <a:r>
              <a:rPr lang="en-US" altLang="zh-CN" sz="1600" dirty="0"/>
              <a:t>	</a:t>
            </a:r>
            <a:endParaRPr lang="en-US" altLang="zh-CN" sz="1200" dirty="0" smtClean="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FFC000"/>
                </a:solidFill>
                <a:cs typeface="Times New Roman" panose="02020603050405020304" pitchFamily="18" charset="0"/>
              </a:rPr>
              <a:t>January 16    (Monday PM 1),		13:30-15:30 Baltimore time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January 16    </a:t>
            </a:r>
            <a:r>
              <a:rPr lang="en-US" altLang="zh-CN" dirty="0">
                <a:solidFill>
                  <a:srgbClr val="0070C0"/>
                </a:solidFill>
                <a:cs typeface="Times New Roman" panose="02020603050405020304" pitchFamily="18" charset="0"/>
              </a:rPr>
              <a:t>(Monday EV </a:t>
            </a:r>
            <a:r>
              <a:rPr lang="en-US" altLang="zh-CN" dirty="0">
                <a:solidFill>
                  <a:srgbClr val="0070C0"/>
                </a:solidFill>
                <a:cs typeface="Times New Roman" panose="02020603050405020304" pitchFamily="18" charset="0"/>
              </a:rPr>
              <a:t>1),		19:30-21:30 Baltimore time </a:t>
            </a:r>
            <a:r>
              <a:rPr lang="en-US" altLang="zh-CN" dirty="0">
                <a:solidFill>
                  <a:srgbClr val="C00000"/>
                </a:solidFill>
                <a:cs typeface="Times New Roman" panose="02020603050405020304" pitchFamily="18" charset="0"/>
              </a:rPr>
              <a:t>-- TBD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17    (Tuesday AM 1),		08:00-10:00 Baltimore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FFC000"/>
                </a:solidFill>
                <a:cs typeface="Times New Roman" panose="02020603050405020304" pitchFamily="18" charset="0"/>
              </a:rPr>
              <a:t>January 17    (Tuesday PM 1),		13:30-15:30 Baltimore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January 17    (Tuesday EV 1),		19:30-21:30 Baltimore time </a:t>
            </a:r>
            <a:r>
              <a:rPr lang="en-US" altLang="zh-CN" dirty="0">
                <a:solidFill>
                  <a:srgbClr val="C00000"/>
                </a:solidFill>
                <a:cs typeface="Times New Roman" panose="02020603050405020304" pitchFamily="18" charset="0"/>
              </a:rPr>
              <a:t>-- TBD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18    (Wednesday AM 1),	08:00-10:00 Baltimore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January 18    (Wednesday AM 2),	10:30-12:30 Baltimore time</a:t>
            </a:r>
          </a:p>
          <a:p>
            <a:pPr marL="400050" lvl="2" indent="0" algn="just">
              <a:spcBef>
                <a:spcPct val="0"/>
              </a:spcBef>
              <a:spcAft>
                <a:spcPts val="0"/>
              </a:spcAft>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19    (Thursday AM 1),		08:00-10:00 Baltimore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January </a:t>
            </a:r>
            <a:r>
              <a:rPr lang="en-US" altLang="zh-CN" dirty="0" smtClean="0">
                <a:solidFill>
                  <a:srgbClr val="00B0F0"/>
                </a:solidFill>
                <a:cs typeface="Times New Roman" panose="02020603050405020304" pitchFamily="18" charset="0"/>
              </a:rPr>
              <a:t>19    </a:t>
            </a:r>
            <a:r>
              <a:rPr lang="en-US" altLang="zh-CN" dirty="0">
                <a:solidFill>
                  <a:srgbClr val="00B0F0"/>
                </a:solidFill>
                <a:cs typeface="Times New Roman" panose="02020603050405020304" pitchFamily="18" charset="0"/>
              </a:rPr>
              <a:t>(Thursday AM 2),		10:30-12:30 Baltimore time</a:t>
            </a:r>
            <a:r>
              <a:rPr lang="en-US" altLang="zh-CN" dirty="0">
                <a:solidFill>
                  <a:srgbClr val="C00000"/>
                </a:solidFill>
                <a:cs typeface="Times New Roman" panose="02020603050405020304" pitchFamily="18" charset="0"/>
              </a:rPr>
              <a:t> -- TBD</a:t>
            </a: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smtClean="0">
                <a:cs typeface="Times New Roman" panose="02020603050405020304" pitchFamily="18" charset="0"/>
              </a:rPr>
              <a:t>** </a:t>
            </a:r>
            <a:r>
              <a:rPr lang="en-US" altLang="zh-CN" sz="90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900" dirty="0" smtClean="0">
                <a:cs typeface="Times New Roman" panose="02020603050405020304" pitchFamily="18" charset="0"/>
              </a:rPr>
              <a:t>(Sept - Nov </a:t>
            </a:r>
            <a:r>
              <a:rPr lang="en-US" altLang="zh-CN" sz="900" dirty="0">
                <a:cs typeface="Times New Roman" panose="02020603050405020304" pitchFamily="18" charset="0"/>
              </a:rPr>
              <a:t>2022 CAC calls: </a:t>
            </a:r>
            <a:r>
              <a:rPr lang="en-US" altLang="zh-CN" sz="900" dirty="0">
                <a:solidFill>
                  <a:srgbClr val="FF0000"/>
                </a:solidFill>
                <a:cs typeface="Times New Roman" panose="02020603050405020304" pitchFamily="18" charset="0"/>
              </a:rPr>
              <a:t>October 10, 31 09:00 </a:t>
            </a:r>
            <a:r>
              <a:rPr lang="en-US" altLang="zh-CN" sz="900" dirty="0" smtClean="0">
                <a:solidFill>
                  <a:srgbClr val="FF0000"/>
                </a:solidFill>
                <a:cs typeface="Times New Roman" panose="02020603050405020304" pitchFamily="18" charset="0"/>
              </a:rPr>
              <a:t>ET; </a:t>
            </a:r>
            <a:r>
              <a:rPr lang="en-US" altLang="zh-CN" sz="900" dirty="0">
                <a:solidFill>
                  <a:srgbClr val="FF0000"/>
                </a:solidFill>
                <a:cs typeface="Times New Roman" panose="02020603050405020304" pitchFamily="18" charset="0"/>
              </a:rPr>
              <a:t>November 13 06:00 </a:t>
            </a:r>
            <a:r>
              <a:rPr lang="en-US" altLang="zh-CN" sz="900" dirty="0" smtClean="0">
                <a:solidFill>
                  <a:srgbClr val="FF0000"/>
                </a:solidFill>
                <a:cs typeface="Times New Roman" panose="02020603050405020304" pitchFamily="18" charset="0"/>
              </a:rPr>
              <a:t>ET</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2105001556"/>
              </p:ext>
            </p:extLst>
          </p:nvPr>
        </p:nvGraphicFramePr>
        <p:xfrm>
          <a:off x="6553200" y="4057015"/>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Baltimore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21:00-23:00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23:30-01:30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02:30-04:30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19:30-21:30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20:30-22:30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10:30-12:30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05:00-07:00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22:00-00:00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08:30-10:30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27884941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3538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dirty="0" smtClean="0"/>
              <a:t>Location</a:t>
            </a:r>
            <a:endParaRPr lang="en-US" altLang="zh-CN" sz="1800" b="1" dirty="0" smtClean="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t>Co-located </a:t>
            </a:r>
            <a:r>
              <a:rPr lang="en-US" altLang="zh-CN" sz="1400" dirty="0"/>
              <a:t>with January </a:t>
            </a:r>
            <a:r>
              <a:rPr lang="en-US" altLang="zh-CN" sz="1400" dirty="0" smtClean="0"/>
              <a:t>interim. (</a:t>
            </a:r>
            <a:r>
              <a:rPr lang="en-US" altLang="zh-CN" sz="1400" dirty="0"/>
              <a:t>Need a </a:t>
            </a:r>
            <a:r>
              <a:rPr lang="en-US" altLang="zh-CN" sz="1400" dirty="0" smtClean="0"/>
              <a:t>sponsor/host, to cover the potential </a:t>
            </a:r>
            <a:r>
              <a:rPr lang="en-US" altLang="zh-CN" sz="1400" dirty="0" smtClean="0">
                <a:solidFill>
                  <a:srgbClr val="0000FF"/>
                </a:solidFill>
              </a:rPr>
              <a:t>cost</a:t>
            </a:r>
            <a:r>
              <a:rPr lang="en-US" altLang="zh-CN" sz="1400" dirty="0" smtClean="0"/>
              <a:t> for room and Mix-mode support)</a:t>
            </a:r>
            <a:endParaRPr lang="en-US" altLang="zh-CN" sz="14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t>Not </a:t>
            </a:r>
            <a:r>
              <a:rPr lang="en-US" altLang="zh-CN" sz="1400" dirty="0" smtClean="0"/>
              <a:t>co-located </a:t>
            </a:r>
            <a:r>
              <a:rPr lang="en-US" altLang="zh-CN" sz="1400" dirty="0"/>
              <a:t>with January interim. Need a </a:t>
            </a:r>
            <a:r>
              <a:rPr lang="en-US" altLang="zh-CN" sz="1400" dirty="0" smtClean="0"/>
              <a:t>sponsor, at least need to </a:t>
            </a:r>
            <a:r>
              <a:rPr lang="en-US" altLang="zh-CN" sz="1400" dirty="0"/>
              <a:t>reserve a meeting room in his/her </a:t>
            </a:r>
            <a:r>
              <a:rPr lang="en-US" altLang="zh-CN" sz="1400" dirty="0" smtClean="0"/>
              <a:t>organization. And </a:t>
            </a:r>
            <a:r>
              <a:rPr lang="en-US" altLang="zh-CN" sz="1400" dirty="0" smtClean="0">
                <a:solidFill>
                  <a:srgbClr val="0000FF"/>
                </a:solidFill>
              </a:rPr>
              <a:t>need hybrid meeting support</a:t>
            </a:r>
            <a:r>
              <a:rPr lang="en-US" altLang="zh-CN" sz="1400" dirty="0" smtClean="0"/>
              <a:t>. </a:t>
            </a:r>
            <a:endParaRPr lang="en-US" altLang="zh-CN" sz="1400" dirty="0"/>
          </a:p>
          <a:p>
            <a:pPr marL="361950" lvl="1" indent="-361950" algn="just">
              <a:spcBef>
                <a:spcPct val="0"/>
              </a:spcBef>
              <a:spcAft>
                <a:spcPts val="0"/>
              </a:spcAft>
              <a:buClr>
                <a:srgbClr val="000000"/>
              </a:buClr>
              <a:buNone/>
              <a:defRPr/>
            </a:pPr>
            <a:endParaRPr lang="en-US" altLang="zh-CN" sz="1600" dirty="0">
              <a:cs typeface="Times New Roman" panose="02020603050405020304" pitchFamily="18" charset="0"/>
            </a:endParaRPr>
          </a:p>
          <a:p>
            <a:pPr marL="361950" lvl="1" indent="-361950" algn="just">
              <a:spcBef>
                <a:spcPct val="0"/>
              </a:spcBef>
              <a:spcAft>
                <a:spcPts val="0"/>
              </a:spcAft>
              <a:buClr>
                <a:srgbClr val="000000"/>
              </a:buClr>
              <a:buFont typeface="Arial" panose="020B0604020202020204" pitchFamily="34" charset="0"/>
              <a:buChar char="•"/>
              <a:defRPr/>
            </a:pPr>
            <a:r>
              <a:rPr lang="en-US" altLang="zh-CN" sz="1800" dirty="0" smtClean="0"/>
              <a:t>Date</a:t>
            </a:r>
            <a:endParaRPr lang="en-US" altLang="zh-CN" sz="18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t>2 days</a:t>
            </a:r>
            <a:r>
              <a:rPr lang="en-US" altLang="zh-CN" sz="1400" dirty="0" smtClean="0"/>
              <a:t>?</a:t>
            </a:r>
          </a:p>
          <a:p>
            <a:pPr marL="896938" lvl="3" indent="-195263" algn="just">
              <a:spcBef>
                <a:spcPct val="0"/>
              </a:spcBef>
              <a:spcAft>
                <a:spcPts val="0"/>
              </a:spcAft>
              <a:buClr>
                <a:srgbClr val="000000"/>
              </a:buClr>
              <a:buFont typeface="Arial" panose="020B0604020202020204" pitchFamily="34" charset="0"/>
              <a:buChar char="•"/>
              <a:defRPr/>
            </a:pPr>
            <a:r>
              <a:rPr lang="en-US" altLang="zh-CN" sz="1200" dirty="0" smtClean="0"/>
              <a:t>January 12-13 (Thursday - Friday)?</a:t>
            </a:r>
          </a:p>
          <a:p>
            <a:pPr marL="896938" lvl="3" indent="-195263" algn="just">
              <a:spcBef>
                <a:spcPct val="0"/>
              </a:spcBef>
              <a:spcAft>
                <a:spcPts val="0"/>
              </a:spcAft>
              <a:buClr>
                <a:srgbClr val="000000"/>
              </a:buClr>
              <a:buFont typeface="Arial" panose="020B0604020202020204" pitchFamily="34" charset="0"/>
              <a:buChar char="•"/>
              <a:defRPr/>
            </a:pPr>
            <a:r>
              <a:rPr lang="en-US" altLang="zh-CN" sz="1200" dirty="0"/>
              <a:t>January </a:t>
            </a:r>
            <a:r>
              <a:rPr lang="en-US" altLang="zh-CN" sz="1200" dirty="0" smtClean="0"/>
              <a:t>13-14 (Friday - Saturday</a:t>
            </a:r>
            <a:r>
              <a:rPr lang="en-US" altLang="zh-CN" sz="1200" dirty="0" smtClean="0"/>
              <a:t>)?  --</a:t>
            </a:r>
            <a:endParaRPr lang="en-US" altLang="zh-CN" sz="1200" dirty="0"/>
          </a:p>
          <a:p>
            <a:pPr marL="896938" lvl="3" indent="-195263" algn="just">
              <a:spcBef>
                <a:spcPct val="0"/>
              </a:spcBef>
              <a:spcAft>
                <a:spcPts val="0"/>
              </a:spcAft>
              <a:buClr>
                <a:srgbClr val="000000"/>
              </a:buClr>
              <a:buFont typeface="Arial" panose="020B0604020202020204" pitchFamily="34" charset="0"/>
              <a:buChar char="•"/>
              <a:defRPr/>
            </a:pPr>
            <a:r>
              <a:rPr lang="en-US" altLang="zh-CN" sz="1200" dirty="0"/>
              <a:t>January </a:t>
            </a:r>
            <a:r>
              <a:rPr lang="en-US" altLang="zh-CN" sz="1200" dirty="0" smtClean="0"/>
              <a:t>14-15 (</a:t>
            </a:r>
            <a:r>
              <a:rPr lang="en-US" altLang="zh-CN" sz="1200" dirty="0"/>
              <a:t>Saturday </a:t>
            </a:r>
            <a:r>
              <a:rPr lang="en-US" altLang="zh-CN" sz="1200" dirty="0" smtClean="0"/>
              <a:t>- Sunday)?</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smtClean="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a:p>
          <a:p>
            <a:pPr marL="361950" lvl="1" indent="-361950" algn="just">
              <a:spcBef>
                <a:spcPct val="0"/>
              </a:spcBef>
              <a:spcAft>
                <a:spcPts val="0"/>
              </a:spcAft>
              <a:buClr>
                <a:srgbClr val="000000"/>
              </a:buClr>
              <a:buFont typeface="Arial" panose="020B0604020202020204" pitchFamily="34" charset="0"/>
              <a:buChar char="•"/>
              <a:defRPr/>
            </a:pPr>
            <a:r>
              <a:rPr lang="en-US" altLang="zh-CN" sz="1800" dirty="0"/>
              <a:t>Cost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t>Co-located </a:t>
            </a:r>
            <a:r>
              <a:rPr lang="en-US" altLang="zh-CN" sz="1400" dirty="0"/>
              <a:t>with January </a:t>
            </a:r>
            <a:r>
              <a:rPr lang="en-US" altLang="zh-CN" sz="1400" dirty="0" smtClean="0"/>
              <a:t>interim </a:t>
            </a:r>
            <a:r>
              <a:rPr lang="en-US" altLang="zh-CN" sz="1400" dirty="0"/>
              <a:t>(Need a sponsor/host, to cover the potential </a:t>
            </a:r>
            <a:r>
              <a:rPr lang="en-US" altLang="zh-CN" sz="1400" dirty="0">
                <a:solidFill>
                  <a:srgbClr val="0000FF"/>
                </a:solidFill>
              </a:rPr>
              <a:t>cost</a:t>
            </a:r>
            <a:r>
              <a:rPr lang="en-US" altLang="zh-CN" sz="1400" dirty="0"/>
              <a:t> for room and Mix-mode meeting support</a:t>
            </a:r>
            <a:r>
              <a:rPr lang="en-US" altLang="zh-CN" sz="1400" dirty="0" smtClean="0"/>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t>Not co-located </a:t>
            </a:r>
            <a:r>
              <a:rPr lang="en-US" altLang="zh-CN" sz="1400" dirty="0"/>
              <a:t>with January </a:t>
            </a:r>
            <a:r>
              <a:rPr lang="en-US" altLang="zh-CN" sz="1400" dirty="0" smtClean="0"/>
              <a:t>interim. Need </a:t>
            </a:r>
            <a:r>
              <a:rPr lang="en-US" altLang="zh-CN" sz="1400" dirty="0"/>
              <a:t>a </a:t>
            </a:r>
            <a:r>
              <a:rPr lang="en-US" altLang="zh-CN" sz="1400" dirty="0" smtClean="0"/>
              <a:t>sponsor, </a:t>
            </a:r>
            <a:r>
              <a:rPr lang="en-US" altLang="zh-CN" sz="1400" dirty="0"/>
              <a:t>at least need to reserve a meeting room in his/her </a:t>
            </a:r>
            <a:r>
              <a:rPr lang="en-US" altLang="zh-CN" sz="1400" dirty="0" smtClean="0"/>
              <a:t>organization.</a:t>
            </a:r>
            <a:r>
              <a:rPr lang="en-US" altLang="zh-CN" sz="1400" dirty="0"/>
              <a:t> And </a:t>
            </a:r>
            <a:r>
              <a:rPr lang="en-US" altLang="zh-CN" sz="1400" dirty="0">
                <a:solidFill>
                  <a:srgbClr val="0000FF"/>
                </a:solidFill>
              </a:rPr>
              <a:t>need </a:t>
            </a:r>
            <a:r>
              <a:rPr lang="en-US" altLang="zh-CN" sz="1400" dirty="0" smtClean="0">
                <a:solidFill>
                  <a:srgbClr val="0000FF"/>
                </a:solidFill>
              </a:rPr>
              <a:t>Mixed-mode meeting </a:t>
            </a:r>
            <a:r>
              <a:rPr lang="en-US" altLang="zh-CN" sz="1400" dirty="0">
                <a:solidFill>
                  <a:srgbClr val="0000FF"/>
                </a:solidFill>
              </a:rPr>
              <a:t>support</a:t>
            </a:r>
            <a:r>
              <a:rPr lang="en-US" altLang="zh-CN" sz="1400" dirty="0"/>
              <a: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smtClean="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a:p>
          <a:p>
            <a:pPr marL="361950" lvl="1" indent="-361950" algn="just">
              <a:spcBef>
                <a:spcPct val="0"/>
              </a:spcBef>
              <a:spcAft>
                <a:spcPts val="0"/>
              </a:spcAft>
              <a:buClr>
                <a:srgbClr val="000000"/>
              </a:buClr>
              <a:buFont typeface="Arial" panose="020B0604020202020204" pitchFamily="34" charset="0"/>
              <a:buChar char="•"/>
              <a:defRPr/>
            </a:pPr>
            <a:r>
              <a:rPr lang="en-US" altLang="zh-CN" sz="1800" dirty="0" smtClean="0"/>
              <a:t>Note:</a:t>
            </a:r>
            <a:endParaRPr lang="en-US" altLang="zh-CN" sz="18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November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a:p>
        </p:txBody>
      </p:sp>
    </p:spTree>
    <p:extLst>
      <p:ext uri="{BB962C8B-B14F-4D97-AF65-F5344CB8AC3E}">
        <p14:creationId xmlns:p14="http://schemas.microsoft.com/office/powerpoint/2010/main" val="40868454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a:t>
            </a:r>
            <a:r>
              <a:rPr lang="en-US" altLang="zh-CN" sz="3200" dirty="0" smtClean="0"/>
              <a:t>January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ad-hoc </a:t>
            </a:r>
            <a:r>
              <a:rPr lang="en-US" altLang="zh-CN" sz="1800" b="1" kern="0" dirty="0"/>
              <a:t>meeting on </a:t>
            </a:r>
            <a:r>
              <a:rPr lang="en-US" altLang="zh-CN" sz="1800" b="1" kern="0" dirty="0" smtClean="0">
                <a:solidFill>
                  <a:srgbClr val="0000FF"/>
                </a:solidFill>
              </a:rPr>
              <a:t>January xx-xx</a:t>
            </a:r>
            <a:r>
              <a:rPr lang="en-US" altLang="zh-CN" sz="1800" b="1" kern="0" dirty="0" smtClean="0"/>
              <a:t>, 2023, </a:t>
            </a:r>
            <a:r>
              <a:rPr lang="en-US" altLang="zh-CN" sz="1800" b="1" kern="0" dirty="0">
                <a:solidFill>
                  <a:srgbClr val="0000FF"/>
                </a:solidFill>
              </a:rPr>
              <a:t>in Baltimore</a:t>
            </a:r>
            <a:r>
              <a:rPr lang="en-US" altLang="zh-CN" sz="1800" b="1" kern="0" dirty="0" smtClean="0">
                <a:solidFill>
                  <a:srgbClr val="0000FF"/>
                </a:solidFill>
              </a:rPr>
              <a:t>, Maryland (or </a:t>
            </a:r>
            <a:r>
              <a:rPr lang="en-US" altLang="zh-CN" sz="1800" b="1" kern="0" dirty="0">
                <a:solidFill>
                  <a:srgbClr val="0000FF"/>
                </a:solidFill>
              </a:rPr>
              <a:t>the bay </a:t>
            </a:r>
            <a:r>
              <a:rPr lang="en-US" altLang="zh-CN" sz="1800" b="1" kern="0" dirty="0" smtClean="0">
                <a:solidFill>
                  <a:srgbClr val="0000FF"/>
                </a:solidFill>
              </a:rPr>
              <a:t>area, to be confirmed) area </a:t>
            </a:r>
            <a:r>
              <a:rPr lang="en-US" altLang="zh-CN" sz="1800" b="1" kern="0" dirty="0">
                <a:solidFill>
                  <a:srgbClr val="0000FF"/>
                </a:solidFill>
              </a:rPr>
              <a:t>location </a:t>
            </a:r>
            <a:r>
              <a:rPr lang="en-US" altLang="zh-CN" sz="1800" b="1" kern="0" dirty="0"/>
              <a:t>for 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person</a:t>
            </a:r>
          </a:p>
          <a:p>
            <a:pPr lvl="1" algn="just">
              <a:buFont typeface="Arial" panose="020B0604020202020204" pitchFamily="34" charset="0"/>
              <a:buChar char="–"/>
              <a:defRPr/>
            </a:pPr>
            <a:r>
              <a:rPr lang="en-US" altLang="zh-CN" dirty="0">
                <a:latin typeface="Times New Roman" panose="02020603050405020304" pitchFamily="18" charset="0"/>
                <a:cs typeface="+mn-cs"/>
              </a:rPr>
              <a:t>Attend online</a:t>
            </a:r>
          </a:p>
          <a:p>
            <a:pPr lvl="1" algn="just">
              <a:buFont typeface="Arial" panose="020B0604020202020204" pitchFamily="34" charset="0"/>
              <a:buChar char="–"/>
              <a:defRPr/>
            </a:pPr>
            <a:r>
              <a:rPr lang="en-US" altLang="zh-CN" dirty="0">
                <a:latin typeface="Times New Roman" panose="02020603050405020304" pitchFamily="18" charset="0"/>
                <a:cs typeface="+mn-cs"/>
              </a:rPr>
              <a:t>Do not support Ad-hoc meeting</a:t>
            </a:r>
          </a:p>
          <a:p>
            <a:pPr lvl="1" algn="just">
              <a:buFont typeface="Arial" panose="020B0604020202020204" pitchFamily="34" charset="0"/>
              <a:buChar char="–"/>
              <a:defRPr/>
            </a:pPr>
            <a:r>
              <a:rPr lang="en-US" altLang="zh-CN" dirty="0">
                <a:latin typeface="Times New Roman" panose="02020603050405020304" pitchFamily="18" charset="0"/>
                <a:cs typeface="+mn-cs"/>
              </a:rPr>
              <a:t>Abstain</a:t>
            </a:r>
            <a:endParaRPr lang="en-US" altLang="zh-CN" dirty="0">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400050" lvl="2" indent="0">
              <a:buNone/>
              <a:defRPr/>
            </a:pPr>
            <a:endParaRPr lang="en-US" altLang="zh-CN" sz="1050" b="1" kern="0" dirty="0"/>
          </a:p>
        </p:txBody>
      </p:sp>
    </p:spTree>
    <p:extLst>
      <p:ext uri="{BB962C8B-B14F-4D97-AF65-F5344CB8AC3E}">
        <p14:creationId xmlns:p14="http://schemas.microsoft.com/office/powerpoint/2010/main" val="37367472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January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smtClean="0">
                <a:solidFill>
                  <a:srgbClr val="0000FF"/>
                </a:solidFill>
              </a:rPr>
              <a:t>January xx-xx</a:t>
            </a:r>
            <a:r>
              <a:rPr lang="en-US" altLang="zh-CN" sz="1800" b="1" kern="0" dirty="0" smtClean="0"/>
              <a:t>, 2023, </a:t>
            </a:r>
            <a:r>
              <a:rPr lang="en-US" altLang="zh-CN" sz="1800" b="1" kern="0" dirty="0">
                <a:solidFill>
                  <a:srgbClr val="0000FF"/>
                </a:solidFill>
              </a:rPr>
              <a:t>in Baltimore</a:t>
            </a:r>
            <a:r>
              <a:rPr lang="en-US" altLang="zh-CN" sz="1800" b="1" kern="0" dirty="0" smtClean="0">
                <a:solidFill>
                  <a:srgbClr val="0000FF"/>
                </a:solidFill>
              </a:rPr>
              <a:t>, Maryland (or </a:t>
            </a:r>
            <a:r>
              <a:rPr lang="en-US" altLang="zh-CN" sz="1800" b="1" kern="0" dirty="0">
                <a:solidFill>
                  <a:srgbClr val="0000FF"/>
                </a:solidFill>
              </a:rPr>
              <a:t>the bay </a:t>
            </a:r>
            <a:r>
              <a:rPr lang="en-US" altLang="zh-CN" sz="1800" b="1" kern="0" dirty="0" smtClean="0">
                <a:solidFill>
                  <a:srgbClr val="0000FF"/>
                </a:solidFill>
              </a:rPr>
              <a:t>area, to be confirmed) area </a:t>
            </a:r>
            <a:r>
              <a:rPr lang="en-US" altLang="zh-CN" sz="1800" b="1" kern="0" dirty="0">
                <a:solidFill>
                  <a:srgbClr val="0000FF"/>
                </a:solidFill>
              </a:rPr>
              <a:t>location </a:t>
            </a:r>
            <a:r>
              <a:rPr lang="en-US" altLang="zh-CN" sz="1800" b="1" kern="0" dirty="0"/>
              <a:t>for 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pic>
        <p:nvPicPr>
          <p:cNvPr id="1026" name="Picture 2" descr="C:\Users\h00316112\AppData\Roaming\eSpace_Desktop\UserData\h00316112\imagefiles\D67FC74F-BBA7-4BB7-B44E-9E57E95A288A.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0" y="3764733"/>
            <a:ext cx="4114800" cy="24857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138077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en-US" sz="3200" dirty="0">
                <a:solidFill>
                  <a:srgbClr val="0000FF"/>
                </a:solidFill>
              </a:rPr>
              <a:t>November </a:t>
            </a:r>
            <a:r>
              <a:rPr lang="en-US" altLang="zh-CN" sz="3200" dirty="0" smtClean="0"/>
              <a:t>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929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a:t>Some further guideline </a:t>
            </a:r>
            <a:r>
              <a:rPr lang="en-US" altLang="zh-CN" sz="4000" kern="0" dirty="0" smtClean="0"/>
              <a:t>for speeding up</a:t>
            </a:r>
            <a:endParaRPr lang="en-US" altLang="zh-CN" sz="4000" dirty="0"/>
          </a:p>
        </p:txBody>
      </p:sp>
      <p:sp>
        <p:nvSpPr>
          <p:cNvPr id="5" name="Rectangle 3"/>
          <p:cNvSpPr txBox="1">
            <a:spLocks noChangeArrowheads="1"/>
          </p:cNvSpPr>
          <p:nvPr/>
        </p:nvSpPr>
        <p:spPr bwMode="auto">
          <a:xfrm>
            <a:off x="457200" y="1524000"/>
            <a:ext cx="80010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600" b="1" kern="0" dirty="0" err="1" smtClean="0"/>
              <a:t>PoC</a:t>
            </a:r>
            <a:r>
              <a:rPr lang="en-US" altLang="zh-CN" sz="1600" b="1" kern="0" dirty="0" smtClean="0"/>
              <a:t> </a:t>
            </a:r>
            <a:r>
              <a:rPr lang="en-US" altLang="zh-CN" sz="1600" b="1" kern="0" dirty="0"/>
              <a:t>regularly </a:t>
            </a:r>
            <a:r>
              <a:rPr lang="en-US" altLang="zh-CN" sz="1600" b="1" kern="0" dirty="0">
                <a:solidFill>
                  <a:srgbClr val="0000FF"/>
                </a:solidFill>
              </a:rPr>
              <a:t>checks</a:t>
            </a:r>
            <a:r>
              <a:rPr lang="en-US" altLang="zh-CN" sz="1600" b="1" kern="0" dirty="0"/>
              <a:t> the remaining CIDs for each assignee (as shown in the table</a:t>
            </a:r>
            <a:r>
              <a:rPr lang="en-US" altLang="zh-CN" sz="1600" b="1" kern="0" dirty="0" smtClean="0"/>
              <a:t>)</a:t>
            </a:r>
          </a:p>
          <a:p>
            <a:pPr lvl="1" algn="just">
              <a:buFont typeface="Arial" panose="020B0604020202020204" pitchFamily="34" charset="0"/>
              <a:buChar char="–"/>
              <a:defRPr/>
            </a:pPr>
            <a:r>
              <a:rPr lang="en-US" altLang="zh-CN" sz="1400" dirty="0" smtClean="0"/>
              <a:t>Ask </a:t>
            </a:r>
            <a:r>
              <a:rPr lang="en-US" altLang="zh-CN" sz="1400" dirty="0"/>
              <a:t>if extra </a:t>
            </a:r>
            <a:r>
              <a:rPr lang="en-US" altLang="zh-CN" sz="1400" dirty="0">
                <a:solidFill>
                  <a:srgbClr val="0000FF"/>
                </a:solidFill>
              </a:rPr>
              <a:t>help</a:t>
            </a:r>
            <a:r>
              <a:rPr lang="en-US" altLang="zh-CN" sz="1400" dirty="0"/>
              <a:t> is needed (e.g., </a:t>
            </a:r>
            <a:r>
              <a:rPr lang="en-US" altLang="zh-CN" sz="1400" dirty="0">
                <a:solidFill>
                  <a:srgbClr val="0000FF"/>
                </a:solidFill>
              </a:rPr>
              <a:t>re-assign</a:t>
            </a:r>
            <a:r>
              <a:rPr lang="en-US" altLang="zh-CN" sz="1400" dirty="0"/>
              <a:t> a CID to others</a:t>
            </a:r>
            <a:r>
              <a:rPr lang="en-US" altLang="zh-CN" sz="1400" dirty="0" smtClean="0"/>
              <a:t>)</a:t>
            </a:r>
          </a:p>
          <a:p>
            <a:pPr lvl="1" algn="just">
              <a:buFont typeface="Arial" panose="020B0604020202020204" pitchFamily="34" charset="0"/>
              <a:buChar char="–"/>
              <a:defRPr/>
            </a:pPr>
            <a:r>
              <a:rPr lang="en-US" altLang="zh-CN" sz="1400" dirty="0" smtClean="0"/>
              <a:t>Marked out in </a:t>
            </a:r>
            <a:r>
              <a:rPr lang="en-US" altLang="zh-CN" sz="1400" dirty="0">
                <a:solidFill>
                  <a:srgbClr val="FF0000"/>
                </a:solidFill>
              </a:rPr>
              <a:t>red</a:t>
            </a:r>
            <a:r>
              <a:rPr lang="en-US" altLang="zh-CN" sz="1400" dirty="0"/>
              <a:t> box (more than 10 CIDs), </a:t>
            </a:r>
            <a:r>
              <a:rPr lang="en-US" altLang="zh-CN" sz="1400" dirty="0">
                <a:solidFill>
                  <a:srgbClr val="0000FF"/>
                </a:solidFill>
              </a:rPr>
              <a:t>blue</a:t>
            </a:r>
            <a:r>
              <a:rPr lang="en-US" altLang="zh-CN" sz="1400" dirty="0"/>
              <a:t> box (no action until now)</a:t>
            </a:r>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Control the presentation/discussion </a:t>
            </a:r>
            <a:r>
              <a:rPr lang="en-US" altLang="zh-CN" sz="1600" b="1" kern="0" dirty="0" smtClean="0">
                <a:solidFill>
                  <a:srgbClr val="0000FF"/>
                </a:solidFill>
              </a:rPr>
              <a:t>time</a:t>
            </a:r>
          </a:p>
          <a:p>
            <a:pPr lvl="1" algn="just">
              <a:buFont typeface="Arial" panose="020B0604020202020204" pitchFamily="34" charset="0"/>
              <a:buChar char="–"/>
              <a:defRPr/>
            </a:pPr>
            <a:r>
              <a:rPr lang="en-US" altLang="zh-CN" sz="1400" dirty="0" smtClean="0"/>
              <a:t>Strongly </a:t>
            </a:r>
            <a:r>
              <a:rPr lang="en-US" altLang="zh-CN" sz="1400" dirty="0"/>
              <a:t>suggest to have sufficient </a:t>
            </a:r>
            <a:r>
              <a:rPr lang="en-US" altLang="zh-CN" sz="1400" dirty="0">
                <a:solidFill>
                  <a:srgbClr val="0000FF"/>
                </a:solidFill>
              </a:rPr>
              <a:t>offline</a:t>
            </a:r>
            <a:r>
              <a:rPr lang="en-US" altLang="zh-CN" sz="1400" dirty="0"/>
              <a:t> discussion (especially via the email reflector), before presenting in a </a:t>
            </a:r>
            <a:r>
              <a:rPr lang="en-US" altLang="zh-CN" sz="1400" dirty="0" err="1"/>
              <a:t>TGbf</a:t>
            </a:r>
            <a:r>
              <a:rPr lang="en-US" altLang="zh-CN" sz="1400" dirty="0"/>
              <a:t> </a:t>
            </a:r>
            <a:r>
              <a:rPr lang="en-US" altLang="zh-CN" sz="1400" dirty="0" smtClean="0"/>
              <a:t>meeting</a:t>
            </a:r>
          </a:p>
          <a:p>
            <a:pPr lvl="1" algn="just">
              <a:buFont typeface="Arial" panose="020B0604020202020204" pitchFamily="34" charset="0"/>
              <a:buChar char="–"/>
              <a:defRPr/>
            </a:pPr>
            <a:endParaRPr lang="en-US" altLang="zh-CN" sz="1100" b="1" kern="0" dirty="0" smtClean="0"/>
          </a:p>
          <a:p>
            <a:pPr marL="342900" lvl="1" indent="-342900" algn="just">
              <a:buFont typeface="Arial" panose="020B0604020202020204" pitchFamily="34" charset="0"/>
              <a:buChar char="•"/>
              <a:defRPr/>
            </a:pPr>
            <a:r>
              <a:rPr lang="en-US" altLang="zh-CN" sz="1600" b="1" kern="0" dirty="0" smtClean="0">
                <a:solidFill>
                  <a:srgbClr val="0000FF"/>
                </a:solidFill>
              </a:rPr>
              <a:t>Identify</a:t>
            </a:r>
            <a:r>
              <a:rPr lang="en-US" altLang="zh-CN" sz="1600" b="1" kern="0" dirty="0" smtClean="0"/>
              <a:t> key topics,  arrange </a:t>
            </a:r>
            <a:r>
              <a:rPr lang="en-US" altLang="zh-CN" sz="1600" b="1" kern="0" dirty="0" smtClean="0">
                <a:solidFill>
                  <a:srgbClr val="0000FF"/>
                </a:solidFill>
              </a:rPr>
              <a:t>aggregated discussion </a:t>
            </a:r>
          </a:p>
          <a:p>
            <a:pPr lvl="1" algn="just">
              <a:buFont typeface="Arial" panose="020B0604020202020204" pitchFamily="34" charset="0"/>
              <a:buChar char="–"/>
              <a:defRPr/>
            </a:pPr>
            <a:r>
              <a:rPr lang="en-US" altLang="zh-CN" sz="1400" dirty="0" smtClean="0"/>
              <a:t>Add </a:t>
            </a:r>
            <a:r>
              <a:rPr lang="en-US" altLang="zh-CN" sz="1400" dirty="0" smtClean="0">
                <a:solidFill>
                  <a:srgbClr val="0000FF"/>
                </a:solidFill>
              </a:rPr>
              <a:t>table 1</a:t>
            </a:r>
            <a:r>
              <a:rPr lang="en-US" altLang="zh-CN" sz="1400" dirty="0" smtClean="0"/>
              <a:t> </a:t>
            </a:r>
            <a:r>
              <a:rPr lang="en-US" altLang="zh-CN" sz="1400" dirty="0"/>
              <a:t>with highest </a:t>
            </a:r>
            <a:r>
              <a:rPr lang="en-US" altLang="zh-CN" sz="1400" dirty="0" smtClean="0"/>
              <a:t>priority for key topics, </a:t>
            </a:r>
            <a:r>
              <a:rPr lang="en-US" altLang="zh-CN" sz="1400" dirty="0"/>
              <a:t>and stop discussion of the </a:t>
            </a:r>
            <a:r>
              <a:rPr lang="en-US" altLang="zh-CN" sz="1400" dirty="0" smtClean="0"/>
              <a:t>table 3</a:t>
            </a:r>
            <a:endParaRPr lang="en-US" altLang="zh-CN" sz="1400" dirty="0"/>
          </a:p>
          <a:p>
            <a:pPr lvl="1" algn="just">
              <a:buFont typeface="Arial" panose="020B0604020202020204" pitchFamily="34" charset="0"/>
              <a:buChar char="–"/>
              <a:defRPr/>
            </a:pPr>
            <a:r>
              <a:rPr lang="en-US" altLang="zh-CN" sz="1400" dirty="0"/>
              <a:t>Allow discussion for </a:t>
            </a:r>
            <a:r>
              <a:rPr lang="en-US" altLang="zh-CN" sz="1400" dirty="0">
                <a:solidFill>
                  <a:srgbClr val="0000FF"/>
                </a:solidFill>
              </a:rPr>
              <a:t>key </a:t>
            </a:r>
            <a:r>
              <a:rPr lang="en-US" altLang="zh-CN" sz="1400" dirty="0" smtClean="0">
                <a:solidFill>
                  <a:srgbClr val="0000FF"/>
                </a:solidFill>
              </a:rPr>
              <a:t>topics</a:t>
            </a:r>
            <a:r>
              <a:rPr lang="en-US" altLang="zh-CN" sz="1400" dirty="0"/>
              <a:t>, even without </a:t>
            </a:r>
            <a:r>
              <a:rPr lang="en-US" altLang="zh-CN" sz="1400" dirty="0" smtClean="0"/>
              <a:t>resolution/consensus</a:t>
            </a:r>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Any other suggestion?</a:t>
            </a:r>
            <a:endParaRPr lang="en-US" altLang="zh-CN" sz="1600" b="1" kern="0" dirty="0"/>
          </a:p>
        </p:txBody>
      </p:sp>
      <p:sp>
        <p:nvSpPr>
          <p:cNvPr id="6" name="Rectangle 3"/>
          <p:cNvSpPr txBox="1">
            <a:spLocks noChangeArrowheads="1"/>
          </p:cNvSpPr>
          <p:nvPr/>
        </p:nvSpPr>
        <p:spPr bwMode="auto">
          <a:xfrm>
            <a:off x="8915400" y="6270893"/>
            <a:ext cx="3200399" cy="206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1200" b="0" kern="0" dirty="0" smtClean="0"/>
              <a:t>Until 2022.11.3</a:t>
            </a:r>
            <a:endParaRPr lang="en-US" altLang="zh-CN" sz="1200" b="0" dirty="0"/>
          </a:p>
        </p:txBody>
      </p:sp>
      <p:pic>
        <p:nvPicPr>
          <p:cNvPr id="1026" name="Picture 2" descr="image0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96350" y="1543050"/>
            <a:ext cx="321403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矩形 1"/>
          <p:cNvSpPr/>
          <p:nvPr/>
        </p:nvSpPr>
        <p:spPr bwMode="auto">
          <a:xfrm>
            <a:off x="8889477" y="23050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7" name="矩形 6"/>
          <p:cNvSpPr/>
          <p:nvPr/>
        </p:nvSpPr>
        <p:spPr bwMode="auto">
          <a:xfrm>
            <a:off x="8888025" y="28575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8" name="矩形 7"/>
          <p:cNvSpPr/>
          <p:nvPr/>
        </p:nvSpPr>
        <p:spPr bwMode="auto">
          <a:xfrm>
            <a:off x="8888025" y="30099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9" name="矩形 8"/>
          <p:cNvSpPr/>
          <p:nvPr/>
        </p:nvSpPr>
        <p:spPr bwMode="auto">
          <a:xfrm>
            <a:off x="8888025" y="316230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0" name="矩形 9"/>
          <p:cNvSpPr/>
          <p:nvPr/>
        </p:nvSpPr>
        <p:spPr bwMode="auto">
          <a:xfrm>
            <a:off x="8888025" y="40005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1" name="矩形 10"/>
          <p:cNvSpPr/>
          <p:nvPr/>
        </p:nvSpPr>
        <p:spPr bwMode="auto">
          <a:xfrm>
            <a:off x="8888025" y="415290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rgbClr val="0000FF"/>
              </a:solidFill>
              <a:effectLst/>
              <a:latin typeface="Times New Roman" pitchFamily="18" charset="0"/>
            </a:endParaRPr>
          </a:p>
        </p:txBody>
      </p:sp>
      <p:sp>
        <p:nvSpPr>
          <p:cNvPr id="12" name="矩形 11"/>
          <p:cNvSpPr/>
          <p:nvPr/>
        </p:nvSpPr>
        <p:spPr bwMode="auto">
          <a:xfrm>
            <a:off x="8888025" y="43053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3" name="矩形 12"/>
          <p:cNvSpPr/>
          <p:nvPr/>
        </p:nvSpPr>
        <p:spPr bwMode="auto">
          <a:xfrm>
            <a:off x="8888025" y="459105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rgbClr val="0000FF"/>
              </a:solidFill>
              <a:effectLst/>
              <a:latin typeface="Times New Roman" pitchFamily="18" charset="0"/>
            </a:endParaRPr>
          </a:p>
        </p:txBody>
      </p:sp>
      <p:sp>
        <p:nvSpPr>
          <p:cNvPr id="14" name="矩形 13"/>
          <p:cNvSpPr/>
          <p:nvPr/>
        </p:nvSpPr>
        <p:spPr bwMode="auto">
          <a:xfrm>
            <a:off x="8888025" y="48577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5" name="矩形 14"/>
          <p:cNvSpPr/>
          <p:nvPr/>
        </p:nvSpPr>
        <p:spPr bwMode="auto">
          <a:xfrm>
            <a:off x="8888025" y="52959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7" name="矩形 16"/>
          <p:cNvSpPr/>
          <p:nvPr/>
        </p:nvSpPr>
        <p:spPr bwMode="auto">
          <a:xfrm>
            <a:off x="8888025" y="558165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8" name="TextBox 7"/>
          <p:cNvSpPr txBox="1"/>
          <p:nvPr/>
        </p:nvSpPr>
        <p:spPr>
          <a:xfrm>
            <a:off x="10501912" y="990600"/>
            <a:ext cx="1690088" cy="505079"/>
          </a:xfrm>
          <a:prstGeom prst="rect">
            <a:avLst/>
          </a:prstGeom>
          <a:noFill/>
        </p:spPr>
        <p:txBody>
          <a:bodyPr>
            <a:noAutofit/>
          </a:bodyPr>
          <a:lstStyle/>
          <a:p>
            <a:pPr algn="just">
              <a:defRPr/>
            </a:pPr>
            <a:r>
              <a:rPr lang="en-US" sz="1050" b="1" dirty="0"/>
              <a:t>Notes:  </a:t>
            </a:r>
          </a:p>
          <a:p>
            <a:pPr marL="90488" lvl="1" indent="-90488" algn="just">
              <a:buFont typeface="Arial" panose="020B0604020202020204" pitchFamily="34" charset="0"/>
              <a:buChar char="•"/>
              <a:defRPr/>
            </a:pPr>
            <a:r>
              <a:rPr lang="en-US" sz="900" dirty="0" smtClean="0">
                <a:solidFill>
                  <a:srgbClr val="FF0000"/>
                </a:solidFill>
              </a:rPr>
              <a:t>Red box: more than 10 CIDs.</a:t>
            </a:r>
            <a:endParaRPr lang="en-US" sz="900" dirty="0">
              <a:solidFill>
                <a:srgbClr val="FF0000"/>
              </a:solidFill>
            </a:endParaRPr>
          </a:p>
          <a:p>
            <a:pPr marL="90488" lvl="1" indent="-90488" algn="just">
              <a:buFont typeface="Arial" panose="020B0604020202020204" pitchFamily="34" charset="0"/>
              <a:buChar char="•"/>
              <a:defRPr/>
            </a:pPr>
            <a:r>
              <a:rPr lang="en-US" altLang="zh-CN" sz="900" dirty="0" smtClean="0">
                <a:solidFill>
                  <a:srgbClr val="0000FF"/>
                </a:solidFill>
              </a:rPr>
              <a:t>Blue box: no action until now</a:t>
            </a:r>
            <a:endParaRPr lang="en-US" altLang="zh-CN" sz="900" dirty="0">
              <a:solidFill>
                <a:srgbClr val="0000FF"/>
              </a:solidFill>
            </a:endParaRPr>
          </a:p>
        </p:txBody>
      </p:sp>
      <p:sp>
        <p:nvSpPr>
          <p:cNvPr id="3" name="矩形 2"/>
          <p:cNvSpPr/>
          <p:nvPr/>
        </p:nvSpPr>
        <p:spPr>
          <a:xfrm>
            <a:off x="4648200" y="4380264"/>
            <a:ext cx="3200399" cy="1831271"/>
          </a:xfrm>
          <a:prstGeom prst="rect">
            <a:avLst/>
          </a:prstGeom>
          <a:ln>
            <a:solidFill>
              <a:srgbClr val="0070C0"/>
            </a:solidFill>
          </a:ln>
        </p:spPr>
        <p:txBody>
          <a:bodyPr wrap="square">
            <a:spAutoFit/>
          </a:bodyPr>
          <a:lstStyle/>
          <a:p>
            <a:pPr lvl="0" algn="ctr">
              <a:spcAft>
                <a:spcPts val="0"/>
              </a:spcAft>
            </a:pPr>
            <a:r>
              <a:rPr lang="en-US" altLang="zh-CN" sz="1400" b="1" dirty="0" smtClean="0">
                <a:solidFill>
                  <a:srgbClr val="0000FF"/>
                </a:solidFill>
                <a:ea typeface="Times New Roman" panose="02020603050405020304" pitchFamily="18" charset="0"/>
              </a:rPr>
              <a:t>Key topics</a:t>
            </a:r>
          </a:p>
          <a:p>
            <a:pPr marL="180975" lvl="0" indent="-180975" algn="just">
              <a:spcAft>
                <a:spcPts val="0"/>
              </a:spcAft>
              <a:buFont typeface="+mj-lt"/>
              <a:buAutoNum type="arabicPeriod"/>
            </a:pPr>
            <a:r>
              <a:rPr lang="en-US" altLang="zh-CN" sz="1100" dirty="0" smtClean="0">
                <a:ea typeface="Times New Roman" panose="02020603050405020304" pitchFamily="18" charset="0"/>
              </a:rPr>
              <a:t>TBDs</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NDP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NPDA</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PHY behavior (beam steering, antenna selection, power control, RF indexing, timestamp)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PHY capabilities and parameter setup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SR2SR</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DMG (reporting, SP, burst definition, monostatic)</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DMG SBP</a:t>
            </a:r>
            <a:endParaRPr lang="zh-CN" altLang="zh-CN" sz="1100" dirty="0">
              <a:effectLst/>
            </a:endParaRPr>
          </a:p>
        </p:txBody>
      </p:sp>
    </p:spTree>
    <p:extLst>
      <p:ext uri="{BB962C8B-B14F-4D97-AF65-F5344CB8AC3E}">
        <p14:creationId xmlns:p14="http://schemas.microsoft.com/office/powerpoint/2010/main" val="386129323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Plenary</a:t>
            </a:r>
            <a:r>
              <a:rPr lang="en-US" altLang="zh-CN" sz="4000" dirty="0">
                <a:solidFill>
                  <a:srgbClr val="0000FF"/>
                </a:solidFill>
              </a:rPr>
              <a:t>	</a:t>
            </a:r>
            <a:endParaRPr lang="en-US" altLang="zh-CN" sz="4000" dirty="0" smtClean="0">
              <a:solidFill>
                <a:srgbClr val="0000FF"/>
              </a:solidFill>
            </a:endParaRPr>
          </a:p>
          <a:p>
            <a:pPr marL="285750" indent="-285750" algn="ctr">
              <a:buFont typeface="Arial" panose="020B0604020202020204" pitchFamily="34" charset="0"/>
              <a:buChar char="•"/>
            </a:pPr>
            <a:r>
              <a:rPr lang="en-US" altLang="zh-CN" sz="1800" dirty="0">
                <a:solidFill>
                  <a:srgbClr val="0000FF"/>
                </a:solidFill>
              </a:rPr>
              <a:t>November 14    (Monday PM 1),	</a:t>
            </a:r>
            <a:r>
              <a:rPr lang="en-US" altLang="zh-CN" sz="1800" dirty="0" smtClean="0">
                <a:solidFill>
                  <a:srgbClr val="0000FF"/>
                </a:solidFill>
              </a:rPr>
              <a:t>13:30-15:30 </a:t>
            </a:r>
            <a:r>
              <a:rPr lang="en-US" altLang="zh-CN" sz="1800" dirty="0">
                <a:solidFill>
                  <a:srgbClr val="0000FF"/>
                </a:solidFill>
              </a:rPr>
              <a:t>Thailand time</a:t>
            </a:r>
          </a:p>
          <a:p>
            <a:pPr lvl="1"/>
            <a:endParaRPr lang="en-US" altLang="en-US" sz="3600" dirty="0"/>
          </a:p>
        </p:txBody>
      </p:sp>
    </p:spTree>
    <p:extLst>
      <p:ext uri="{BB962C8B-B14F-4D97-AF65-F5344CB8AC3E}">
        <p14:creationId xmlns:p14="http://schemas.microsoft.com/office/powerpoint/2010/main" val="424531422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294, 65, 119 </a:t>
            </a:r>
            <a:endParaRPr lang="en-US" altLang="zh-CN" sz="1600" dirty="0" smtClean="0"/>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22/1579r3</a:t>
            </a:r>
            <a:r>
              <a:rPr lang="en-US" altLang="zh-CN" sz="1600" dirty="0"/>
              <a:t>, CRs for CC40 11bf D0.1 Sensing Measurement Report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Rojan </a:t>
            </a:r>
            <a:r>
              <a:rPr lang="en-US" altLang="zh-CN" sz="1800" b="1" kern="0" dirty="0" smtClean="0"/>
              <a:t>Chitrakar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22/1579r3</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9451647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128, 283, 286, 435, </a:t>
            </a:r>
            <a:r>
              <a:rPr lang="pt-BR" altLang="zh-CN" sz="1600" dirty="0" smtClean="0"/>
              <a:t>559</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22/1758r2</a:t>
            </a:r>
            <a:r>
              <a:rPr lang="en-US" altLang="zh-CN" sz="1600" dirty="0"/>
              <a:t>, CC40 CR for Topic Threshold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22/1758r2</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3806976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smtClean="0"/>
              <a:t>CIDs 327</a:t>
            </a:r>
          </a:p>
          <a:p>
            <a:pPr lvl="1" algn="just">
              <a:buFont typeface="Arial" panose="020B0604020202020204" pitchFamily="34" charset="0"/>
              <a:buChar char="–"/>
              <a:defRPr/>
            </a:pPr>
            <a:r>
              <a:rPr lang="en-US" altLang="zh-CN" sz="1600" kern="0" dirty="0" smtClean="0"/>
              <a:t>as specified in 11-22-1752-04-00bf Resolution of CID 327 DMG MLME Primitives</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a:t>: Assaf Kasher</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22/1752r4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4028828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162</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a:t>CID : 299, 308, 316, 481, 93, 141, 145, 430, 611, 774, 463, 815, 877,  21, 570, </a:t>
            </a:r>
            <a:r>
              <a:rPr lang="pt-BR" altLang="zh-CN" sz="1600" kern="0" dirty="0" smtClean="0"/>
              <a:t>912</a:t>
            </a:r>
          </a:p>
          <a:p>
            <a:pPr lvl="1" algn="just">
              <a:buFont typeface="Arial" panose="020B0604020202020204" pitchFamily="34" charset="0"/>
              <a:buChar char="–"/>
              <a:defRPr/>
            </a:pPr>
            <a:r>
              <a:rPr lang="en-US" altLang="zh-CN" sz="1600" kern="0" dirty="0" smtClean="0"/>
              <a:t>as specified </a:t>
            </a:r>
            <a:r>
              <a:rPr lang="en-US" altLang="zh-CN" sz="1600" kern="0" dirty="0"/>
              <a:t>in 11-22/1385r9 ‘CC40 sensing session part 3</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a:t>
            </a:r>
            <a:r>
              <a:rPr lang="en-US" altLang="zh-CN" sz="1800" b="1" kern="0" dirty="0"/>
              <a:t>: Dibakar Das</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22/1385r9</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90486736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163</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smtClean="0"/>
              <a:t>CID: </a:t>
            </a:r>
            <a:r>
              <a:rPr lang="pt-BR" altLang="zh-CN" sz="1600" kern="0" dirty="0"/>
              <a:t>601, </a:t>
            </a:r>
            <a:r>
              <a:rPr lang="pt-BR" altLang="zh-CN" sz="1600" kern="0" dirty="0" smtClean="0"/>
              <a:t>642</a:t>
            </a:r>
          </a:p>
          <a:p>
            <a:pPr lvl="1" algn="just">
              <a:buFont typeface="Arial" panose="020B0604020202020204" pitchFamily="34" charset="0"/>
              <a:buChar char="–"/>
              <a:defRPr/>
            </a:pPr>
            <a:r>
              <a:rPr lang="en-US" altLang="zh-CN" sz="1600" kern="0" dirty="0" smtClean="0"/>
              <a:t>as specified </a:t>
            </a:r>
            <a:r>
              <a:rPr lang="en-US" altLang="zh-CN" sz="1600" kern="0" dirty="0"/>
              <a:t>in 11-22/891r3 ‘CC40-CR for PN SN and AC</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a:t>
            </a:r>
            <a:r>
              <a:rPr lang="en-US" altLang="zh-CN" sz="1800" b="1" kern="0" dirty="0"/>
              <a:t>: Ning Gao</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22/891r3 </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23113111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164</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smtClean="0"/>
              <a:t>CID: </a:t>
            </a:r>
            <a:r>
              <a:rPr lang="pt-BR" altLang="zh-CN" sz="1600" kern="0" dirty="0"/>
              <a:t>664, 816, 905, 242, 895, </a:t>
            </a:r>
            <a:r>
              <a:rPr lang="pt-BR" altLang="zh-CN" sz="1600" kern="0" dirty="0" smtClean="0"/>
              <a:t>279</a:t>
            </a:r>
          </a:p>
          <a:p>
            <a:pPr lvl="1" algn="just">
              <a:buFont typeface="Arial" panose="020B0604020202020204" pitchFamily="34" charset="0"/>
              <a:buChar char="–"/>
              <a:defRPr/>
            </a:pPr>
            <a:r>
              <a:rPr lang="en-US" altLang="zh-CN" sz="1600" kern="0" dirty="0" smtClean="0"/>
              <a:t>as specified </a:t>
            </a:r>
            <a:r>
              <a:rPr lang="en-US" altLang="zh-CN" sz="1600" kern="0" dirty="0"/>
              <a:t>in 11-22/1455r2 ‘CC40 CR for Sensing Measurement Setup - Part 2</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a:t>Dongguk Lim </a:t>
            </a:r>
            <a:r>
              <a:rPr lang="en-US" altLang="zh-CN" sz="1800" b="1" dirty="0"/>
              <a:t>	</a:t>
            </a:r>
            <a:r>
              <a:rPr lang="en-US" altLang="zh-CN" sz="1800" b="1" kern="0" dirty="0"/>
              <a:t>Second</a:t>
            </a:r>
            <a:r>
              <a:rPr lang="en-US" altLang="zh-CN" sz="1800" b="1" kern="0" dirty="0"/>
              <a:t>: Rajat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22/1455r2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32586352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165</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373, 491, 490, </a:t>
            </a:r>
            <a:r>
              <a:rPr lang="en-US" altLang="zh-CN" sz="1600" dirty="0" smtClean="0"/>
              <a:t>519</a:t>
            </a:r>
          </a:p>
          <a:p>
            <a:pPr lvl="1" algn="just">
              <a:buFont typeface="Arial" panose="020B0604020202020204" pitchFamily="34" charset="0"/>
              <a:buChar char="–"/>
              <a:defRPr/>
            </a:pPr>
            <a:r>
              <a:rPr lang="en-US" altLang="zh-CN" sz="1600" kern="0" dirty="0" smtClean="0"/>
              <a:t>as specified </a:t>
            </a:r>
            <a:r>
              <a:rPr lang="en-US" altLang="zh-CN" sz="1600" kern="0" dirty="0"/>
              <a:t>in 11-22/1691r1 ‘CC40 CR for CIDs for Sensing Measurement Setup Frames</a:t>
            </a:r>
            <a:r>
              <a:rPr lang="en-US" altLang="zh-CN" sz="1600" kern="0" dirty="0" smtClean="0"/>
              <a:t>’</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Dongguk </a:t>
            </a:r>
            <a:r>
              <a:rPr lang="en-US" altLang="zh-CN" sz="1800" b="1" kern="0" dirty="0"/>
              <a:t>Lim</a:t>
            </a:r>
            <a:r>
              <a:rPr lang="en-US" altLang="zh-CN" sz="1800" b="1" dirty="0"/>
              <a:t>	</a:t>
            </a:r>
            <a:r>
              <a:rPr lang="en-US" altLang="zh-CN" sz="1800" b="1" kern="0" dirty="0"/>
              <a:t>Second</a:t>
            </a:r>
            <a:r>
              <a:rPr lang="en-US" altLang="zh-CN" sz="1800" b="1" kern="0" dirty="0"/>
              <a:t>: Ali Raissinia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22/1691r1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9758287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166</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661, </a:t>
            </a:r>
            <a:r>
              <a:rPr lang="en-US" altLang="zh-CN" sz="1600" dirty="0" smtClean="0"/>
              <a:t>662, 899</a:t>
            </a:r>
          </a:p>
          <a:p>
            <a:pPr lvl="1" algn="just">
              <a:buFont typeface="Arial" panose="020B0604020202020204" pitchFamily="34" charset="0"/>
              <a:buChar char="–"/>
              <a:defRPr/>
            </a:pPr>
            <a:r>
              <a:rPr lang="en-US" altLang="zh-CN" sz="1600" kern="0" dirty="0" smtClean="0"/>
              <a:t>as specified in </a:t>
            </a:r>
            <a:r>
              <a:rPr lang="en-US" altLang="zh-CN" sz="1600" dirty="0"/>
              <a:t>22/1467r2 CR for Setup CIDs Part II</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Zinan Lin </a:t>
            </a:r>
            <a:r>
              <a:rPr lang="en-US" altLang="zh-CN" sz="1800" b="1" dirty="0"/>
              <a:t>	</a:t>
            </a:r>
            <a:r>
              <a:rPr lang="en-US" altLang="zh-CN" sz="1800" b="1" kern="0" dirty="0"/>
              <a:t>Second</a:t>
            </a:r>
            <a:r>
              <a:rPr lang="en-US" altLang="zh-CN" sz="1800" b="1" kern="0" dirty="0"/>
              <a:t>: Claudio da Silva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22/1467r2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42597956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167</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126, 129, 164, 166, 168, 454, 498, 504, 543, 547, 549, 551, 554, 765, 99, </a:t>
            </a:r>
            <a:r>
              <a:rPr lang="en-US" altLang="zh-CN" sz="1600" dirty="0" smtClean="0"/>
              <a:t>101</a:t>
            </a:r>
          </a:p>
          <a:p>
            <a:pPr lvl="1" algn="just">
              <a:buFont typeface="Arial" panose="020B0604020202020204" pitchFamily="34" charset="0"/>
              <a:buChar char="–"/>
              <a:defRPr/>
            </a:pPr>
            <a:r>
              <a:rPr lang="en-US" altLang="zh-CN" sz="1600" kern="0" dirty="0" smtClean="0"/>
              <a:t>as specified in </a:t>
            </a:r>
            <a:r>
              <a:rPr lang="en-US" altLang="zh-CN" sz="1600" dirty="0" smtClean="0"/>
              <a:t>11-22/1332r3 </a:t>
            </a:r>
            <a:r>
              <a:rPr lang="en-US" altLang="zh-CN" sz="1600" dirty="0"/>
              <a:t>‘CC40 CR for Trigger frame’</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a:t>
            </a:r>
            <a:r>
              <a:rPr lang="en-US" altLang="zh-CN" sz="1800" b="1" dirty="0"/>
              <a:t>	</a:t>
            </a:r>
            <a:r>
              <a:rPr lang="en-US" altLang="zh-CN" sz="1800" b="1" kern="0" dirty="0"/>
              <a:t>Second</a:t>
            </a:r>
            <a:r>
              <a:rPr lang="en-US" altLang="zh-CN" sz="1800" b="1" kern="0" dirty="0"/>
              <a:t>: Dong Wei</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22/1332r3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89170543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168</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735, 736, 737, 739, 783, 788, 798, 790, </a:t>
            </a:r>
            <a:r>
              <a:rPr lang="pt-BR" altLang="zh-CN" sz="1600" dirty="0" smtClean="0"/>
              <a:t>583</a:t>
            </a:r>
          </a:p>
          <a:p>
            <a:pPr lvl="1" algn="just">
              <a:buFont typeface="Arial" panose="020B0604020202020204" pitchFamily="34" charset="0"/>
              <a:buChar char="–"/>
              <a:defRPr/>
            </a:pPr>
            <a:r>
              <a:rPr lang="en-US" altLang="zh-CN" sz="1600" kern="0" dirty="0" smtClean="0"/>
              <a:t>as specified in </a:t>
            </a:r>
            <a:r>
              <a:rPr lang="en-US" altLang="zh-CN" sz="1600" dirty="0"/>
              <a:t>11-22/1577r3 ‘CC40 CR for Miscellaneous negotiation related CIDs’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Dibakar Das</a:t>
            </a:r>
            <a:r>
              <a:rPr lang="en-US" altLang="zh-CN" sz="1800" b="1" dirty="0"/>
              <a:t>	</a:t>
            </a:r>
            <a:r>
              <a:rPr lang="en-US" altLang="zh-CN" sz="1800" b="1" kern="0" dirty="0"/>
              <a:t>Second</a:t>
            </a:r>
            <a:r>
              <a:rPr lang="en-US" altLang="zh-CN" sz="1800" b="1" kern="0" dirty="0"/>
              <a:t>: Claudio da Silva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22/1577r3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94857984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169</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182, 415, 147, 754, 181, 416, 535, 782, 810, 811, 218, 586, </a:t>
            </a:r>
            <a:r>
              <a:rPr lang="pt-BR" altLang="zh-CN" sz="1600" dirty="0" smtClean="0"/>
              <a:t>836</a:t>
            </a:r>
          </a:p>
          <a:p>
            <a:pPr lvl="1" algn="just">
              <a:buFont typeface="Arial" panose="020B0604020202020204" pitchFamily="34" charset="0"/>
              <a:buChar char="–"/>
              <a:defRPr/>
            </a:pPr>
            <a:r>
              <a:rPr lang="en-US" altLang="zh-CN" sz="1600" kern="0" dirty="0" smtClean="0"/>
              <a:t>as specified in </a:t>
            </a:r>
            <a:r>
              <a:rPr lang="en-US" altLang="zh-CN" sz="1600" dirty="0" smtClean="0"/>
              <a:t>11-22/1402r4 </a:t>
            </a:r>
            <a:r>
              <a:rPr lang="en-US" altLang="zh-CN" sz="1600" dirty="0"/>
              <a:t>‘CC40 CR for Sensing Measurement Setup - Part 1’</a:t>
            </a:r>
            <a:endParaRPr lang="en-US" altLang="zh-CN" sz="1600" b="1" kern="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a:t>Dongguk Lim </a:t>
            </a:r>
            <a:r>
              <a:rPr lang="en-US" altLang="zh-CN" sz="1800" b="1" dirty="0"/>
              <a:t>	</a:t>
            </a:r>
            <a:r>
              <a:rPr lang="en-US" altLang="zh-CN" sz="1800" b="1" kern="0" dirty="0"/>
              <a:t>Second</a:t>
            </a:r>
            <a:r>
              <a:rPr lang="en-US" altLang="zh-CN" sz="1800" b="1" kern="0" dirty="0"/>
              <a:t>: Claudio da Silva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22/1402r4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03914622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170</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047, 204, 276, 459, 493, 525, 573, 576, 595, 743, 081, 277, 082, 528 </a:t>
            </a:r>
            <a:endParaRPr lang="pt-BR" altLang="zh-CN" sz="1600" dirty="0" smtClean="0"/>
          </a:p>
          <a:p>
            <a:pPr lvl="1" algn="just">
              <a:buFont typeface="Arial" panose="020B0604020202020204" pitchFamily="34" charset="0"/>
              <a:buChar char="–"/>
              <a:defRPr/>
            </a:pPr>
            <a:r>
              <a:rPr lang="en-US" altLang="zh-CN" sz="1600" kern="0" dirty="0" smtClean="0"/>
              <a:t>as specified in </a:t>
            </a:r>
            <a:r>
              <a:rPr lang="en-US" altLang="zh-CN" sz="1600" dirty="0" smtClean="0"/>
              <a:t>22/1396r5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a:t>	</a:t>
            </a:r>
            <a:r>
              <a:rPr lang="en-US" altLang="zh-CN" sz="1800" b="1" kern="0" dirty="0"/>
              <a:t>Second</a:t>
            </a:r>
            <a:r>
              <a:rPr lang="en-US" altLang="zh-CN" sz="1800" b="1" kern="0" dirty="0"/>
              <a:t>: Solomon Trainin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22/1396r5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03711024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671, 343, 534, </a:t>
            </a:r>
            <a:r>
              <a:rPr lang="pt-BR" altLang="zh-CN" sz="1600" dirty="0" smtClean="0"/>
              <a:t>855</a:t>
            </a:r>
          </a:p>
          <a:p>
            <a:pPr lvl="1" algn="just">
              <a:buFont typeface="Arial" panose="020B0604020202020204" pitchFamily="34" charset="0"/>
              <a:buChar char="–"/>
              <a:defRPr/>
            </a:pPr>
            <a:r>
              <a:rPr lang="en-US" altLang="zh-CN" sz="1600" kern="0" dirty="0" smtClean="0"/>
              <a:t>as specified </a:t>
            </a:r>
            <a:r>
              <a:rPr lang="en-US" altLang="zh-CN" sz="1600" dirty="0"/>
              <a:t> in 22/1803r0 CR for Setup CIDs Part III (11.21.8)</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Zinan Lin </a:t>
            </a:r>
            <a:r>
              <a:rPr lang="en-US" altLang="zh-CN" sz="1800" b="1" dirty="0"/>
              <a:t>	</a:t>
            </a:r>
            <a:r>
              <a:rPr lang="en-US" altLang="zh-CN" sz="1800" b="1" kern="0" dirty="0"/>
              <a:t>Second</a:t>
            </a:r>
            <a:r>
              <a:rPr lang="en-US" altLang="zh-CN" sz="1800" b="1" kern="0" dirty="0"/>
              <a:t>: Mahmoud Kamel</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22/1803r0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0582953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altLang="zh-CN" dirty="0">
                <a:solidFill>
                  <a:srgbClr val="0000FF"/>
                </a:solidFill>
              </a:rPr>
              <a:t>November</a:t>
            </a:r>
            <a:r>
              <a:rPr lang="en-US" altLang="zh-CN" dirty="0"/>
              <a:t> 802 </a:t>
            </a:r>
            <a:r>
              <a:rPr lang="en-US" altLang="zh-CN" dirty="0">
                <a:solidFill>
                  <a:srgbClr val="0000FF"/>
                </a:solidFill>
              </a:rPr>
              <a:t>plenary</a:t>
            </a:r>
            <a:r>
              <a:rPr lang="en-US" altLang="zh-CN" dirty="0"/>
              <a:t> </a:t>
            </a:r>
            <a:r>
              <a:rPr lang="en-US" dirty="0" smtClean="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altLang="zh-CN" dirty="0"/>
              <a:t>This meeting is part of the </a:t>
            </a:r>
            <a:r>
              <a:rPr lang="en-US" altLang="zh-CN" dirty="0">
                <a:solidFill>
                  <a:srgbClr val="0000FF"/>
                </a:solidFill>
              </a:rPr>
              <a:t>November</a:t>
            </a:r>
            <a:r>
              <a:rPr lang="en-US" altLang="zh-CN" dirty="0"/>
              <a:t> 802 </a:t>
            </a:r>
            <a:r>
              <a:rPr lang="en-US" altLang="zh-CN" dirty="0">
                <a:solidFill>
                  <a:srgbClr val="0000FF"/>
                </a:solidFill>
              </a:rPr>
              <a:t>plenary</a:t>
            </a:r>
            <a:r>
              <a:rPr lang="en-US" altLang="zh-CN" dirty="0"/>
              <a:t> session</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You must pay the registration fee whether attending in-person or remotely</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have not already done so, you can register here: </a:t>
            </a:r>
            <a:r>
              <a:rPr lang="en-US" altLang="zh-CN" dirty="0">
                <a:hlinkClick r:id="rId2"/>
              </a:rPr>
              <a:t>https://web.cvent.com/event/840c257d-5d52-4eff-94b4-39d2aafda56b/summary</a:t>
            </a:r>
            <a:endParaRPr lang="en-US" altLang="zh-CN" dirty="0"/>
          </a:p>
          <a:p>
            <a:pPr>
              <a:buFont typeface="Arial" panose="020B0604020202020204" pitchFamily="34" charset="0"/>
              <a:buChar char="•"/>
            </a:pPr>
            <a:r>
              <a:rPr lang="en-US" altLang="zh-CN" dirty="0"/>
              <a:t>If you do not intend to register for this session you must leave this meeting and, if you have logged attendance on IMAT, email the 802.11 chair or vice chairs to have your attendance cancelled</a:t>
            </a:r>
          </a:p>
          <a:p>
            <a:endParaRPr lang="en-US" altLang="zh-CN"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a:t>September 2022</a:t>
            </a:r>
            <a:endParaRPr lang="en-GB" dirty="0"/>
          </a:p>
        </p:txBody>
      </p:sp>
    </p:spTree>
    <p:extLst>
      <p:ext uri="{BB962C8B-B14F-4D97-AF65-F5344CB8AC3E}">
        <p14:creationId xmlns:p14="http://schemas.microsoft.com/office/powerpoint/2010/main" val="409226388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172</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291</a:t>
            </a:r>
            <a:endParaRPr lang="pt-BR" altLang="zh-CN" sz="1600" dirty="0" smtClean="0"/>
          </a:p>
          <a:p>
            <a:pPr lvl="1" algn="just">
              <a:buFont typeface="Arial" panose="020B0604020202020204" pitchFamily="34" charset="0"/>
              <a:buChar char="–"/>
              <a:defRPr/>
            </a:pPr>
            <a:r>
              <a:rPr lang="en-US" altLang="zh-CN" sz="1600" kern="0" dirty="0" smtClean="0"/>
              <a:t>as specified </a:t>
            </a:r>
            <a:r>
              <a:rPr lang="en-US" altLang="zh-CN" sz="1600" dirty="0"/>
              <a:t> in 11-22/1791r0 CC40 CR for CID </a:t>
            </a:r>
            <a:r>
              <a:rPr lang="en-US" altLang="zh-CN" sz="1600" dirty="0" smtClean="0"/>
              <a:t>291</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Mahmoud </a:t>
            </a:r>
            <a:r>
              <a:rPr lang="en-US" altLang="zh-CN" sz="1800" b="1" kern="0" dirty="0" smtClean="0"/>
              <a:t>Kamel</a:t>
            </a:r>
            <a:r>
              <a:rPr lang="en-US" altLang="zh-CN" sz="1800" b="1" dirty="0"/>
              <a:t>	</a:t>
            </a:r>
            <a:r>
              <a:rPr lang="en-US" altLang="zh-CN" sz="1800" b="1" kern="0" dirty="0"/>
              <a:t>Second</a:t>
            </a:r>
            <a:r>
              <a:rPr lang="en-US" altLang="zh-CN" sz="1800" b="1" kern="0" dirty="0"/>
              <a:t>: Claudio da Silva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22/1791r0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93326281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173</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89, 187, 474, 532, 606, 714, 776, 777, 814, 846, 847, 849, 875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22/0927r4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Chris Beg 	</a:t>
            </a:r>
            <a:r>
              <a:rPr lang="en-US" altLang="zh-CN" sz="1800" b="1" dirty="0"/>
              <a:t>	</a:t>
            </a:r>
            <a:r>
              <a:rPr lang="en-US" altLang="zh-CN" sz="1800" b="1" kern="0" dirty="0"/>
              <a:t>Second</a:t>
            </a:r>
            <a:r>
              <a:rPr lang="en-US" altLang="zh-CN" sz="1800" b="1" kern="0" dirty="0" smtClean="0"/>
              <a:t>: Claudio </a:t>
            </a:r>
            <a:r>
              <a:rPr lang="en-US" altLang="zh-CN" sz="1800" b="1" kern="0" dirty="0"/>
              <a:t>da Silva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22/0927r4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76474498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174</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11-22/1823r1 ‘Resolutions for CID 49, 50 and 139</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a:t>
            </a:r>
            <a:r>
              <a:rPr lang="en-US" altLang="zh-CN" sz="1800" b="1" kern="0" dirty="0"/>
              <a:t>: Chaoming Luo</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22/1823r1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88167661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175</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202 315 482 567 633 769 768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11-22/1651r3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a:t>
            </a:r>
            <a:r>
              <a:rPr lang="en-US" altLang="zh-CN" sz="1800" b="1" kern="0" dirty="0"/>
              <a:t>: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22/1651r3</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35348430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176</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418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11-22-1523r3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Assaf Kasher</a:t>
            </a:r>
            <a:r>
              <a:rPr lang="en-US" altLang="zh-CN" sz="1800" b="1" kern="0" dirty="0"/>
              <a:t>	</a:t>
            </a:r>
            <a:r>
              <a:rPr lang="en-US" altLang="zh-CN" sz="1800" b="1" dirty="0"/>
              <a:t>	</a:t>
            </a:r>
            <a:r>
              <a:rPr lang="en-US" altLang="zh-CN" sz="1800" b="1" kern="0" dirty="0"/>
              <a:t>Second</a:t>
            </a:r>
            <a:r>
              <a:rPr lang="en-US" altLang="zh-CN" sz="1800" b="1" kern="0" dirty="0"/>
              <a:t>: Solomon Trainin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 </a:t>
            </a:r>
            <a:r>
              <a:rPr lang="en-US" altLang="zh-CN" dirty="0"/>
              <a:t>22/1523r3</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10882361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177</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 15 16 205 305 318 </a:t>
            </a:r>
            <a:r>
              <a:rPr lang="en-US" altLang="zh-CN" sz="1600" dirty="0" smtClean="0"/>
              <a:t>322</a:t>
            </a:r>
          </a:p>
          <a:p>
            <a:pPr lvl="1" algn="just">
              <a:buFont typeface="Arial" panose="020B0604020202020204" pitchFamily="34" charset="0"/>
              <a:buChar char="–"/>
              <a:defRPr/>
            </a:pPr>
            <a:r>
              <a:rPr lang="en-US" altLang="zh-CN" sz="1600" dirty="0"/>
              <a:t>as specified in doc.: </a:t>
            </a:r>
            <a:r>
              <a:rPr lang="en-US" altLang="zh-CN" sz="1600" dirty="0" smtClean="0"/>
              <a:t>11-22/1826r2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a:t>
            </a:r>
            <a:r>
              <a:rPr lang="en-US" altLang="zh-CN" sz="1800" b="1" kern="0" dirty="0"/>
              <a:t>: Assaf Kasher</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22/1826r2</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17929501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178</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 </a:t>
            </a:r>
            <a:r>
              <a:rPr lang="en-US" altLang="zh-CN" sz="1600" dirty="0" smtClean="0"/>
              <a:t>561</a:t>
            </a:r>
          </a:p>
          <a:p>
            <a:pPr lvl="1" algn="just">
              <a:buFont typeface="Arial" panose="020B0604020202020204" pitchFamily="34" charset="0"/>
              <a:buChar char="–"/>
              <a:defRPr/>
            </a:pPr>
            <a:r>
              <a:rPr lang="en-US" altLang="zh-CN" sz="1600" kern="0" dirty="0" smtClean="0"/>
              <a:t>as specified in </a:t>
            </a:r>
            <a:r>
              <a:rPr lang="en-US" altLang="zh-CN" sz="1600" dirty="0" smtClean="0"/>
              <a:t>11-22/1834r2 </a:t>
            </a:r>
            <a:r>
              <a:rPr lang="en-US" altLang="zh-CN" sz="1600" dirty="0"/>
              <a:t>‘CC40-CR-for-CID 561</a:t>
            </a:r>
            <a:r>
              <a:rPr lang="en-US" altLang="zh-CN" sz="1600" dirty="0" smtClean="0"/>
              <a:t>’</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a:t>
            </a:r>
            <a:r>
              <a:rPr lang="en-US" altLang="zh-CN" sz="1800" b="1" dirty="0"/>
              <a:t>	</a:t>
            </a:r>
            <a:r>
              <a:rPr lang="en-US" altLang="zh-CN" sz="1800" b="1" kern="0" dirty="0"/>
              <a:t>Second</a:t>
            </a:r>
            <a:r>
              <a:rPr lang="en-US" altLang="zh-CN" sz="1800" b="1" kern="0" dirty="0"/>
              <a:t>: Cheng Chen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22/1834r2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07436655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179</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reflect the following text in the Sensing NDP </a:t>
            </a:r>
            <a:r>
              <a:rPr lang="en-US" altLang="zh-CN" sz="1800" b="1" dirty="0" smtClean="0"/>
              <a:t>PDT</a:t>
            </a:r>
            <a:r>
              <a:rPr lang="en-US" altLang="zh-CN" sz="1800" b="1" kern="0" dirty="0" smtClean="0"/>
              <a:t>:</a:t>
            </a:r>
            <a:endParaRPr lang="en-US" altLang="zh-CN" sz="1800" b="1" kern="0" dirty="0"/>
          </a:p>
          <a:p>
            <a:pPr lvl="1" algn="just">
              <a:buFont typeface="Arial" panose="020B0604020202020204" pitchFamily="34" charset="0"/>
              <a:buChar char="–"/>
              <a:defRPr/>
            </a:pPr>
            <a:r>
              <a:rPr lang="en-US" altLang="zh-CN" sz="1600" dirty="0" smtClean="0"/>
              <a:t>To </a:t>
            </a:r>
            <a:r>
              <a:rPr lang="en-US" altLang="zh-CN" sz="1600" dirty="0"/>
              <a:t>apply the HE TB Ranging NDP to the TF sounding phase in a TB sensing measurement instance when PPDU BW ≤ 160 MHz;</a:t>
            </a:r>
          </a:p>
          <a:p>
            <a:pPr lvl="1" algn="just">
              <a:buFont typeface="Arial" panose="020B0604020202020204" pitchFamily="34" charset="0"/>
              <a:buChar char="–"/>
              <a:defRPr/>
            </a:pPr>
            <a:r>
              <a:rPr lang="en-US" altLang="zh-CN" sz="1600" dirty="0" smtClean="0"/>
              <a:t>To </a:t>
            </a:r>
            <a:r>
              <a:rPr lang="en-US" altLang="zh-CN" sz="1600" dirty="0"/>
              <a:t>apply the HE Ranging NDP to the NDPA sounding phase in a TB sensing measurement instance when PPDU BW ≤ 160 MHz;</a:t>
            </a:r>
          </a:p>
          <a:p>
            <a:pPr lvl="1" algn="just">
              <a:buFont typeface="Arial" panose="020B0604020202020204" pitchFamily="34" charset="0"/>
              <a:buChar char="–"/>
              <a:defRPr/>
            </a:pPr>
            <a:r>
              <a:rPr lang="en-US" altLang="zh-CN" sz="1600" dirty="0" smtClean="0"/>
              <a:t>To </a:t>
            </a:r>
            <a:r>
              <a:rPr lang="en-US" altLang="zh-CN" sz="1600" dirty="0"/>
              <a:t>apply the HE Ranging NDP to the non-TB sensing measurement instance when PPDU BW ≤ 160 </a:t>
            </a:r>
            <a:r>
              <a:rPr lang="en-US" altLang="zh-CN" sz="1600" dirty="0" err="1"/>
              <a:t>MHz.</a:t>
            </a: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a:t>
            </a:r>
            <a:r>
              <a:rPr lang="en-US" altLang="zh-CN" sz="1800" b="1" dirty="0"/>
              <a:t>	</a:t>
            </a:r>
            <a:r>
              <a:rPr lang="en-US" altLang="zh-CN" sz="1800" b="1" kern="0" dirty="0" smtClean="0"/>
              <a:t>Second: Rajat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08247782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180</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reflect the following text in the Sensing NDP </a:t>
            </a:r>
            <a:r>
              <a:rPr lang="en-US" altLang="zh-CN" sz="1800" b="1" dirty="0" smtClean="0"/>
              <a:t>PDT</a:t>
            </a:r>
            <a:r>
              <a:rPr lang="en-US" altLang="zh-CN" sz="1800" b="1" kern="0" dirty="0" smtClean="0"/>
              <a:t>:</a:t>
            </a:r>
            <a:endParaRPr lang="en-US" altLang="zh-CN" sz="1800" b="1" kern="0" dirty="0"/>
          </a:p>
          <a:p>
            <a:pPr lvl="1" algn="just">
              <a:buFont typeface="Arial" panose="020B0604020202020204" pitchFamily="34" charset="0"/>
              <a:buChar char="–"/>
              <a:defRPr/>
            </a:pPr>
            <a:r>
              <a:rPr lang="en-US" altLang="zh-CN" sz="1600" dirty="0" smtClean="0"/>
              <a:t>To </a:t>
            </a:r>
            <a:r>
              <a:rPr lang="en-US" altLang="zh-CN" sz="1600" dirty="0"/>
              <a:t>apply the EHT sounding NDP (including specified preamble puncturing patterns), when PPDU BW = 320 MHz, only to a TB sensing measurement instance in the NDPA sounding phase as the SI2SR NDP.</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a:t>
            </a:r>
            <a:r>
              <a:rPr lang="en-US" altLang="zh-CN" sz="1800" b="1" dirty="0"/>
              <a:t>	</a:t>
            </a:r>
            <a:r>
              <a:rPr lang="en-US" altLang="zh-CN" sz="1800" b="1" kern="0" dirty="0"/>
              <a:t>Second</a:t>
            </a:r>
            <a:r>
              <a:rPr lang="en-US" altLang="zh-CN" sz="1800" b="1" kern="0" dirty="0"/>
              <a:t>: Junghoon Suh</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26043221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181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r>
              <a:rPr lang="en-US" altLang="zh-CN" sz="1800" b="1" dirty="0" smtClean="0"/>
              <a:t>:</a:t>
            </a:r>
            <a:endParaRPr lang="en-US" altLang="zh-CN" sz="1800" b="1" kern="0" dirty="0" smtClean="0"/>
          </a:p>
          <a:p>
            <a:pPr lvl="1" algn="just">
              <a:buFont typeface="Arial" panose="020B0604020202020204" pitchFamily="34" charset="0"/>
              <a:buChar char="–"/>
              <a:defRPr/>
            </a:pPr>
            <a:r>
              <a:rPr lang="en-US" altLang="zh-CN" sz="1600" dirty="0" smtClean="0"/>
              <a:t>CID: 408</a:t>
            </a:r>
            <a:r>
              <a:rPr lang="en-US" altLang="zh-CN" sz="1600" dirty="0"/>
              <a:t>, 409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a:t>
            </a:r>
            <a:r>
              <a:rPr lang="en-US" altLang="zh-CN" sz="1800" b="1" kern="0" dirty="0" smtClean="0"/>
              <a:t>Silva		</a:t>
            </a:r>
            <a:r>
              <a:rPr lang="en-US" altLang="zh-CN" sz="1800" b="1" dirty="0"/>
              <a:t>	</a:t>
            </a:r>
            <a:r>
              <a:rPr lang="en-US" altLang="zh-CN" sz="1800" b="1" kern="0" dirty="0"/>
              <a:t>Second</a:t>
            </a:r>
            <a:r>
              <a:rPr lang="en-US" altLang="zh-CN" sz="1800" b="1" kern="0" dirty="0"/>
              <a:t>: Cheng Chen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4934301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Plenary</a:t>
            </a:r>
            <a:r>
              <a:rPr lang="en-US" altLang="zh-CN" sz="4000" dirty="0">
                <a:solidFill>
                  <a:srgbClr val="0000FF"/>
                </a:solidFill>
              </a:rPr>
              <a:t>	</a:t>
            </a:r>
            <a:endParaRPr lang="en-US" altLang="zh-CN" sz="4000" dirty="0" smtClean="0">
              <a:solidFill>
                <a:srgbClr val="0000FF"/>
              </a:solidFill>
            </a:endParaRPr>
          </a:p>
          <a:p>
            <a:pPr marL="285750" indent="-285750" algn="ctr">
              <a:buFont typeface="Arial" panose="020B0604020202020204" pitchFamily="34" charset="0"/>
              <a:buChar char="•"/>
            </a:pPr>
            <a:r>
              <a:rPr lang="en-US" altLang="zh-CN" sz="1800" dirty="0">
                <a:solidFill>
                  <a:srgbClr val="0000FF"/>
                </a:solidFill>
              </a:rPr>
              <a:t>November 17    (Thursday AM 1),	08:00-10:00 Thailand time</a:t>
            </a:r>
          </a:p>
          <a:p>
            <a:pPr lvl="1"/>
            <a:endParaRPr lang="en-US" altLang="en-US" sz="3600" dirty="0"/>
          </a:p>
        </p:txBody>
      </p:sp>
    </p:spTree>
    <p:extLst>
      <p:ext uri="{BB962C8B-B14F-4D97-AF65-F5344CB8AC3E}">
        <p14:creationId xmlns:p14="http://schemas.microsoft.com/office/powerpoint/2010/main" val="273947068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182</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284, 285, 433, 434, 560, 766, 767, 886, </a:t>
            </a:r>
            <a:r>
              <a:rPr lang="pt-BR" altLang="zh-CN" sz="1600" dirty="0" smtClean="0"/>
              <a:t>890</a:t>
            </a:r>
          </a:p>
          <a:p>
            <a:pPr lvl="1" algn="just">
              <a:buFont typeface="Arial" panose="020B0604020202020204" pitchFamily="34" charset="0"/>
              <a:buChar char="–"/>
              <a:defRPr/>
            </a:pPr>
            <a:r>
              <a:rPr lang="en-US" altLang="zh-CN" sz="1600" kern="0" dirty="0"/>
              <a:t>in </a:t>
            </a:r>
            <a:r>
              <a:rPr lang="en-US" altLang="zh-CN" sz="1600" kern="0" dirty="0" smtClean="0"/>
              <a:t>11-22/1861r3 </a:t>
            </a:r>
            <a:r>
              <a:rPr lang="en-US" altLang="zh-CN" sz="1600" kern="0" dirty="0"/>
              <a:t>CC40 CR for Topic Threshold – Part </a:t>
            </a:r>
            <a:r>
              <a:rPr lang="en-US" altLang="zh-CN" sz="1600" kern="0" dirty="0" smtClean="0"/>
              <a:t>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22/1861r3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798970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130311</TotalTime>
  <Words>5020</Words>
  <Application>Microsoft Office PowerPoint</Application>
  <PresentationFormat>宽屏</PresentationFormat>
  <Paragraphs>1192</Paragraphs>
  <Slides>63</Slides>
  <Notes>62</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63</vt:i4>
      </vt:variant>
    </vt:vector>
  </HeadingPairs>
  <TitlesOfParts>
    <vt:vector size="74"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November Plenary 2022</vt:lpstr>
      <vt:lpstr>IEEE 802.11 Task Group bf WLAN Sensing </vt:lpstr>
      <vt:lpstr>PowerPoint 演示文稿</vt:lpstr>
      <vt:lpstr>PowerPoint 演示文稿</vt:lpstr>
      <vt:lpstr>Registration for the November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5300</cp:revision>
  <cp:lastPrinted>2014-11-04T15:04:57Z</cp:lastPrinted>
  <dcterms:created xsi:type="dcterms:W3CDTF">2007-04-17T18:10:23Z</dcterms:created>
  <dcterms:modified xsi:type="dcterms:W3CDTF">2022-11-14T09:29:24Z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(3)hvkulVRwSVCPGo6XVyy1NLeN62DsZGc5b6ntATnVDmT+ylMus8a7MPe/Y1K6FAmJy3rwsWJE
w2L8wv4OJNFuJeAbIXLnpfl3V74dr1LgeerCESgvGhpd/GSyQCJMGJkWZc4iRY4SWxFSHwQk
pasNHoiwBqFCt7ko5PiCAJlEHK7XMwWLGGjxsOnT2K9FS82t7HqGn19IRXnP42MC3eXHJPfe
aGl/xKGOb78hdow1BM</vt:lpwstr>
  </property>
  <property fmtid="{D5CDD505-2E9C-101B-9397-08002B2CF9AE}" pid="27" name="_2015_ms_pID_7253431">
    <vt:lpwstr>uYKE9j5pYqLXU0Pg2g3n2HnfozoFjezYvhHZvDDwbIz7XNpVtGYc6t
G/DYWOC1ZOFiouFij1kBF9k4SDeLMjGt8ISaMDXhWhdGk478Vq5wdntW8+H/8bqChpra8lnL
bQVZ6VxX04hQrArdYG4yRBQsHqK/ygTKO+uTA6XeYIG5loqPbi7VxFqjJiEZb2OOzL4O+zCr
d2lGRl8UkcjCfwDMSR+iSsN8+dOt78xu8N3G</vt:lpwstr>
  </property>
  <property fmtid="{D5CDD505-2E9C-101B-9397-08002B2CF9AE}" pid="28" name="_2015_ms_pID_7253432">
    <vt:lpwstr>c7UW5w0AjFf8/llninGVakU=</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