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handoutMasterIdLst>
    <p:handoutMasterId r:id="rId26"/>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246" r:id="rId15"/>
    <p:sldId id="1229" r:id="rId16"/>
    <p:sldId id="753" r:id="rId17"/>
    <p:sldId id="1107" r:id="rId18"/>
    <p:sldId id="1142" r:id="rId19"/>
    <p:sldId id="1181" r:id="rId20"/>
    <p:sldId id="1203" r:id="rId21"/>
    <p:sldId id="1244" r:id="rId22"/>
    <p:sldId id="1245" r:id="rId23"/>
    <p:sldId id="1230" r:id="rId24"/>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793" autoAdjust="0"/>
    <p:restoredTop sz="95405"/>
  </p:normalViewPr>
  <p:slideViewPr>
    <p:cSldViewPr showGuides="1">
      <p:cViewPr varScale="1">
        <p:scale>
          <a:sx n="80" d="100"/>
          <a:sy n="80" d="100"/>
        </p:scale>
        <p:origin x="184" y="5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Nov 2022</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Oct 2021</a:t>
            </a:r>
            <a:endParaRPr lang="en-US" dirty="0"/>
          </a:p>
        </p:txBody>
      </p:sp>
      <p:sp>
        <p:nvSpPr>
          <p:cNvPr id="5" name="页脚占位符 4"/>
          <p:cNvSpPr>
            <a:spLocks noGrp="1"/>
          </p:cNvSpPr>
          <p:nvPr>
            <p:ph type="ftr"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Oct</a:t>
            </a:r>
            <a:r>
              <a:rPr lang="en-US" dirty="0" smtClean="0"/>
              <a:t> 2021</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Nov 2022</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Nov 2022</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22</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/1707</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ec/dcn/22/ec-22-0118-01-00EC-2022-july-ieee-802-mixed-mode-plenary-meeting-av-training.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1814-00-0amp-ieee-802-11-amp-tig-teleconference-minutes-for-oct-2022.docx" TargetMode="External"/><Relationship Id="rId2" Type="http://schemas.openxmlformats.org/officeDocument/2006/relationships/hyperlink" Target="https://mentor.ieee.org/802.11/dcn/22/11-22-1623-01-0amp-amp-tig-session-minutes-of-sept22-802-11-mixed-mode.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(ZTE)</a:t>
            </a: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Session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Sep Interim</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2022</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2022-11-05</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1479467965"/>
              </p:ext>
            </p:extLst>
          </p:nvPr>
        </p:nvGraphicFramePr>
        <p:xfrm>
          <a:off x="1971675" y="3281363"/>
          <a:ext cx="9326563" cy="1138237"/>
        </p:xfrm>
        <a:graphic>
          <a:graphicData uri="http://schemas.openxmlformats.org/presentationml/2006/ole">
            <mc:AlternateContent xmlns:mc="http://schemas.openxmlformats.org/markup-compatibility/2006">
              <mc:Choice xmlns:v="urn:schemas-microsoft-com:vml" Requires="v">
                <p:oleObj spid="_x0000_s4594" name="Document" r:id="rId3" imgW="8335379" imgH="1017693" progId="Word.Document.8">
                  <p:embed/>
                </p:oleObj>
              </mc:Choice>
              <mc:Fallback>
                <p:oleObj name="Document" r:id="rId3" imgW="8335379" imgH="1017693" progId="Word.Document.8">
                  <p:embed/>
                  <p:pic>
                    <p:nvPicPr>
                      <p:cNvPr id="0" name="图片 3075"/>
                      <p:cNvPicPr/>
                      <p:nvPr/>
                    </p:nvPicPr>
                    <p:blipFill>
                      <a:blip r:embed="rId4"/>
                      <a:stretch>
                        <a:fillRect/>
                      </a:stretch>
                    </p:blipFill>
                    <p:spPr>
                      <a:xfrm>
                        <a:off x="1971675" y="3281363"/>
                        <a:ext cx="9326563" cy="1138237"/>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0" name="页脚占位符 2"/>
          <p:cNvSpPr>
            <a:spLocks noGrp="1"/>
          </p:cNvSpPr>
          <p:nvPr>
            <p:ph type="ftr" sz="quarter" idx="4294967295"/>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endParaRPr lang="en-US" altLang="zh-CN" dirty="0">
              <a:solidFill>
                <a:srgbClr val="000000"/>
              </a:solidFill>
              <a:latin typeface="Times New Roman" panose="02020603050405020304" pitchFamily="18" charset="0"/>
              <a:ea typeface="Arial Unicode MS" pitchFamily="34" charset="-122"/>
            </a:endParaRP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7"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10"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Suggested Best Practices in Mix-mode Meetings</a:t>
            </a:r>
            <a:endParaRPr lang="zh-CN" altLang="en-US" dirty="0"/>
          </a:p>
        </p:txBody>
      </p:sp>
      <p:sp>
        <p:nvSpPr>
          <p:cNvPr id="3" name="内容占位符 2"/>
          <p:cNvSpPr>
            <a:spLocks noGrp="1"/>
          </p:cNvSpPr>
          <p:nvPr>
            <p:ph idx="1"/>
          </p:nvPr>
        </p:nvSpPr>
        <p:spPr/>
        <p:txBody>
          <a:bodyPr/>
          <a:lstStyle/>
          <a:p>
            <a:pPr marL="457200" indent="-457200">
              <a:buAutoNum type="arabicPeriod"/>
            </a:pPr>
            <a:r>
              <a:rPr lang="en-US" altLang="zh-CN" dirty="0"/>
              <a:t>One central laptop/computer per meeting connects at head table.</a:t>
            </a:r>
          </a:p>
          <a:p>
            <a:pPr marL="457200" indent="-457200">
              <a:buAutoNum type="arabicPeriod"/>
            </a:pPr>
            <a:r>
              <a:rPr lang="en-US" altLang="zh-CN" dirty="0"/>
              <a:t>Local speakers queue/speak only at microphone</a:t>
            </a:r>
          </a:p>
          <a:p>
            <a:pPr marL="457200" indent="-457200">
              <a:buAutoNum type="arabicPeriod"/>
            </a:pPr>
            <a:r>
              <a:rPr lang="en-US" altLang="zh-CN" dirty="0"/>
              <a:t>Presenters have chair (central laptop) share the presentation</a:t>
            </a:r>
          </a:p>
          <a:p>
            <a:pPr marL="457200" indent="-457200">
              <a:buAutoNum type="arabicPeriod"/>
            </a:pPr>
            <a:r>
              <a:rPr lang="en-US" altLang="zh-CN" dirty="0"/>
              <a:t>Local attendees when logged into WebEx SHOULD </a:t>
            </a:r>
            <a:r>
              <a:rPr lang="en-US" altLang="zh-CN" dirty="0">
                <a:solidFill>
                  <a:srgbClr val="C00000"/>
                </a:solidFill>
              </a:rPr>
              <a:t>NOT connect Audio.</a:t>
            </a:r>
          </a:p>
          <a:p>
            <a:pPr marL="457200" indent="-457200">
              <a:buAutoNum type="arabicPeriod"/>
            </a:pPr>
            <a:r>
              <a:rPr lang="en-US" altLang="zh-CN" dirty="0">
                <a:solidFill>
                  <a:schemeClr val="tx1"/>
                </a:solidFill>
              </a:rPr>
              <a:t>When Starting a meeting the host should do the following:</a:t>
            </a:r>
          </a:p>
          <a:p>
            <a:pPr marL="857250" lvl="1" indent="-457200">
              <a:buAutoNum type="arabicPeriod"/>
            </a:pPr>
            <a:r>
              <a:rPr lang="en-US" altLang="zh-CN" dirty="0">
                <a:solidFill>
                  <a:schemeClr val="tx1"/>
                </a:solidFill>
              </a:rPr>
              <a:t>Select “Meeting” -&gt; “Meeting Options” -&gt; [Disable] “Allow Participant to turn on Video”</a:t>
            </a:r>
          </a:p>
          <a:p>
            <a:pPr marL="857250" lvl="1" indent="-457200">
              <a:buAutoNum type="arabicPeriod"/>
            </a:pPr>
            <a:r>
              <a:rPr lang="en-US" altLang="zh-CN" dirty="0">
                <a:solidFill>
                  <a:schemeClr val="tx1"/>
                </a:solidFill>
              </a:rPr>
              <a:t>Select “Participant” -&gt; [Enable] “Mute on Entry”.</a:t>
            </a:r>
          </a:p>
          <a:p>
            <a:pPr marL="457200" indent="-457200">
              <a:buAutoNum type="arabicPeriod"/>
            </a:pPr>
            <a:r>
              <a:rPr lang="en-US" altLang="zh-CN" dirty="0">
                <a:solidFill>
                  <a:schemeClr val="tx1"/>
                </a:solidFill>
              </a:rPr>
              <a:t>Most rooms need only one USB port. Some will need an 1/8” speaker port</a:t>
            </a:r>
          </a:p>
          <a:p>
            <a:pPr marL="857250" lvl="1" indent="-457200">
              <a:buAutoNum type="arabicPeriod"/>
            </a:pPr>
            <a:r>
              <a:rPr lang="en-US" altLang="zh-CN" dirty="0">
                <a:solidFill>
                  <a:schemeClr val="tx1"/>
                </a:solidFill>
              </a:rPr>
              <a:t>If this is a problem in a room you’re assigned, let Dawn at Face to Face Events know</a:t>
            </a:r>
            <a:r>
              <a:rPr lang="en-US" altLang="zh-CN" dirty="0" smtClean="0">
                <a:solidFill>
                  <a:schemeClr val="tx1"/>
                </a:solidFill>
              </a:rPr>
              <a:t>.</a:t>
            </a:r>
            <a:endParaRPr lang="en-US" altLang="zh-CN" dirty="0">
              <a:solidFill>
                <a:schemeClr val="tx1"/>
              </a:solidFill>
            </a:endParaRPr>
          </a:p>
          <a:p>
            <a:pPr marL="857250" lvl="1" indent="-457200">
              <a:buAutoNum type="arabicPeriod"/>
            </a:pPr>
            <a:endParaRPr lang="en-US" altLang="zh-CN" dirty="0">
              <a:solidFill>
                <a:schemeClr val="tx1"/>
              </a:solidFill>
            </a:endParaRPr>
          </a:p>
          <a:p>
            <a:pPr marL="99695" indent="0"/>
            <a:endParaRPr lang="en-US" altLang="zh-CN" dirty="0" smtClean="0">
              <a:solidFill>
                <a:schemeClr val="tx1"/>
              </a:solidFill>
            </a:endParaRPr>
          </a:p>
          <a:p>
            <a:pPr marL="99695" indent="0"/>
            <a:r>
              <a:rPr lang="en-US" altLang="zh-CN" dirty="0" smtClean="0">
                <a:solidFill>
                  <a:schemeClr val="tx1"/>
                </a:solidFill>
              </a:rPr>
              <a:t>Reference:</a:t>
            </a:r>
          </a:p>
          <a:p>
            <a:pPr marL="99695" indent="0"/>
            <a:r>
              <a:rPr lang="en-US" altLang="zh-CN" b="0" u="sng" dirty="0">
                <a:hlinkClick r:id="rId2"/>
              </a:rPr>
              <a:t>https://</a:t>
            </a:r>
            <a:r>
              <a:rPr lang="en-US" altLang="zh-CN" b="0" u="sng" dirty="0" smtClean="0">
                <a:hlinkClick r:id="rId2"/>
              </a:rPr>
              <a:t>mentor.ieee.org/802-ec/dcn/22/ec-22-0118-01-00EC-2022-july-ieee-802-mixed-mode-plenary-meeting-av-training.pptx</a:t>
            </a:r>
            <a:endParaRPr lang="en-US" altLang="zh-CN" b="0" u="sng" dirty="0" smtClean="0"/>
          </a:p>
          <a:p>
            <a:pPr marL="99695" indent="0"/>
            <a:endParaRPr lang="en-US" altLang="zh-CN" b="0" u="sng" dirty="0" smtClean="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dirty="0" smtClean="0"/>
              <a:t>Nov 2022</a:t>
            </a:r>
            <a:endParaRPr lang="en-US" dirty="0"/>
          </a:p>
        </p:txBody>
      </p:sp>
    </p:spTree>
    <p:extLst>
      <p:ext uri="{BB962C8B-B14F-4D97-AF65-F5344CB8AC3E}">
        <p14:creationId xmlns:p14="http://schemas.microsoft.com/office/powerpoint/2010/main" val="314271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3200" dirty="0"/>
              <a:t>Registration for the </a:t>
            </a:r>
            <a:r>
              <a:rPr lang="en-US" altLang="zh-CN" sz="3200" dirty="0" smtClean="0"/>
              <a:t>November </a:t>
            </a:r>
            <a:r>
              <a:rPr lang="en-US" altLang="zh-CN" sz="3200" dirty="0"/>
              <a:t>802.11 </a:t>
            </a:r>
            <a:r>
              <a:rPr lang="en-US" altLang="zh-CN" sz="3200" dirty="0" smtClean="0"/>
              <a:t>plenary </a:t>
            </a:r>
            <a:r>
              <a:rPr lang="en-US" altLang="zh-CN" sz="3200" dirty="0"/>
              <a:t>session</a:t>
            </a:r>
            <a:endParaRPr lang="zh-CN" altLang="en-US" sz="3200" dirty="0"/>
          </a:p>
        </p:txBody>
      </p:sp>
      <p:sp>
        <p:nvSpPr>
          <p:cNvPr id="3" name="内容占位符 2"/>
          <p:cNvSpPr>
            <a:spLocks noGrp="1"/>
          </p:cNvSpPr>
          <p:nvPr>
            <p:ph idx="1"/>
          </p:nvPr>
        </p:nvSpPr>
        <p:spPr>
          <a:xfrm>
            <a:off x="685942" y="1981200"/>
            <a:ext cx="10667856" cy="4113213"/>
          </a:xfrm>
        </p:spPr>
        <p:txBody>
          <a:bodyPr/>
          <a:lstStyle/>
          <a:p>
            <a:pPr>
              <a:buFont typeface="Arial" panose="020B0604020202020204" pitchFamily="34" charset="0"/>
              <a:buChar char="•"/>
            </a:pPr>
            <a:r>
              <a:rPr lang="en-US" sz="2400" dirty="0"/>
              <a:t>This meeting is part of the November 802 plenary session</a:t>
            </a:r>
          </a:p>
          <a:p>
            <a:pPr>
              <a:buFont typeface="Arial" panose="020B0604020202020204" pitchFamily="34" charset="0"/>
              <a:buChar char="•"/>
            </a:pPr>
            <a:endParaRPr lang="en-US" sz="2400" dirty="0"/>
          </a:p>
          <a:p>
            <a:pPr>
              <a:buFont typeface="Arial" panose="020B0604020202020204" pitchFamily="34" charset="0"/>
              <a:buChar char="•"/>
            </a:pPr>
            <a:r>
              <a:rPr lang="en-US" sz="2400" dirty="0"/>
              <a:t>You must pay the registration fee whether attending in-person or remotely</a:t>
            </a:r>
          </a:p>
          <a:p>
            <a:pPr>
              <a:buFont typeface="Arial" panose="020B0604020202020204" pitchFamily="34" charset="0"/>
              <a:buChar char="•"/>
            </a:pPr>
            <a:endParaRPr lang="en-US" sz="2400" dirty="0"/>
          </a:p>
          <a:p>
            <a:pPr>
              <a:buFont typeface="Arial" panose="020B0604020202020204" pitchFamily="34" charset="0"/>
              <a:buChar char="•"/>
            </a:pPr>
            <a:r>
              <a:rPr lang="en-US" sz="2400" dirty="0"/>
              <a:t>If you have not already done so, you can register here: </a:t>
            </a:r>
            <a:r>
              <a:rPr lang="en-US" sz="2400" dirty="0">
                <a:hlinkClick r:id="rId2"/>
              </a:rPr>
              <a:t>https://web.cvent.com/event/840c257d-5d52-4eff-94b4-39d2aafda56b/summary</a:t>
            </a:r>
            <a:endParaRPr lang="en-US" sz="2400" dirty="0"/>
          </a:p>
          <a:p>
            <a:pPr>
              <a:buFont typeface="Arial" panose="020B0604020202020204" pitchFamily="34" charset="0"/>
              <a:buChar char="•"/>
            </a:pPr>
            <a:r>
              <a:rPr lang="en-US" sz="2400" dirty="0"/>
              <a:t>If you do not intend to register for this session you must leave this meeting and, if you have logged attendance on IMAT, email the 802.11 chair or vice chairs to have your attendance cancelled</a:t>
            </a:r>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434093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标题 1"/>
          <p:cNvSpPr>
            <a:spLocks noGrp="1"/>
          </p:cNvSpPr>
          <p:nvPr>
            <p:ph type="title"/>
          </p:nvPr>
        </p:nvSpPr>
        <p:spPr>
          <a:xfrm>
            <a:off x="696988" y="606425"/>
            <a:ext cx="10896450" cy="1065213"/>
          </a:xfrm>
        </p:spPr>
        <p:txBody>
          <a:bodyPr vert="horz" wrap="square" lIns="92160" tIns="46080" rIns="92160" bIns="46080" anchor="ctr" anchorCtr="0"/>
          <a:lstStyle/>
          <a:p>
            <a:pPr eaLnBrk="1" hangingPunct="1"/>
            <a:r>
              <a:rPr lang="en-US" altLang="zh-CN" sz="3200" dirty="0" smtClean="0"/>
              <a:t>AMP TIG Meeting Plan during the Plenary Week</a:t>
            </a:r>
            <a:endParaRPr lang="zh-CN" altLang="en-US" sz="3200" dirty="0"/>
          </a:p>
        </p:txBody>
      </p:sp>
      <p:sp>
        <p:nvSpPr>
          <p:cNvPr id="36867" name="灯片编号占位符 5"/>
          <p:cNvSpPr>
            <a:spLocks noGrp="1"/>
          </p:cNvSpPr>
          <p:nvPr>
            <p:ph type="sldNum"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36868" name="页脚占位符 4"/>
          <p:cNvSpPr>
            <a:spLocks noGrp="1"/>
          </p:cNvSpPr>
          <p:nvPr>
            <p:ph type="ft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内容占位符 2"/>
          <p:cNvSpPr>
            <a:spLocks noGrp="1"/>
          </p:cNvSpPr>
          <p:nvPr/>
        </p:nvSpPr>
        <p:spPr>
          <a:xfrm>
            <a:off x="1600318" y="2252296"/>
            <a:ext cx="9143759" cy="3462644"/>
          </a:xfrm>
          <a:prstGeom prst="rect">
            <a:avLst/>
          </a:prstGeom>
          <a:noFill/>
          <a:ln w="9525">
            <a:noFill/>
          </a:ln>
        </p:spPr>
        <p:txBody>
          <a:bodyPr vert="horz" wrap="square"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14th (Monday), 	13:30 ~ 15:30, Bangkok </a:t>
            </a:r>
            <a:r>
              <a:rPr lang="en-US" altLang="zh-CN" sz="2800" dirty="0" smtClean="0">
                <a:solidFill>
                  <a:srgbClr val="00B050"/>
                </a:solidFill>
                <a:cs typeface="+mn-ea"/>
                <a:sym typeface="+mn-ea"/>
              </a:rPr>
              <a:t>local time</a:t>
            </a:r>
            <a:r>
              <a:rPr lang="en-US" altLang="zh-CN" sz="2800" dirty="0">
                <a:solidFill>
                  <a:srgbClr val="00B050"/>
                </a:solidFill>
                <a:cs typeface="+mn-ea"/>
                <a:sym typeface="+mn-ea"/>
              </a:rPr>
              <a:t>	</a:t>
            </a:r>
            <a:r>
              <a:rPr lang="en-US" altLang="zh-CN" sz="2800" dirty="0" smtClean="0">
                <a:solidFill>
                  <a:srgbClr val="00B050"/>
                </a:solidFill>
                <a:cs typeface="+mn-ea"/>
                <a:sym typeface="+mn-ea"/>
              </a:rPr>
              <a:t> (mixed mode)</a:t>
            </a:r>
          </a:p>
          <a:p>
            <a:pPr lvl="1">
              <a:lnSpc>
                <a:spcPct val="120000"/>
              </a:lnSpc>
              <a:spcAft>
                <a:spcPts val="600"/>
              </a:spcAft>
              <a:buFont typeface="Arial" panose="020B0604020202020204" pitchFamily="34" charset="0"/>
              <a:buChar char="•"/>
            </a:pPr>
            <a:r>
              <a:rPr lang="zh-CN" altLang="en-US" sz="3200" dirty="0"/>
              <a:t> </a:t>
            </a:r>
            <a:r>
              <a:rPr lang="en-US" altLang="zh-CN" sz="3200" dirty="0" smtClean="0"/>
              <a:t>Thai </a:t>
            </a:r>
            <a:r>
              <a:rPr lang="en-US" altLang="zh-CN" sz="3200" dirty="0" err="1"/>
              <a:t>Boromphimarn</a:t>
            </a:r>
            <a:r>
              <a:rPr lang="en-US" altLang="zh-CN" sz="3200" dirty="0"/>
              <a:t> </a:t>
            </a:r>
            <a:r>
              <a:rPr lang="en-US" altLang="zh-CN" sz="3200" dirty="0" smtClean="0"/>
              <a:t>4</a:t>
            </a:r>
          </a:p>
          <a:p>
            <a:pPr lvl="1">
              <a:lnSpc>
                <a:spcPct val="120000"/>
              </a:lnSpc>
              <a:spcAft>
                <a:spcPts val="600"/>
              </a:spcAft>
              <a:buFont typeface="Arial" panose="020B0604020202020204" pitchFamily="34" charset="0"/>
              <a:buChar char="•"/>
            </a:pPr>
            <a:r>
              <a:rPr lang="en-US" altLang="zh-CN" sz="3200" dirty="0" err="1" smtClean="0"/>
              <a:t>Webex</a:t>
            </a:r>
            <a:r>
              <a:rPr lang="en-US" altLang="zh-CN" sz="3200" dirty="0" smtClean="0"/>
              <a:t>:  </a:t>
            </a:r>
            <a:r>
              <a:rPr lang="en-US" sz="3200" dirty="0"/>
              <a:t>2335 613 </a:t>
            </a:r>
            <a:r>
              <a:rPr lang="en-US" sz="3200" dirty="0" smtClean="0"/>
              <a:t>7772</a:t>
            </a:r>
            <a:endParaRPr lang="en-US" altLang="zh-CN" sz="3100" dirty="0" smtClean="0">
              <a:solidFill>
                <a:srgbClr val="00B050"/>
              </a:solidFill>
              <a:cs typeface="+mn-ea"/>
              <a:sym typeface="+mn-ea"/>
            </a:endParaRPr>
          </a:p>
          <a:p>
            <a:pPr>
              <a:lnSpc>
                <a:spcPct val="120000"/>
              </a:lnSpc>
              <a:spcAft>
                <a:spcPts val="600"/>
              </a:spcAft>
              <a:buFont typeface="Arial" panose="020B0604020202020204" pitchFamily="34" charset="0"/>
              <a:buChar char="•"/>
            </a:pPr>
            <a:r>
              <a:rPr lang="en-US" altLang="zh-CN" sz="2800" dirty="0">
                <a:solidFill>
                  <a:srgbClr val="00B050"/>
                </a:solidFill>
                <a:cs typeface="+mn-ea"/>
                <a:sym typeface="+mn-ea"/>
              </a:rPr>
              <a:t>Nov 17th (Thursday), 10:30 ~ 12:30, Bangkok local </a:t>
            </a:r>
            <a:r>
              <a:rPr lang="en-US" altLang="zh-CN" sz="2800" dirty="0" smtClean="0">
                <a:solidFill>
                  <a:srgbClr val="00B050"/>
                </a:solidFill>
                <a:cs typeface="+mn-ea"/>
                <a:sym typeface="+mn-ea"/>
              </a:rPr>
              <a:t>time (mixed mode)</a:t>
            </a:r>
          </a:p>
          <a:p>
            <a:pPr lvl="1">
              <a:lnSpc>
                <a:spcPct val="120000"/>
              </a:lnSpc>
              <a:spcAft>
                <a:spcPts val="600"/>
              </a:spcAft>
              <a:buFont typeface="Arial" panose="020B0604020202020204" pitchFamily="34" charset="0"/>
              <a:buChar char="•"/>
            </a:pPr>
            <a:r>
              <a:rPr lang="en-US" altLang="zh-CN" sz="3200" dirty="0" smtClean="0"/>
              <a:t> Thai </a:t>
            </a:r>
            <a:r>
              <a:rPr lang="en-US" altLang="zh-CN" sz="3200" dirty="0" err="1" smtClean="0"/>
              <a:t>Boromphimarn</a:t>
            </a:r>
            <a:r>
              <a:rPr lang="en-US" altLang="zh-CN" sz="3200" dirty="0" smtClean="0"/>
              <a:t> 1+2</a:t>
            </a:r>
          </a:p>
          <a:p>
            <a:pPr lvl="1">
              <a:lnSpc>
                <a:spcPct val="120000"/>
              </a:lnSpc>
              <a:spcAft>
                <a:spcPts val="600"/>
              </a:spcAft>
              <a:buFont typeface="Arial" panose="020B0604020202020204" pitchFamily="34" charset="0"/>
              <a:buChar char="•"/>
            </a:pPr>
            <a:r>
              <a:rPr lang="en-US" altLang="zh-CN" sz="3200" dirty="0" smtClean="0"/>
              <a:t> </a:t>
            </a:r>
            <a:r>
              <a:rPr lang="en-US" altLang="zh-CN" sz="3200" dirty="0" err="1" smtClean="0"/>
              <a:t>Webex</a:t>
            </a:r>
            <a:r>
              <a:rPr lang="en-US" altLang="zh-CN" sz="3200" dirty="0" smtClean="0"/>
              <a:t>: </a:t>
            </a:r>
            <a:r>
              <a:rPr lang="en-US" sz="3200" dirty="0" smtClean="0"/>
              <a:t>2340 </a:t>
            </a:r>
            <a:r>
              <a:rPr lang="en-US" sz="3200" dirty="0"/>
              <a:t>990 0933</a:t>
            </a:r>
            <a:endParaRPr lang="en-US" altLang="zh-CN" sz="3200" dirty="0">
              <a:sym typeface="+mn-ea"/>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5" name="页脚占位符 2"/>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7" name="文本占位符 2"/>
          <p:cNvSpPr>
            <a:spLocks noGrp="1"/>
          </p:cNvSpPr>
          <p:nvPr>
            <p:ph type="body" idx="1"/>
          </p:nvPr>
        </p:nvSpPr>
        <p:spPr>
          <a:xfrm>
            <a:off x="943946" y="1830388"/>
            <a:ext cx="10210532" cy="4570334"/>
          </a:xfrm>
        </p:spPr>
        <p:txBody>
          <a:bodyPr>
            <a:normAutofit fontScale="92500" lnSpcReduction="20000"/>
          </a:bodyPr>
          <a:lstStyle/>
          <a:p>
            <a:pPr marL="800100" lvl="1" indent="-342900" algn="just">
              <a:buFontTx/>
              <a:buChar char="•"/>
              <a:defRPr/>
            </a:pPr>
            <a:r>
              <a:rPr lang="en-US" altLang="zh-CN" sz="1600" dirty="0" smtClean="0">
                <a:solidFill>
                  <a:srgbClr val="00B050"/>
                </a:solidFill>
                <a:latin typeface="Calibri" panose="020F0502020204030204" pitchFamily="34" charset="0"/>
                <a:cs typeface="Calibri" panose="020F0502020204030204" pitchFamily="34" charset="0"/>
              </a:rPr>
              <a:t>11-22/0969</a:t>
            </a:r>
            <a:r>
              <a:rPr lang="en-US" altLang="zh-CN" sz="1600" dirty="0">
                <a:solidFill>
                  <a:srgbClr val="00B050"/>
                </a:solidFill>
                <a:latin typeface="Calibri" panose="020F0502020204030204" pitchFamily="34" charset="0"/>
                <a:cs typeface="Calibri" panose="020F0502020204030204" pitchFamily="34" charset="0"/>
              </a:rPr>
              <a:t>,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11-22/0963,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11-22/0962, Potential techniques to support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Zhisong</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err="1">
                <a:solidFill>
                  <a:srgbClr val="00B050"/>
                </a:solidFill>
                <a:latin typeface="Calibri" panose="020F0502020204030204" pitchFamily="34" charset="0"/>
                <a:cs typeface="Calibri" panose="020F0502020204030204" pitchFamily="34" charset="0"/>
              </a:rPr>
              <a:t>Zuo</a:t>
            </a:r>
            <a:r>
              <a:rPr lang="en-US" altLang="zh-CN" sz="1600" dirty="0">
                <a:solidFill>
                  <a:srgbClr val="00B050"/>
                </a:solidFill>
                <a:latin typeface="Calibri" panose="020F0502020204030204" pitchFamily="34" charset="0"/>
                <a:cs typeface="Calibri" panose="020F0502020204030204" pitchFamily="34" charset="0"/>
              </a:rPr>
              <a:t>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11-22/0970,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WLAN, </a:t>
            </a:r>
            <a:r>
              <a:rPr lang="en-US" altLang="zh-CN" sz="1600" dirty="0" err="1">
                <a:solidFill>
                  <a:srgbClr val="00B050"/>
                </a:solidFill>
                <a:latin typeface="Calibri" panose="020F0502020204030204" pitchFamily="34" charset="0"/>
                <a:cs typeface="Calibri" panose="020F0502020204030204" pitchFamily="34" charset="0"/>
              </a:rPr>
              <a:t>Weijie</a:t>
            </a:r>
            <a:r>
              <a:rPr lang="en-US" altLang="zh-CN" sz="1600" dirty="0">
                <a:solidFill>
                  <a:srgbClr val="00B050"/>
                </a:solidFill>
                <a:latin typeface="Calibri" panose="020F0502020204030204" pitchFamily="34" charset="0"/>
                <a:cs typeface="Calibri" panose="020F0502020204030204" pitchFamily="34" charset="0"/>
              </a:rPr>
              <a:t> Xu (OPPO)</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11-22/1294, Wireless Power Transmission and Energy Harvesting for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Applications, Boyce Bo Yang (Huawei)</a:t>
            </a:r>
          </a:p>
          <a:p>
            <a:pPr marL="800100" lvl="1" indent="-342900" algn="just">
              <a:buFontTx/>
              <a:buChar char="•"/>
              <a:defRPr/>
            </a:pPr>
            <a:r>
              <a:rPr lang="en-US" altLang="zh-CN" sz="1600" strike="sngStrike" dirty="0">
                <a:solidFill>
                  <a:srgbClr val="FF0000"/>
                </a:solidFill>
                <a:latin typeface="Calibri" panose="020F0502020204030204" pitchFamily="34" charset="0"/>
                <a:cs typeface="Calibri" panose="020F0502020204030204" pitchFamily="34" charset="0"/>
              </a:rPr>
              <a:t>11-22/1338, use cases of indoor positioning in shopping center, </a:t>
            </a:r>
            <a:r>
              <a:rPr lang="en-US" altLang="zh-CN" sz="1600" strike="sngStrike" dirty="0" err="1">
                <a:solidFill>
                  <a:srgbClr val="FF0000"/>
                </a:solidFill>
                <a:latin typeface="Calibri" panose="020F0502020204030204" pitchFamily="34" charset="0"/>
                <a:cs typeface="Calibri" panose="020F0502020204030204" pitchFamily="34" charset="0"/>
              </a:rPr>
              <a:t>Yinan</a:t>
            </a:r>
            <a:r>
              <a:rPr lang="en-US" altLang="zh-CN" sz="1600" strike="sngStrike" dirty="0">
                <a:solidFill>
                  <a:srgbClr val="FF0000"/>
                </a:solidFill>
                <a:latin typeface="Calibri" panose="020F0502020204030204" pitchFamily="34" charset="0"/>
                <a:cs typeface="Calibri" panose="020F0502020204030204" pitchFamily="34" charset="0"/>
              </a:rPr>
              <a:t> Qi (</a:t>
            </a:r>
            <a:r>
              <a:rPr lang="en-US" altLang="zh-CN" sz="1600" strike="sngStrike" dirty="0" err="1">
                <a:solidFill>
                  <a:srgbClr val="FF0000"/>
                </a:solidFill>
                <a:latin typeface="Calibri" panose="020F0502020204030204" pitchFamily="34" charset="0"/>
                <a:cs typeface="Calibri" panose="020F0502020204030204" pitchFamily="34" charset="0"/>
              </a:rPr>
              <a:t>Oppo</a:t>
            </a:r>
            <a:r>
              <a:rPr lang="en-US" altLang="zh-CN" sz="1600" strike="sngStrike" dirty="0">
                <a:solidFill>
                  <a:srgbClr val="FF000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11-22/1339, use cases of smart manufacturing, </a:t>
            </a:r>
            <a:r>
              <a:rPr lang="en-US" altLang="zh-CN" sz="1600" dirty="0" err="1">
                <a:solidFill>
                  <a:srgbClr val="00B050"/>
                </a:solidFill>
                <a:latin typeface="Calibri" panose="020F0502020204030204" pitchFamily="34" charset="0"/>
                <a:cs typeface="Calibri" panose="020F0502020204030204" pitchFamily="34" charset="0"/>
              </a:rPr>
              <a:t>Shichao</a:t>
            </a:r>
            <a:r>
              <a:rPr lang="en-US" altLang="zh-CN" sz="1600" dirty="0">
                <a:solidFill>
                  <a:srgbClr val="00B050"/>
                </a:solidFill>
                <a:latin typeface="Calibri" panose="020F0502020204030204" pitchFamily="34" charset="0"/>
                <a:cs typeface="Calibri" panose="020F0502020204030204" pitchFamily="34" charset="0"/>
              </a:rPr>
              <a:t> Zhao (Haier)</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11-22/1341, Use cases of Data Center Infrastructure Management, Harry Wang (</a:t>
            </a:r>
            <a:r>
              <a:rPr lang="en-US" altLang="zh-CN" sz="1600" dirty="0" err="1">
                <a:solidFill>
                  <a:srgbClr val="00B050"/>
                </a:solidFill>
                <a:latin typeface="Calibri" panose="020F0502020204030204" pitchFamily="34" charset="0"/>
                <a:cs typeface="Calibri" panose="020F0502020204030204" pitchFamily="34" charset="0"/>
              </a:rPr>
              <a:t>Tencent</a:t>
            </a:r>
            <a:r>
              <a:rPr lang="en-US" altLang="zh-CN" sz="1600" dirty="0" smtClean="0">
                <a:solidFill>
                  <a:srgbClr val="00B050"/>
                </a:solidFill>
                <a:latin typeface="Calibri" panose="020F0502020204030204" pitchFamily="34" charset="0"/>
                <a:cs typeface="Calibri" panose="020F0502020204030204" pitchFamily="34" charset="0"/>
              </a:rPr>
              <a:t>)</a:t>
            </a: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11-22/1559, Updated Use Cases for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a:t>
            </a:r>
            <a:r>
              <a:rPr lang="en-US" altLang="zh-CN" sz="1600" dirty="0" smtClean="0">
                <a:solidFill>
                  <a:srgbClr val="00B050"/>
                </a:solidFill>
                <a:latin typeface="Calibri" panose="020F0502020204030204" pitchFamily="34" charset="0"/>
                <a:cs typeface="Calibri" panose="020F0502020204030204" pitchFamily="34" charset="0"/>
              </a:rPr>
              <a:t>Devices, </a:t>
            </a:r>
            <a:r>
              <a:rPr lang="en-US" altLang="zh-CN" sz="1600" dirty="0" err="1" smtClean="0">
                <a:solidFill>
                  <a:srgbClr val="00B050"/>
                </a:solidFill>
                <a:latin typeface="Calibri" panose="020F0502020204030204" pitchFamily="34" charset="0"/>
                <a:cs typeface="Calibri" panose="020F0502020204030204" pitchFamily="34" charset="0"/>
              </a:rPr>
              <a:t>Yinan</a:t>
            </a:r>
            <a:r>
              <a:rPr lang="en-US" altLang="zh-CN" sz="1600" dirty="0" smtClean="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11-22/1560, Ambient power and energy </a:t>
            </a:r>
            <a:r>
              <a:rPr lang="en-US" altLang="zh-CN" sz="1600" dirty="0" smtClean="0">
                <a:solidFill>
                  <a:srgbClr val="00B050"/>
                </a:solidFill>
                <a:latin typeface="Calibri" panose="020F0502020204030204" pitchFamily="34" charset="0"/>
                <a:cs typeface="Calibri" panose="020F0502020204030204" pitchFamily="34" charset="0"/>
              </a:rPr>
              <a:t>storage, </a:t>
            </a:r>
            <a:r>
              <a:rPr lang="en-US" altLang="zh-CN" sz="1600" dirty="0" err="1" smtClean="0">
                <a:solidFill>
                  <a:srgbClr val="00B050"/>
                </a:solidFill>
                <a:latin typeface="Calibri" panose="020F0502020204030204" pitchFamily="34" charset="0"/>
                <a:cs typeface="Calibri" panose="020F0502020204030204" pitchFamily="34" charset="0"/>
              </a:rPr>
              <a:t>Zhisong</a:t>
            </a:r>
            <a:r>
              <a:rPr lang="en-US" altLang="zh-CN" sz="1600" dirty="0" smtClean="0">
                <a:solidFill>
                  <a:srgbClr val="00B050"/>
                </a:solidFill>
                <a:latin typeface="Calibri" panose="020F0502020204030204" pitchFamily="34" charset="0"/>
                <a:cs typeface="Calibri" panose="020F0502020204030204" pitchFamily="34" charset="0"/>
              </a:rPr>
              <a:t> </a:t>
            </a:r>
            <a:r>
              <a:rPr lang="en-US" altLang="zh-CN" sz="1600" dirty="0" err="1" smtClean="0">
                <a:solidFill>
                  <a:srgbClr val="00B050"/>
                </a:solidFill>
                <a:latin typeface="Calibri" panose="020F0502020204030204" pitchFamily="34" charset="0"/>
                <a:cs typeface="Calibri" panose="020F0502020204030204" pitchFamily="34" charset="0"/>
              </a:rPr>
              <a:t>Zuo</a:t>
            </a:r>
            <a:r>
              <a:rPr lang="en-US" altLang="zh-CN" sz="1600" dirty="0" smtClean="0">
                <a:solidFill>
                  <a:srgbClr val="00B050"/>
                </a:solidFill>
                <a:latin typeface="Calibri" panose="020F0502020204030204" pitchFamily="34" charset="0"/>
                <a:cs typeface="Calibri" panose="020F0502020204030204" pitchFamily="34" charset="0"/>
              </a:rPr>
              <a:t>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11-22/1561, Further discussion on feasibility of supporting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buFontTx/>
              <a:buChar char="•"/>
              <a:defRPr/>
            </a:pPr>
            <a:r>
              <a:rPr lang="en-US" altLang="zh-CN" sz="1600" dirty="0">
                <a:solidFill>
                  <a:srgbClr val="00B050"/>
                </a:solidFill>
                <a:latin typeface="Calibri" panose="020F0502020204030204" pitchFamily="34" charset="0"/>
                <a:cs typeface="Calibri" panose="020F0502020204030204" pitchFamily="34" charset="0"/>
              </a:rPr>
              <a:t>11-22/1562, Draft Technical Report on support of AMP </a:t>
            </a:r>
            <a:r>
              <a:rPr lang="en-US" altLang="zh-CN" sz="1600" dirty="0" err="1">
                <a:solidFill>
                  <a:srgbClr val="00B050"/>
                </a:solidFill>
                <a:latin typeface="Calibri" panose="020F0502020204030204" pitchFamily="34" charset="0"/>
                <a:cs typeface="Calibri" panose="020F0502020204030204" pitchFamily="34" charset="0"/>
              </a:rPr>
              <a:t>IoT</a:t>
            </a:r>
            <a:r>
              <a:rPr lang="en-US" altLang="zh-CN" sz="1600" dirty="0">
                <a:solidFill>
                  <a:srgbClr val="00B050"/>
                </a:solidFill>
                <a:latin typeface="Calibri" panose="020F0502020204030204" pitchFamily="34" charset="0"/>
                <a:cs typeface="Calibri" panose="020F0502020204030204" pitchFamily="34" charset="0"/>
              </a:rPr>
              <a:t> devices in </a:t>
            </a:r>
            <a:r>
              <a:rPr lang="en-US" altLang="zh-CN" sz="1600" dirty="0" smtClean="0">
                <a:solidFill>
                  <a:srgbClr val="00B050"/>
                </a:solidFill>
                <a:latin typeface="Calibri" panose="020F0502020204030204" pitchFamily="34" charset="0"/>
                <a:cs typeface="Calibri" panose="020F0502020204030204" pitchFamily="34" charset="0"/>
              </a:rPr>
              <a:t>WLAN, </a:t>
            </a:r>
            <a:r>
              <a:rPr lang="en-US" altLang="zh-CN" sz="1600" dirty="0" err="1" smtClean="0">
                <a:solidFill>
                  <a:srgbClr val="00B050"/>
                </a:solidFill>
                <a:latin typeface="Calibri" panose="020F0502020204030204" pitchFamily="34" charset="0"/>
                <a:cs typeface="Calibri" panose="020F0502020204030204" pitchFamily="34" charset="0"/>
              </a:rPr>
              <a:t>Weijie</a:t>
            </a:r>
            <a:r>
              <a:rPr lang="en-US" altLang="zh-CN" sz="1600" dirty="0" smtClean="0">
                <a:solidFill>
                  <a:srgbClr val="00B050"/>
                </a:solidFill>
                <a:latin typeface="Calibri" panose="020F0502020204030204" pitchFamily="34" charset="0"/>
                <a:cs typeface="Calibri" panose="020F0502020204030204" pitchFamily="34" charset="0"/>
              </a:rPr>
              <a:t> Xu (OPPO)</a:t>
            </a: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11-22/1800, </a:t>
            </a:r>
            <a:r>
              <a:rPr lang="en-US" sz="1600" dirty="0">
                <a:solidFill>
                  <a:srgbClr val="00B050"/>
                </a:solidFill>
                <a:latin typeface="Calibri" panose="020F0502020204030204" pitchFamily="34" charset="0"/>
                <a:cs typeface="Calibri" panose="020F0502020204030204" pitchFamily="34" charset="0"/>
              </a:rPr>
              <a:t>New use cases for AMP </a:t>
            </a:r>
            <a:r>
              <a:rPr lang="en-US" sz="1600" dirty="0" err="1">
                <a:solidFill>
                  <a:srgbClr val="00B050"/>
                </a:solidFill>
                <a:latin typeface="Calibri" panose="020F0502020204030204" pitchFamily="34" charset="0"/>
                <a:cs typeface="Calibri" panose="020F0502020204030204" pitchFamily="34" charset="0"/>
              </a:rPr>
              <a:t>IoT</a:t>
            </a:r>
            <a:r>
              <a:rPr lang="en-US" sz="1600" dirty="0">
                <a:solidFill>
                  <a:srgbClr val="00B050"/>
                </a:solidFill>
                <a:latin typeface="Calibri" panose="020F0502020204030204" pitchFamily="34" charset="0"/>
                <a:cs typeface="Calibri" panose="020F0502020204030204" pitchFamily="34" charset="0"/>
              </a:rPr>
              <a:t> devices smart-grid, </a:t>
            </a:r>
            <a:r>
              <a:rPr lang="en-US" sz="1600" dirty="0" err="1">
                <a:solidFill>
                  <a:srgbClr val="00B050"/>
                </a:solidFill>
                <a:latin typeface="Calibri" panose="020F0502020204030204" pitchFamily="34" charset="0"/>
                <a:cs typeface="Calibri" panose="020F0502020204030204" pitchFamily="34" charset="0"/>
              </a:rPr>
              <a:t>Yinan</a:t>
            </a:r>
            <a:r>
              <a:rPr lang="en-US" sz="1600" dirty="0">
                <a:solidFill>
                  <a:srgbClr val="00B050"/>
                </a:solidFill>
                <a:latin typeface="Calibri" panose="020F0502020204030204" pitchFamily="34" charset="0"/>
                <a:cs typeface="Calibri" panose="020F0502020204030204" pitchFamily="34" charset="0"/>
              </a:rPr>
              <a:t> Qi (OPPO)</a:t>
            </a:r>
            <a:endParaRPr lang="en-US" altLang="zh-CN" sz="1600" dirty="0">
              <a:solidFill>
                <a:srgbClr val="00B050"/>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a:solidFill>
                  <a:srgbClr val="00B050"/>
                </a:solidFill>
                <a:latin typeface="Calibri" panose="020F0502020204030204" pitchFamily="34" charset="0"/>
                <a:cs typeface="Calibri" panose="020F0502020204030204" pitchFamily="34" charset="0"/>
              </a:rPr>
              <a:t>11-22/1799, </a:t>
            </a:r>
            <a:r>
              <a:rPr lang="en-US" sz="1600" dirty="0">
                <a:solidFill>
                  <a:srgbClr val="00B050"/>
                </a:solidFill>
                <a:latin typeface="Calibri" panose="020F0502020204030204" pitchFamily="34" charset="0"/>
                <a:cs typeface="Calibri" panose="020F0502020204030204" pitchFamily="34" charset="0"/>
              </a:rPr>
              <a:t>On energy harvesting and the differentiation with RFID, </a:t>
            </a:r>
            <a:r>
              <a:rPr lang="en-US" sz="1600" dirty="0" err="1">
                <a:solidFill>
                  <a:srgbClr val="00B050"/>
                </a:solidFill>
                <a:latin typeface="Calibri" panose="020F0502020204030204" pitchFamily="34" charset="0"/>
                <a:cs typeface="Calibri" panose="020F0502020204030204" pitchFamily="34" charset="0"/>
              </a:rPr>
              <a:t>Weijie</a:t>
            </a:r>
            <a:r>
              <a:rPr lang="en-US" sz="1600" dirty="0">
                <a:solidFill>
                  <a:srgbClr val="00B050"/>
                </a:solidFill>
                <a:latin typeface="Calibri" panose="020F0502020204030204" pitchFamily="34" charset="0"/>
                <a:cs typeface="Calibri" panose="020F0502020204030204" pitchFamily="34" charset="0"/>
              </a:rPr>
              <a:t> Xu (OPPO</a:t>
            </a:r>
            <a:r>
              <a:rPr lang="en-US" sz="1600" dirty="0" smtClean="0">
                <a:solidFill>
                  <a:srgbClr val="00B050"/>
                </a:solidFill>
                <a:latin typeface="Calibri" panose="020F0502020204030204" pitchFamily="34" charset="0"/>
                <a:cs typeface="Calibri" panose="020F0502020204030204" pitchFamily="34" charset="0"/>
              </a:rPr>
              <a:t>)</a:t>
            </a:r>
          </a:p>
          <a:p>
            <a:pPr marL="800100" lvl="1" indent="-342900" algn="just">
              <a:lnSpc>
                <a:spcPct val="120000"/>
              </a:lnSpc>
              <a:buFontTx/>
              <a:buChar char="•"/>
              <a:defRPr/>
            </a:pPr>
            <a:r>
              <a:rPr lang="en-US" sz="1600" dirty="0">
                <a:solidFill>
                  <a:schemeClr val="tx1"/>
                </a:solidFill>
                <a:latin typeface="Calibri" panose="020F0502020204030204" pitchFamily="34" charset="0"/>
                <a:cs typeface="Calibri" panose="020F0502020204030204" pitchFamily="34" charset="0"/>
              </a:rPr>
              <a:t>11-22/1960, </a:t>
            </a:r>
            <a:r>
              <a:rPr lang="en-US" sz="1600" dirty="0">
                <a:solidFill>
                  <a:schemeClr val="tx1"/>
                </a:solidFill>
                <a:latin typeface="Calibri" panose="020F0502020204030204" pitchFamily="34" charset="0"/>
                <a:cs typeface="Calibri" panose="020F0502020204030204" pitchFamily="34" charset="0"/>
              </a:rPr>
              <a:t>Summary and recommendation for AMP </a:t>
            </a:r>
            <a:r>
              <a:rPr lang="en-US" sz="1600" dirty="0" err="1" smtClean="0">
                <a:solidFill>
                  <a:schemeClr val="tx1"/>
                </a:solidFill>
                <a:latin typeface="Calibri" panose="020F0502020204030204" pitchFamily="34" charset="0"/>
                <a:cs typeface="Calibri" panose="020F0502020204030204" pitchFamily="34" charset="0"/>
              </a:rPr>
              <a:t>IoT</a:t>
            </a:r>
            <a:r>
              <a:rPr lang="en-US" sz="1600" dirty="0" smtClean="0">
                <a:solidFill>
                  <a:schemeClr val="tx1"/>
                </a:solidFill>
                <a:latin typeface="Calibri" panose="020F0502020204030204" pitchFamily="34" charset="0"/>
                <a:cs typeface="Calibri" panose="020F0502020204030204" pitchFamily="34" charset="0"/>
              </a:rPr>
              <a:t>, </a:t>
            </a:r>
            <a:r>
              <a:rPr lang="en-US" sz="1600" dirty="0" err="1" smtClean="0">
                <a:solidFill>
                  <a:schemeClr val="tx1"/>
                </a:solidFill>
                <a:latin typeface="Calibri" panose="020F0502020204030204" pitchFamily="34" charset="0"/>
                <a:cs typeface="Calibri" panose="020F0502020204030204" pitchFamily="34" charset="0"/>
              </a:rPr>
              <a:t>Weijie</a:t>
            </a:r>
            <a:r>
              <a:rPr lang="en-US" sz="1600" dirty="0" smtClean="0">
                <a:solidFill>
                  <a:schemeClr val="tx1"/>
                </a:solidFill>
                <a:latin typeface="Calibri" panose="020F0502020204030204" pitchFamily="34" charset="0"/>
                <a:cs typeface="Calibri" panose="020F0502020204030204" pitchFamily="34" charset="0"/>
              </a:rPr>
              <a:t> Xu (OPPO)</a:t>
            </a:r>
            <a:endParaRPr lang="en-US"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sz="1600" dirty="0">
                <a:solidFill>
                  <a:schemeClr val="tx1"/>
                </a:solidFill>
                <a:latin typeface="Calibri" panose="020F0502020204030204" pitchFamily="34" charset="0"/>
                <a:cs typeface="Calibri" panose="020F0502020204030204" pitchFamily="34" charset="0"/>
              </a:rPr>
              <a:t>11-22/1961, </a:t>
            </a:r>
            <a:r>
              <a:rPr lang="nb-NO" sz="1600" dirty="0">
                <a:solidFill>
                  <a:schemeClr val="tx1"/>
                </a:solidFill>
                <a:latin typeface="Calibri" panose="020F0502020204030204" pitchFamily="34" charset="0"/>
                <a:cs typeface="Calibri" panose="020F0502020204030204" pitchFamily="34" charset="0"/>
              </a:rPr>
              <a:t>Prototype Presentation for AMP </a:t>
            </a:r>
            <a:r>
              <a:rPr lang="nb-NO" sz="1600" dirty="0" smtClean="0">
                <a:solidFill>
                  <a:schemeClr val="tx1"/>
                </a:solidFill>
                <a:latin typeface="Calibri" panose="020F0502020204030204" pitchFamily="34" charset="0"/>
                <a:cs typeface="Calibri" panose="020F0502020204030204" pitchFamily="34" charset="0"/>
              </a:rPr>
              <a:t>IoT, Yinan Qi (OPPO)</a:t>
            </a:r>
            <a:endParaRPr lang="nb-NO"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nb-NO" sz="1600" dirty="0">
                <a:solidFill>
                  <a:schemeClr val="tx1"/>
                </a:solidFill>
                <a:latin typeface="Calibri" panose="020F0502020204030204" pitchFamily="34" charset="0"/>
                <a:cs typeface="Calibri" panose="020F0502020204030204" pitchFamily="34" charset="0"/>
              </a:rPr>
              <a:t>11-22/1562r3, </a:t>
            </a:r>
            <a:r>
              <a:rPr lang="en-US" sz="1600" dirty="0">
                <a:solidFill>
                  <a:schemeClr val="tx1"/>
                </a:solidFill>
                <a:latin typeface="Calibri" panose="020F0502020204030204" pitchFamily="34" charset="0"/>
                <a:cs typeface="Calibri" panose="020F0502020204030204" pitchFamily="34" charset="0"/>
              </a:rPr>
              <a:t>Draft Technical Report on support of AMP </a:t>
            </a:r>
            <a:r>
              <a:rPr lang="en-US" sz="1600" dirty="0" err="1">
                <a:solidFill>
                  <a:schemeClr val="tx1"/>
                </a:solidFill>
                <a:latin typeface="Calibri" panose="020F0502020204030204" pitchFamily="34" charset="0"/>
                <a:cs typeface="Calibri" panose="020F0502020204030204" pitchFamily="34" charset="0"/>
              </a:rPr>
              <a:t>IoT</a:t>
            </a:r>
            <a:r>
              <a:rPr lang="en-US" sz="1600" dirty="0">
                <a:solidFill>
                  <a:schemeClr val="tx1"/>
                </a:solidFill>
                <a:latin typeface="Calibri" panose="020F0502020204030204" pitchFamily="34" charset="0"/>
                <a:cs typeface="Calibri" panose="020F0502020204030204" pitchFamily="34" charset="0"/>
              </a:rPr>
              <a:t> devices in </a:t>
            </a:r>
            <a:r>
              <a:rPr lang="en-US" sz="1600" dirty="0">
                <a:solidFill>
                  <a:schemeClr val="tx1"/>
                </a:solidFill>
                <a:latin typeface="Calibri" panose="020F0502020204030204" pitchFamily="34" charset="0"/>
                <a:cs typeface="Calibri" panose="020F0502020204030204" pitchFamily="34" charset="0"/>
              </a:rPr>
              <a:t>WLAN, </a:t>
            </a:r>
            <a:r>
              <a:rPr lang="en-US" sz="1600" dirty="0" err="1" smtClean="0">
                <a:solidFill>
                  <a:schemeClr val="tx1"/>
                </a:solidFill>
                <a:latin typeface="Calibri" panose="020F0502020204030204" pitchFamily="34" charset="0"/>
                <a:cs typeface="Calibri" panose="020F0502020204030204" pitchFamily="34" charset="0"/>
              </a:rPr>
              <a:t>Weijie</a:t>
            </a:r>
            <a:r>
              <a:rPr lang="en-US" sz="1600" dirty="0" smtClean="0">
                <a:solidFill>
                  <a:schemeClr val="tx1"/>
                </a:solidFill>
                <a:latin typeface="Calibri" panose="020F0502020204030204" pitchFamily="34" charset="0"/>
                <a:cs typeface="Calibri" panose="020F0502020204030204" pitchFamily="34" charset="0"/>
              </a:rPr>
              <a:t> Xu (OPPO)</a:t>
            </a:r>
            <a:endParaRPr lang="en-US" sz="1600" dirty="0">
              <a:solidFill>
                <a:schemeClr val="tx1"/>
              </a:solidFill>
              <a:latin typeface="Calibri" panose="020F0502020204030204" pitchFamily="34" charset="0"/>
              <a:cs typeface="Calibri" panose="020F0502020204030204" pitchFamily="34" charset="0"/>
            </a:endParaRPr>
          </a:p>
          <a:p>
            <a:pPr marL="800100" lvl="1" indent="-342900" algn="just">
              <a:lnSpc>
                <a:spcPct val="120000"/>
              </a:lnSpc>
              <a:buFontTx/>
              <a:buChar char="•"/>
              <a:defRPr/>
            </a:pPr>
            <a:r>
              <a:rPr lang="en-US" altLang="zh-CN" sz="1600" dirty="0" smtClean="0">
                <a:solidFill>
                  <a:schemeClr val="tx1"/>
                </a:solidFill>
                <a:latin typeface="Calibri" panose="020F0502020204030204" pitchFamily="34" charset="0"/>
                <a:cs typeface="Calibri" panose="020F0502020204030204" pitchFamily="34" charset="0"/>
              </a:rPr>
              <a:t>tbc</a:t>
            </a:r>
            <a:endParaRPr lang="en-US" altLang="zh-CN"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6"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14</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Local Coordinator: 	</a:t>
            </a:r>
            <a:r>
              <a:rPr lang="en-US" altLang="en-US" sz="2000" kern="0" dirty="0" smtClean="0">
                <a:latin typeface="Arial" panose="020B0604020202020204" pitchFamily="34" charset="0"/>
              </a:rPr>
              <a:t>n/a</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19</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4"/>
            <a:ext cx="10375582" cy="4710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AMP TIG Oct TC summary</a:t>
            </a:r>
            <a:endParaRPr lang="en-GB" altLang="en-US" dirty="0"/>
          </a:p>
          <a:p>
            <a:pPr eaLnBrk="0" hangingPunct="0">
              <a:defRPr/>
            </a:pPr>
            <a:r>
              <a:rPr lang="en-US" altLang="en-GB" dirty="0" smtClean="0"/>
              <a:t>Contribution discussion</a:t>
            </a:r>
          </a:p>
          <a:p>
            <a:pPr lvl="1" eaLnBrk="0" hangingPunct="0">
              <a:defRPr/>
            </a:pPr>
            <a:r>
              <a:rPr lang="en-US" dirty="0" smtClean="0"/>
              <a:t>11-22/1960</a:t>
            </a:r>
            <a:r>
              <a:rPr lang="en-US" dirty="0"/>
              <a:t>, Summary and recommendation for AMP </a:t>
            </a:r>
            <a:r>
              <a:rPr lang="en-US" dirty="0" err="1"/>
              <a:t>IoT</a:t>
            </a:r>
            <a:r>
              <a:rPr lang="en-US" dirty="0"/>
              <a:t>, </a:t>
            </a:r>
            <a:r>
              <a:rPr lang="en-US" dirty="0" err="1"/>
              <a:t>Weijie</a:t>
            </a:r>
            <a:r>
              <a:rPr lang="en-US" dirty="0"/>
              <a:t> Xu (OPPO)</a:t>
            </a:r>
          </a:p>
          <a:p>
            <a:pPr lvl="1" eaLnBrk="0" hangingPunct="0">
              <a:defRPr/>
            </a:pPr>
            <a:r>
              <a:rPr lang="en-US" dirty="0"/>
              <a:t>11-22/1961, </a:t>
            </a:r>
            <a:r>
              <a:rPr lang="nb-NO" dirty="0"/>
              <a:t>Prototype Presentation for AMP IoT, Yinan Qi (OPPO)</a:t>
            </a:r>
          </a:p>
          <a:p>
            <a:pPr lvl="1" eaLnBrk="0" hangingPunct="0">
              <a:defRPr/>
            </a:pPr>
            <a:r>
              <a:rPr lang="nb-NO" dirty="0"/>
              <a:t>11-22/1562r3, </a:t>
            </a:r>
            <a:r>
              <a:rPr lang="en-US" dirty="0"/>
              <a:t>Draft Technical Report on support of AMP </a:t>
            </a:r>
            <a:r>
              <a:rPr lang="en-US" dirty="0" err="1"/>
              <a:t>IoT</a:t>
            </a:r>
            <a:r>
              <a:rPr lang="en-US" dirty="0"/>
              <a:t> devices in WLAN, </a:t>
            </a:r>
            <a:r>
              <a:rPr lang="en-US" dirty="0" err="1"/>
              <a:t>Weijie</a:t>
            </a:r>
            <a:r>
              <a:rPr lang="en-US" dirty="0"/>
              <a:t> Xu (OPPO)</a:t>
            </a:r>
          </a:p>
          <a:p>
            <a:pPr eaLnBrk="0" hangingPunct="0">
              <a:defRPr/>
            </a:pPr>
            <a:r>
              <a:rPr lang="en-US" altLang="en-GB" dirty="0" smtClean="0"/>
              <a:t>Any </a:t>
            </a:r>
            <a:r>
              <a:rPr lang="en-US" altLang="en-GB" dirty="0"/>
              <a:t>other business?</a:t>
            </a:r>
          </a:p>
          <a:p>
            <a:pPr lvl="0" eaLnBrk="0" hangingPunct="0">
              <a:defRPr/>
            </a:pPr>
            <a:r>
              <a:rPr lang="en-GB" altLang="en-US" dirty="0">
                <a:sym typeface="+mn-ea"/>
              </a:rPr>
              <a:t>Recess</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teleconference,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sz="2800" dirty="0" smtClean="0"/>
              <a:t>AMP TIG </a:t>
            </a:r>
            <a:r>
              <a:rPr lang="en-US" altLang="zh-CN" sz="2800" dirty="0" smtClean="0"/>
              <a:t>Teleconference </a:t>
            </a:r>
            <a:r>
              <a:rPr lang="en-US" altLang="zh-CN" sz="2800" dirty="0" smtClean="0"/>
              <a:t>Progress</a:t>
            </a:r>
            <a:endParaRPr lang="zh-CN" altLang="en-US" sz="2800" dirty="0"/>
          </a:p>
        </p:txBody>
      </p:sp>
      <p:sp>
        <p:nvSpPr>
          <p:cNvPr id="3" name="内容占位符 2"/>
          <p:cNvSpPr>
            <a:spLocks noGrp="1"/>
          </p:cNvSpPr>
          <p:nvPr>
            <p:ph idx="1"/>
          </p:nvPr>
        </p:nvSpPr>
        <p:spPr>
          <a:xfrm>
            <a:off x="914400" y="1828842"/>
            <a:ext cx="10361613" cy="4419483"/>
          </a:xfrm>
        </p:spPr>
        <p:txBody>
          <a:bodyPr>
            <a:normAutofit fontScale="62500" lnSpcReduction="20000"/>
          </a:bodyPr>
          <a:lstStyle/>
          <a:p>
            <a:pPr>
              <a:lnSpc>
                <a:spcPct val="120000"/>
              </a:lnSpc>
              <a:spcAft>
                <a:spcPts val="600"/>
              </a:spcAft>
            </a:pPr>
            <a:r>
              <a:rPr lang="en-US" altLang="zh-CN" sz="2800" dirty="0" smtClean="0">
                <a:sym typeface="+mn-ea"/>
              </a:rPr>
              <a:t>Time: </a:t>
            </a:r>
            <a:r>
              <a:rPr lang="en-US" altLang="zh-CN" sz="2800" dirty="0" smtClean="0">
                <a:sym typeface="+mn-ea"/>
              </a:rPr>
              <a:t>Oct 25</a:t>
            </a:r>
            <a:r>
              <a:rPr lang="en-US" altLang="zh-CN" sz="2800" baseline="30000" dirty="0" smtClean="0">
                <a:sym typeface="+mn-ea"/>
              </a:rPr>
              <a:t>th</a:t>
            </a:r>
            <a:r>
              <a:rPr lang="en-US" altLang="zh-CN" sz="2800" dirty="0" smtClean="0">
                <a:sym typeface="+mn-ea"/>
              </a:rPr>
              <a:t>, 2022</a:t>
            </a:r>
            <a:endParaRPr lang="en-US" altLang="zh-CN" sz="2800" dirty="0" smtClean="0">
              <a:sym typeface="+mn-ea"/>
            </a:endParaRPr>
          </a:p>
          <a:p>
            <a:pPr>
              <a:lnSpc>
                <a:spcPct val="120000"/>
              </a:lnSpc>
              <a:spcAft>
                <a:spcPts val="600"/>
              </a:spcAft>
            </a:pPr>
            <a:r>
              <a:rPr lang="en-US" altLang="zh-CN" sz="2800" dirty="0" smtClean="0">
                <a:sym typeface="+mn-ea"/>
              </a:rPr>
              <a:t>Presented contributions</a:t>
            </a:r>
          </a:p>
          <a:p>
            <a:pPr marL="685800" lvl="1" indent="-342900">
              <a:lnSpc>
                <a:spcPct val="120000"/>
              </a:lnSpc>
              <a:spcAft>
                <a:spcPts val="600"/>
              </a:spcAft>
              <a:buFontTx/>
              <a:buChar char="-"/>
              <a:defRPr/>
            </a:pPr>
            <a:r>
              <a:rPr lang="en-US" altLang="zh-CN" sz="2600" dirty="0" smtClean="0"/>
              <a:t>11-22/1800</a:t>
            </a:r>
            <a:r>
              <a:rPr lang="en-US" altLang="zh-CN" sz="2600" dirty="0"/>
              <a:t>, </a:t>
            </a:r>
            <a:r>
              <a:rPr lang="en-US" sz="2600" dirty="0"/>
              <a:t>New use cases for AMP </a:t>
            </a:r>
            <a:r>
              <a:rPr lang="en-US" sz="2600" dirty="0" err="1"/>
              <a:t>IoT</a:t>
            </a:r>
            <a:r>
              <a:rPr lang="en-US" sz="2600" dirty="0"/>
              <a:t> devices smart-grid, </a:t>
            </a:r>
            <a:r>
              <a:rPr lang="en-US" sz="2600" dirty="0" err="1"/>
              <a:t>Yinan</a:t>
            </a:r>
            <a:r>
              <a:rPr lang="en-US" sz="2600" dirty="0"/>
              <a:t> Qi (OPPO)</a:t>
            </a:r>
            <a:endParaRPr lang="en-US" altLang="zh-CN" sz="2600" dirty="0"/>
          </a:p>
          <a:p>
            <a:pPr marL="685800" lvl="1" indent="-342900">
              <a:lnSpc>
                <a:spcPct val="120000"/>
              </a:lnSpc>
              <a:spcAft>
                <a:spcPts val="600"/>
              </a:spcAft>
              <a:buFontTx/>
              <a:buChar char="-"/>
              <a:defRPr/>
            </a:pPr>
            <a:r>
              <a:rPr lang="en-US" altLang="zh-CN" sz="2600" dirty="0"/>
              <a:t>11-22/1799, </a:t>
            </a:r>
            <a:r>
              <a:rPr lang="en-US" sz="2600" dirty="0"/>
              <a:t>On energy harvesting and the differentiation with RFID, </a:t>
            </a:r>
            <a:r>
              <a:rPr lang="en-US" sz="2600" dirty="0" err="1"/>
              <a:t>Weijie</a:t>
            </a:r>
            <a:r>
              <a:rPr lang="en-US" sz="2600" dirty="0"/>
              <a:t> Xu (OPPO)</a:t>
            </a:r>
            <a:endParaRPr lang="en-US" altLang="zh-CN" sz="2600" dirty="0"/>
          </a:p>
          <a:p>
            <a:pPr marL="685800" lvl="1" indent="-342900">
              <a:buFontTx/>
              <a:buChar char="-"/>
            </a:pPr>
            <a:endParaRPr lang="en-US" altLang="zh-CN" sz="2500" dirty="0" smtClean="0">
              <a:sym typeface="+mn-ea"/>
            </a:endParaRPr>
          </a:p>
          <a:p>
            <a:pPr marL="0" indent="0">
              <a:lnSpc>
                <a:spcPct val="120000"/>
              </a:lnSpc>
              <a:spcAft>
                <a:spcPts val="600"/>
              </a:spcAft>
              <a:defRPr/>
            </a:pPr>
            <a:r>
              <a:rPr lang="en-US" altLang="zh-CN" sz="2900" dirty="0"/>
              <a:t>The chair announced call for comments on the tech report draft (11-22/1562) in 802.11 reflector.</a:t>
            </a:r>
          </a:p>
          <a:p>
            <a:pPr marL="0" indent="0">
              <a:lnSpc>
                <a:spcPct val="120000"/>
              </a:lnSpc>
              <a:spcAft>
                <a:spcPts val="600"/>
              </a:spcAft>
            </a:pPr>
            <a:r>
              <a:rPr lang="en-US" altLang="zh-CN" sz="2900" dirty="0">
                <a:sym typeface="+mn-ea"/>
              </a:rPr>
              <a:t>The minutes of AMP TIG meetings during Sep interim week and AMP TIG teleconference on Oct 25 are listed below:</a:t>
            </a:r>
          </a:p>
          <a:p>
            <a:pPr marL="685800" lvl="1" indent="-342900">
              <a:lnSpc>
                <a:spcPct val="120000"/>
              </a:lnSpc>
              <a:spcAft>
                <a:spcPts val="600"/>
              </a:spcAft>
              <a:buFontTx/>
              <a:buChar char="-"/>
              <a:defRPr/>
            </a:pPr>
            <a:r>
              <a:rPr lang="en-US" altLang="zh-CN" sz="2500" dirty="0">
                <a:sym typeface="+mn-ea"/>
                <a:hlinkClick r:id="rId2"/>
              </a:rPr>
              <a:t>https://mentor.ieee.org/802.11/dcn/22/11-22-1623-01-0amp-amp-tig-session-minutes-of-sept22-802-11-mixed-mode.docx</a:t>
            </a:r>
            <a:endParaRPr lang="en-US" altLang="zh-CN" sz="2500" dirty="0">
              <a:sym typeface="+mn-ea"/>
            </a:endParaRPr>
          </a:p>
          <a:p>
            <a:pPr marL="685800" lvl="1" indent="-342900">
              <a:lnSpc>
                <a:spcPct val="120000"/>
              </a:lnSpc>
              <a:spcAft>
                <a:spcPts val="600"/>
              </a:spcAft>
              <a:buFontTx/>
              <a:buChar char="-"/>
              <a:defRPr/>
            </a:pPr>
            <a:r>
              <a:rPr lang="en-US" altLang="zh-CN" sz="2500" dirty="0">
                <a:hlinkClick r:id="rId3"/>
              </a:rPr>
              <a:t>https://mentor.ieee.org/802.11/dcn/22/11-22-1814-00-0amp-ieee-802-11-amp-tig-teleconference-minutes-for-oct-2022.docx</a:t>
            </a:r>
            <a:endParaRPr lang="en-US" altLang="zh-CN" sz="2500"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Tree>
    <p:extLst>
      <p:ext uri="{BB962C8B-B14F-4D97-AF65-F5344CB8AC3E}">
        <p14:creationId xmlns:p14="http://schemas.microsoft.com/office/powerpoint/2010/main" val="10302280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Meeting</a:t>
            </a:r>
            <a:br>
              <a:rPr lang="en-US" sz="3200" dirty="0" smtClean="0">
                <a:solidFill>
                  <a:srgbClr val="0000FF"/>
                </a:solidFill>
                <a:latin typeface="Arial Black" panose="020B0A04020102020204" pitchFamily="34" charset="0"/>
              </a:rPr>
            </a:br>
            <a:r>
              <a:rPr lang="en-US" sz="3200" dirty="0" smtClean="0">
                <a:solidFill>
                  <a:srgbClr val="0000FF"/>
                </a:solidFill>
                <a:latin typeface="Arial Black" panose="020B0A04020102020204" pitchFamily="34" charset="0"/>
              </a:rPr>
              <a:t>During IEEE 802.11 Nov Plenary 2022</a:t>
            </a:r>
            <a:endParaRPr lang="en-US" sz="3200" dirty="0">
              <a:solidFill>
                <a:srgbClr val="0000FF"/>
              </a:solidFill>
              <a:latin typeface="Arial Black" panose="020B0A04020102020204" pitchFamily="34" charset="0"/>
            </a:endParaRPr>
          </a:p>
        </p:txBody>
      </p:sp>
      <p:sp>
        <p:nvSpPr>
          <p:cNvPr id="15363" name="页脚占位符 3"/>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21</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Nov 17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2022</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Secretary: 	</a:t>
            </a:r>
            <a:r>
              <a:rPr lang="en-US" altLang="en-US" sz="2000" kern="0" dirty="0" err="1" smtClean="0">
                <a:latin typeface="Arial" panose="020B0604020202020204" pitchFamily="34" charset="0"/>
              </a:rPr>
              <a:t>Zhisong</a:t>
            </a:r>
            <a:r>
              <a:rPr lang="en-US" altLang="en-US" sz="2000" kern="0" dirty="0" smtClean="0">
                <a:latin typeface="Arial" panose="020B0604020202020204" pitchFamily="34" charset="0"/>
              </a:rPr>
              <a:t> </a:t>
            </a:r>
            <a:r>
              <a:rPr lang="en-US" altLang="en-US" sz="2000" kern="0" dirty="0" err="1" smtClean="0">
                <a:latin typeface="Arial" panose="020B0604020202020204" pitchFamily="34" charset="0"/>
              </a:rPr>
              <a:t>Zuo</a:t>
            </a:r>
            <a:r>
              <a:rPr lang="en-US" altLang="en-US" sz="2000" kern="0" dirty="0" smtClean="0">
                <a:latin typeface="Arial" panose="020B0604020202020204" pitchFamily="34" charset="0"/>
              </a:rPr>
              <a:t> (OPPO)</a:t>
            </a:r>
          </a:p>
          <a:p>
            <a:pPr>
              <a:lnSpc>
                <a:spcPct val="90000"/>
              </a:lnSpc>
              <a:buNone/>
              <a:defRPr/>
            </a:pPr>
            <a:r>
              <a:rPr lang="en-US" altLang="en-US" sz="2000" kern="0" dirty="0">
                <a:latin typeface="Arial" panose="020B0604020202020204" pitchFamily="34" charset="0"/>
              </a:rPr>
              <a:t>		</a:t>
            </a:r>
            <a:r>
              <a:rPr lang="en-US" altLang="en-US" sz="2000" kern="0" dirty="0" smtClean="0">
                <a:latin typeface="Arial" panose="020B0604020202020204" pitchFamily="34" charset="0"/>
              </a:rPr>
              <a:t>Local Coordinator: </a:t>
            </a:r>
            <a:r>
              <a:rPr lang="en-US" altLang="en-US" sz="2000" kern="0" dirty="0">
                <a:latin typeface="Arial" panose="020B0604020202020204" pitchFamily="34" charset="0"/>
              </a:rPr>
              <a:t>	</a:t>
            </a:r>
            <a:r>
              <a:rPr lang="en-US" altLang="en-US" sz="2000" kern="0" dirty="0" smtClean="0">
                <a:latin typeface="Arial" panose="020B0604020202020204" pitchFamily="34" charset="0"/>
              </a:rPr>
              <a:t>n/a</a:t>
            </a:r>
            <a:endParaRPr lang="en-US" altLang="en-US" sz="2000" kern="0" dirty="0">
              <a:latin typeface="Arial" panose="020B0604020202020204" pitchFamily="34" charset="0"/>
            </a:endParaRPr>
          </a:p>
          <a:p>
            <a:pPr marL="342900" marR="0" lvl="0" indent="-342900" algn="l"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dirty="0" smtClean="0">
                <a:latin typeface="Arial" panose="020B0604020202020204" pitchFamily="34" charset="0"/>
              </a:rPr>
              <a:t>		</a:t>
            </a:r>
            <a:endParaRPr lang="en-US" altLang="en-US" sz="2000" kern="0" dirty="0">
              <a:latin typeface="Arial" panose="020B0604020202020204" pitchFamily="34" charset="0"/>
            </a:endParaRPr>
          </a:p>
        </p:txBody>
      </p:sp>
      <p:sp>
        <p:nvSpPr>
          <p:cNvPr id="9"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620669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22</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latin typeface="Times New Roman" panose="02020603050405020304" pitchFamily="18" charset="0"/>
              </a:rPr>
              <a:t>session</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US" altLang="en-GB" dirty="0" smtClean="0"/>
              <a:t>Contribution discussion</a:t>
            </a:r>
          </a:p>
          <a:p>
            <a:pPr lvl="1" eaLnBrk="0" hangingPunct="0">
              <a:defRPr/>
            </a:pPr>
            <a:r>
              <a:rPr lang="en-US" altLang="zh-CN" dirty="0" err="1" smtClean="0"/>
              <a:t>tbd</a:t>
            </a:r>
            <a:endParaRPr lang="en-US" altLang="zh-CN" dirty="0"/>
          </a:p>
          <a:p>
            <a:pPr eaLnBrk="0" hangingPunct="0">
              <a:defRPr/>
            </a:pPr>
            <a:r>
              <a:rPr lang="en-US" altLang="en-GB" dirty="0" smtClean="0"/>
              <a:t>Teleconference plan</a:t>
            </a:r>
            <a:endParaRPr lang="en-US" altLang="en-GB" dirty="0"/>
          </a:p>
          <a:p>
            <a:pPr eaLnBrk="0" hangingPunct="0">
              <a:defRPr/>
            </a:pPr>
            <a:r>
              <a:rPr lang="en-US" altLang="en-GB" dirty="0"/>
              <a:t>Any other business?</a:t>
            </a:r>
          </a:p>
          <a:p>
            <a:pPr lvl="0" eaLnBrk="0" hangingPunct="0">
              <a:defRPr/>
            </a:pPr>
            <a:r>
              <a:rPr lang="en-GB" altLang="en-US" dirty="0" smtClean="0">
                <a:sym typeface="+mn-ea"/>
              </a:rPr>
              <a:t>Adjourn</a:t>
            </a:r>
            <a:endParaRPr lang="en-GB" altLang="en-US" dirty="0"/>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174335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AMP TIG Teleconference Plan</a:t>
            </a:r>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日期占位符 5"/>
          <p:cNvSpPr>
            <a:spLocks noGrp="1"/>
          </p:cNvSpPr>
          <p:nvPr>
            <p:ph type="dt" idx="2"/>
          </p:nvPr>
        </p:nvSpPr>
        <p:spPr/>
        <p:txBody>
          <a:bodyPr/>
          <a:lstStyle/>
          <a:p>
            <a:pPr eaLnBrk="0" hangingPunct="0">
              <a:defRPr/>
            </a:pPr>
            <a:r>
              <a:rPr lang="en-US" altLang="zh-CN" dirty="0" smtClean="0"/>
              <a:t>Nov 2022</a:t>
            </a:r>
            <a:endParaRPr lang="en-US" dirty="0"/>
          </a:p>
        </p:txBody>
      </p:sp>
      <p:sp>
        <p:nvSpPr>
          <p:cNvPr id="7" name="内容占位符 2"/>
          <p:cNvSpPr>
            <a:spLocks noGrp="1"/>
          </p:cNvSpPr>
          <p:nvPr/>
        </p:nvSpPr>
        <p:spPr>
          <a:xfrm>
            <a:off x="1143000" y="2057400"/>
            <a:ext cx="10287000" cy="3960810"/>
          </a:xfrm>
          <a:prstGeom prst="rect">
            <a:avLst/>
          </a:prstGeom>
          <a:noFill/>
          <a:ln w="9525">
            <a:noFill/>
          </a:ln>
        </p:spPr>
        <p:txBody>
          <a:bodyPr vert="horz" wrap="square"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342900" indent="-342900" eaLnBrk="1" hangingPunct="1">
              <a:spcAft>
                <a:spcPts val="600"/>
              </a:spcAft>
              <a:buFont typeface="Arial" panose="020B0604020202020204" pitchFamily="34" charset="0"/>
              <a:buChar char="•"/>
            </a:pPr>
            <a:r>
              <a:rPr lang="en-US" altLang="zh-CN" sz="2800" dirty="0" smtClean="0">
                <a:solidFill>
                  <a:srgbClr val="00B050"/>
                </a:solidFill>
                <a:cs typeface="+mn-ea"/>
                <a:sym typeface="+mn-ea"/>
              </a:rPr>
              <a:t>Dec 13</a:t>
            </a:r>
            <a:r>
              <a:rPr lang="en-US" altLang="zh-CN" sz="2800" baseline="30000" dirty="0" smtClean="0">
                <a:solidFill>
                  <a:srgbClr val="00B050"/>
                </a:solidFill>
                <a:cs typeface="+mn-ea"/>
                <a:sym typeface="+mn-ea"/>
              </a:rPr>
              <a:t>th</a:t>
            </a:r>
            <a:r>
              <a:rPr lang="en-US" altLang="zh-CN" sz="2800" dirty="0" smtClean="0">
                <a:solidFill>
                  <a:srgbClr val="00B050"/>
                </a:solidFill>
                <a:cs typeface="+mn-ea"/>
                <a:sym typeface="+mn-ea"/>
              </a:rPr>
              <a:t>, 2022</a:t>
            </a:r>
            <a:r>
              <a:rPr lang="en-US" altLang="zh-CN" sz="2800" dirty="0">
                <a:solidFill>
                  <a:srgbClr val="00B050"/>
                </a:solidFill>
                <a:cs typeface="+mn-ea"/>
                <a:sym typeface="+mn-ea"/>
              </a:rPr>
              <a:t>, 	</a:t>
            </a:r>
            <a:r>
              <a:rPr lang="en-US" altLang="zh-CN" sz="2800" dirty="0" smtClean="0">
                <a:solidFill>
                  <a:srgbClr val="00B050"/>
                </a:solidFill>
                <a:cs typeface="+mn-ea"/>
                <a:sym typeface="+mn-ea"/>
              </a:rPr>
              <a:t>	9:00am </a:t>
            </a:r>
            <a:r>
              <a:rPr lang="en-US" altLang="zh-CN" sz="2800" dirty="0">
                <a:solidFill>
                  <a:srgbClr val="00B050"/>
                </a:solidFill>
                <a:cs typeface="+mn-ea"/>
                <a:sym typeface="+mn-ea"/>
              </a:rPr>
              <a:t>~ </a:t>
            </a:r>
            <a:r>
              <a:rPr lang="en-US" altLang="zh-CN" sz="2800" dirty="0" smtClean="0">
                <a:solidFill>
                  <a:srgbClr val="00B050"/>
                </a:solidFill>
                <a:cs typeface="+mn-ea"/>
                <a:sym typeface="+mn-ea"/>
              </a:rPr>
              <a:t>11:00am</a:t>
            </a:r>
            <a:r>
              <a:rPr lang="en-US" altLang="zh-CN" sz="2800" dirty="0">
                <a:solidFill>
                  <a:srgbClr val="00B050"/>
                </a:solidFill>
                <a:cs typeface="+mn-ea"/>
                <a:sym typeface="+mn-ea"/>
              </a:rPr>
              <a:t>, ET</a:t>
            </a:r>
          </a:p>
          <a:p>
            <a:pPr eaLnBrk="1" hangingPunct="1">
              <a:spcAft>
                <a:spcPts val="600"/>
              </a:spcAft>
            </a:pPr>
            <a:endParaRPr lang="en-US" altLang="zh-CN" sz="2800" dirty="0">
              <a:solidFill>
                <a:schemeClr val="tx1"/>
              </a:solidFill>
              <a:cs typeface="+mn-ea"/>
            </a:endParaRPr>
          </a:p>
        </p:txBody>
      </p:sp>
    </p:spTree>
    <p:extLst>
      <p:ext uri="{BB962C8B-B14F-4D97-AF65-F5344CB8AC3E}">
        <p14:creationId xmlns:p14="http://schemas.microsoft.com/office/powerpoint/2010/main" val="3295198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endPar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页脚占位符 2"/>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(ZTE)</a:t>
            </a:r>
          </a:p>
        </p:txBody>
      </p:sp>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Nov 2022</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140334</TotalTime>
  <Words>2107</Words>
  <Application>Microsoft Office PowerPoint</Application>
  <PresentationFormat>宽屏</PresentationFormat>
  <Paragraphs>295</Paragraphs>
  <Slides>23</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23</vt:i4>
      </vt:variant>
    </vt:vector>
  </HeadingPairs>
  <TitlesOfParts>
    <vt:vector size="34"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Suggested Best Practices in Mix-mode Meetings</vt:lpstr>
      <vt:lpstr>Registration for the November 802.11 plenary session</vt:lpstr>
      <vt:lpstr>AMP TIG Meeting Plan during the Plenary Week</vt:lpstr>
      <vt:lpstr>Submission List (Call for submissions)</vt:lpstr>
      <vt:lpstr>IEEE 802.11 AMP TIG Meeting During IEEE 802.11 Nov Plenary 2022</vt:lpstr>
      <vt:lpstr>PowerPoint 演示文稿</vt:lpstr>
      <vt:lpstr>AMP TIG Teleconference Progress</vt:lpstr>
      <vt:lpstr>IEEE 802.11 AMP TIG Meeting During IEEE 802.11 Nov Plenary 2022</vt:lpstr>
      <vt:lpstr>PowerPoint 演示文稿</vt:lpstr>
      <vt:lpstr>AMP TIG Teleconference Plan</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5510</cp:revision>
  <cp:lastPrinted>2014-11-04T15:04:00Z</cp:lastPrinted>
  <dcterms:created xsi:type="dcterms:W3CDTF">2007-04-17T18:10:00Z</dcterms:created>
  <dcterms:modified xsi:type="dcterms:W3CDTF">2022-11-14T01:40:52Z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