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83" r:id="rId20"/>
    <p:sldId id="314" r:id="rId21"/>
    <p:sldId id="308" r:id="rId22"/>
    <p:sldId id="2388" r:id="rId23"/>
    <p:sldId id="2389" r:id="rId24"/>
    <p:sldId id="2375" r:id="rId25"/>
    <p:sldId id="2367" r:id="rId26"/>
    <p:sldId id="307" r:id="rId27"/>
    <p:sldId id="2391" r:id="rId28"/>
    <p:sldId id="2390" r:id="rId29"/>
    <p:sldId id="2370" r:id="rId30"/>
    <p:sldId id="2387" r:id="rId31"/>
    <p:sldId id="2374" r:id="rId32"/>
    <p:sldId id="310" r:id="rId33"/>
    <p:sldId id="295" r:id="rId34"/>
    <p:sldId id="311" r:id="rId35"/>
    <p:sldId id="313"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3" d="100"/>
          <a:sy n="73" d="100"/>
        </p:scale>
        <p:origin x="66" y="129"/>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216726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053990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59572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802.11-22/1703r6</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8-00bh-tgbh-motions-list.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737-00-00bh-minutes-tgbh-interim-meeting-september-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810-00-00bh-802-11bh-telecon-minutes-october-25-2022.docx" TargetMode="External"/><Relationship Id="rId5" Type="http://schemas.openxmlformats.org/officeDocument/2006/relationships/hyperlink" Target="https://mentor.ieee.org/802.11/dcn/22/11-22-1755-02-00bh-802-11bh-telecon-minutes-october-11-2022.docx" TargetMode="External"/><Relationship Id="rId4" Type="http://schemas.openxmlformats.org/officeDocument/2006/relationships/hyperlink" Target="https://mentor.ieee.org/802.11/dcn/22/11-22-1693-00-00bh-802-11bh-telecon-minutes-september-27-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8-00bh-tgbh-motions-lis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2013-01-00bh-id-encoding-in-pre-schemes.pptx" TargetMode="External"/><Relationship Id="rId3" Type="http://schemas.openxmlformats.org/officeDocument/2006/relationships/hyperlink" Target="https://mentor.ieee.org/802.11/dcn/22/11-22-1732-01-00bh-resolution-for-cid19-and-cid20.pptx" TargetMode="External"/><Relationship Id="rId7" Type="http://schemas.openxmlformats.org/officeDocument/2006/relationships/hyperlink" Target="https://mentor.ieee.org/802.11/dcn/22/11-22-1079-05-00bh-cr-for-sta-generated-id.docx" TargetMode="External"/><Relationship Id="rId12" Type="http://schemas.openxmlformats.org/officeDocument/2006/relationships/hyperlink" Target="https://mentor.ieee.org/802.11/dcn/22/11-22-0435-02-00bh-open-issues-from-issues-tracking.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1802-00-00bh-enhancement-of-rrcm.pptx" TargetMode="External"/><Relationship Id="rId11" Type="http://schemas.openxmlformats.org/officeDocument/2006/relationships/hyperlink" Target="https://mentor.ieee.org/802.11/dcn/22/11-22-1585-00-00bh-multiple-schemes-text.docx" TargetMode="External"/><Relationship Id="rId5" Type="http://schemas.openxmlformats.org/officeDocument/2006/relationships/hyperlink" Target="https://mentor.ieee.org/802.11/dcn/22/11-22-1084-01-00bh-sta-id-opt-in.pptx" TargetMode="External"/><Relationship Id="rId10" Type="http://schemas.openxmlformats.org/officeDocument/2006/relationships/hyperlink" Target="https://mentor.ieee.org/802.11/dcn/22/11-22-0925-03-00bh-maad-text-for-tgbh-draft-0-2.docx" TargetMode="External"/><Relationship Id="rId4" Type="http://schemas.openxmlformats.org/officeDocument/2006/relationships/hyperlink" Target="https://mentor.ieee.org/802.11/dcn/22/11-22-1806-00-00bh-cr-for-pasn.docx" TargetMode="External"/><Relationship Id="rId9" Type="http://schemas.openxmlformats.org/officeDocument/2006/relationships/hyperlink" Target="https://mentor.ieee.org/802.11/dcn/22/11-22-0928-01-00bh-text-maad-and-irm-tgbh-draft-0-2.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0Vk4Q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TGbh-agenda-2022-November-Plenary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2022-11-17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30"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November 2022, 13:30-15:30 ICT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November Plenary meetings: [Ad-hoc, Monday, 8:00-10:00];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sz="2400" dirty="0"/>
              <a:t>Approve September interim and Sept/Oct/Nov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11-22/0651r8</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Motion #13 - dot11DeviceIDActivated MIB attribute</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21)</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September interim session: </a:t>
            </a:r>
            <a:r>
              <a:rPr lang="en-US" sz="2400" dirty="0">
                <a:hlinkClick r:id="rId3"/>
              </a:rPr>
              <a:t>11-22/1737r0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Sept 27: </a:t>
            </a:r>
            <a:r>
              <a:rPr lang="en-US" sz="2400" dirty="0">
                <a:hlinkClick r:id="rId4"/>
              </a:rPr>
              <a:t>11-22/1693r0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Oct 11: </a:t>
            </a:r>
            <a:r>
              <a:rPr lang="en-US" sz="2400" dirty="0">
                <a:hlinkClick r:id="rId5"/>
              </a:rPr>
              <a:t>11-22/1755r2</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Oct 25: </a:t>
            </a:r>
            <a:r>
              <a:rPr lang="en-US" sz="2400" dirty="0">
                <a:hlinkClick r:id="rId6"/>
              </a:rPr>
              <a:t>11-22/1810r0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Nov 8: &lt;</a:t>
            </a:r>
            <a:r>
              <a:rPr lang="en-US" sz="2400" dirty="0" err="1"/>
              <a:t>tbd</a:t>
            </a:r>
            <a:r>
              <a:rPr lang="en-US" sz="2400" dirty="0"/>
              <a:t>&gt;</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Nov 2022</a:t>
            </a:r>
          </a:p>
          <a:p>
            <a:pPr lvl="1" algn="just">
              <a:spcBef>
                <a:spcPts val="0"/>
              </a:spcBef>
              <a:defRPr/>
            </a:pPr>
            <a:r>
              <a:rPr lang="en-US" altLang="zh-CN" sz="2400" dirty="0">
                <a:latin typeface="Times New Roman"/>
                <a:ea typeface="MS Gothic"/>
              </a:rPr>
              <a:t>Recirculation LB (D2.0)			Jan 2023</a:t>
            </a:r>
          </a:p>
          <a:p>
            <a:pPr lvl="1" algn="just">
              <a:spcBef>
                <a:spcPts val="0"/>
              </a:spcBef>
              <a:defRPr/>
            </a:pPr>
            <a:r>
              <a:rPr lang="en-US" altLang="zh-CN" sz="2400" dirty="0">
                <a:latin typeface="Times New Roman"/>
                <a:ea typeface="MS Gothic"/>
              </a:rPr>
              <a:t>Initial SA Ballot (D3.0)			May 2023</a:t>
            </a:r>
          </a:p>
          <a:p>
            <a:pPr lvl="1" algn="just">
              <a:spcBef>
                <a:spcPts val="0"/>
              </a:spcBef>
              <a:defRPr/>
            </a:pPr>
            <a:r>
              <a:rPr lang="en-US" altLang="zh-CN" sz="2400" dirty="0">
                <a:latin typeface="Times New Roman"/>
                <a:ea typeface="MS Gothic"/>
              </a:rPr>
              <a:t>Final 802.11 WG approval		Sep 2023</a:t>
            </a:r>
          </a:p>
          <a:p>
            <a:pPr lvl="1" algn="just">
              <a:spcBef>
                <a:spcPts val="0"/>
              </a:spcBef>
              <a:defRPr/>
            </a:pPr>
            <a:r>
              <a:rPr lang="en-US" altLang="zh-CN" sz="2400" dirty="0">
                <a:latin typeface="Times New Roman"/>
                <a:ea typeface="MS Gothic"/>
              </a:rPr>
              <a:t>802 EC approval					Nov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Dec 2023</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November 2022, 8:00-10:00 ICT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November Plenary meetings: [Ad-hoc, Monday, 8:00-10:00]; Tuesday, 13:30-15:30; Wednesday, 8:00-10:00; Thursday 8:00-10:00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11-22/0651r8</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21)</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November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November 2022, 8:00-10:00 ICT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300"/>
              </a:spcAft>
              <a:buFont typeface="Arial" panose="020B0604020202020204" pitchFamily="34" charset="0"/>
              <a:buChar char="•"/>
              <a:defRPr/>
            </a:pPr>
            <a:r>
              <a:rPr lang="en-US" dirty="0"/>
              <a:t>Organization topics:</a:t>
            </a:r>
          </a:p>
          <a:p>
            <a:pPr marL="857250" lvl="1" indent="-457200">
              <a:lnSpc>
                <a:spcPct val="90000"/>
              </a:lnSpc>
              <a:spcBef>
                <a:spcPts val="0"/>
              </a:spcBef>
              <a:spcAft>
                <a:spcPts val="300"/>
              </a:spcAft>
              <a:buFont typeface="Arial" panose="020B0604020202020204" pitchFamily="34" charset="0"/>
              <a:buChar char="•"/>
              <a:defRPr/>
            </a:pPr>
            <a:r>
              <a:rPr lang="en-US" altLang="en-US" dirty="0"/>
              <a:t>Next meetings plan</a:t>
            </a:r>
          </a:p>
          <a:p>
            <a:pPr marL="857250" lvl="1" indent="-457200">
              <a:lnSpc>
                <a:spcPct val="90000"/>
              </a:lnSpc>
              <a:spcBef>
                <a:spcPts val="0"/>
              </a:spcBef>
              <a:spcAft>
                <a:spcPts val="300"/>
              </a:spcAft>
              <a:buFont typeface="Arial" panose="020B0604020202020204" pitchFamily="34" charset="0"/>
              <a:buChar char="•"/>
              <a:defRPr/>
            </a:pPr>
            <a:r>
              <a:rPr lang="en-US" dirty="0"/>
              <a:t>Timeline update review</a:t>
            </a:r>
            <a:endParaRPr lang="en-US" altLang="en-US" dirty="0"/>
          </a:p>
          <a:p>
            <a:pPr marL="457200" indent="-457200">
              <a:lnSpc>
                <a:spcPct val="70000"/>
              </a:lnSpc>
              <a:spcBef>
                <a:spcPts val="300"/>
              </a:spcBef>
              <a:spcAft>
                <a:spcPts val="600"/>
              </a:spcAft>
              <a:buFont typeface="Arial" panose="020B0604020202020204" pitchFamily="34" charset="0"/>
              <a:buChar char="•"/>
              <a:defRPr/>
            </a:pPr>
            <a:r>
              <a:rPr lang="en-US" sz="2400" dirty="0"/>
              <a:t>Issues Tracking: </a:t>
            </a:r>
            <a:r>
              <a:rPr lang="en-US" sz="2400" b="0" dirty="0">
                <a:hlinkClick r:id="rId3"/>
              </a:rPr>
              <a:t>11-21/0332r37</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400" dirty="0"/>
              <a:t>Motions record:</a:t>
            </a:r>
            <a:r>
              <a:rPr lang="en-US" sz="2400" b="0" dirty="0"/>
              <a:t> </a:t>
            </a:r>
            <a:r>
              <a:rPr lang="en-US" sz="2400" b="0" dirty="0">
                <a:hlinkClick r:id="rId4"/>
              </a:rPr>
              <a:t>11-22/0651r9</a:t>
            </a:r>
            <a:r>
              <a:rPr lang="en-US" sz="2400" b="0" dirty="0"/>
              <a:t> </a:t>
            </a:r>
          </a:p>
          <a:p>
            <a:pPr marL="457200" indent="-457200">
              <a:lnSpc>
                <a:spcPct val="70000"/>
              </a:lnSpc>
              <a:spcBef>
                <a:spcPts val="300"/>
              </a:spcBef>
              <a:spcAft>
                <a:spcPts val="600"/>
              </a:spcAft>
              <a:buFont typeface="Arial" panose="020B0604020202020204" pitchFamily="34" charset="0"/>
              <a:buChar char="•"/>
              <a:defRPr/>
            </a:pPr>
            <a:r>
              <a:rPr lang="en-US" sz="2400" dirty="0"/>
              <a:t>Results of Comment Collection on D0.2:</a:t>
            </a:r>
            <a:r>
              <a:rPr lang="en-US" sz="2400" b="0" dirty="0"/>
              <a:t> </a:t>
            </a:r>
            <a:r>
              <a:rPr lang="en-US" sz="2400" b="0" dirty="0">
                <a:hlinkClick r:id="rId5"/>
              </a:rPr>
              <a:t>11-22/0973r13</a:t>
            </a:r>
            <a:r>
              <a:rPr lang="en-US" sz="2400" b="0" dirty="0"/>
              <a:t> </a:t>
            </a:r>
            <a:endParaRPr lang="en-US" sz="2400" dirty="0"/>
          </a:p>
          <a:p>
            <a:pPr marL="457200" indent="-457200">
              <a:lnSpc>
                <a:spcPct val="70000"/>
              </a:lnSpc>
              <a:spcBef>
                <a:spcPts val="300"/>
              </a:spcBef>
              <a:spcAft>
                <a:spcPts val="300"/>
              </a:spcAft>
              <a:buFont typeface="Arial" panose="020B0604020202020204" pitchFamily="34" charset="0"/>
              <a:buChar char="•"/>
              <a:defRPr/>
            </a:pPr>
            <a:r>
              <a:rPr lang="en-US" dirty="0"/>
              <a:t>Contributions (slide 21)</a:t>
            </a:r>
          </a:p>
          <a:p>
            <a:pPr marL="457200" indent="-457200">
              <a:lnSpc>
                <a:spcPct val="70000"/>
              </a:lnSpc>
              <a:spcBef>
                <a:spcPts val="300"/>
              </a:spcBef>
              <a:spcAft>
                <a:spcPts val="300"/>
              </a:spcAft>
              <a:buFont typeface="Arial" panose="020B0604020202020204" pitchFamily="34" charset="0"/>
              <a:buChar char="•"/>
              <a:defRPr/>
            </a:pPr>
            <a:r>
              <a:rPr lang="en-US" dirty="0"/>
              <a:t>                 --- Reserve last 30 minutes for the following ---</a:t>
            </a:r>
          </a:p>
          <a:p>
            <a:pPr marL="457200" indent="-457200">
              <a:lnSpc>
                <a:spcPct val="70000"/>
              </a:lnSpc>
              <a:spcBef>
                <a:spcPts val="300"/>
              </a:spcBef>
              <a:spcAft>
                <a:spcPts val="300"/>
              </a:spcAft>
              <a:buFont typeface="Arial" panose="020B0604020202020204" pitchFamily="34" charset="0"/>
              <a:buChar char="•"/>
              <a:defRPr/>
            </a:pPr>
            <a:r>
              <a:rPr lang="en-US" dirty="0"/>
              <a:t>Way forward to D1.0 (slide 24)</a:t>
            </a:r>
          </a:p>
          <a:p>
            <a:pPr marL="857250" lvl="1" indent="-457200">
              <a:lnSpc>
                <a:spcPct val="70000"/>
              </a:lnSpc>
              <a:spcBef>
                <a:spcPts val="300"/>
              </a:spcBef>
              <a:spcAft>
                <a:spcPts val="300"/>
              </a:spcAft>
              <a:buFont typeface="Arial" panose="020B0604020202020204" pitchFamily="34" charset="0"/>
              <a:buChar char="•"/>
              <a:defRPr/>
            </a:pPr>
            <a:r>
              <a:rPr lang="en-US" dirty="0"/>
              <a:t>Motion on initial WG LB</a:t>
            </a:r>
          </a:p>
          <a:p>
            <a:pPr marL="857250" lvl="1" indent="-457200">
              <a:lnSpc>
                <a:spcPct val="70000"/>
              </a:lnSpc>
              <a:spcBef>
                <a:spcPts val="300"/>
              </a:spcBef>
              <a:spcAft>
                <a:spcPts val="300"/>
              </a:spcAft>
              <a:buFont typeface="Arial" panose="020B0604020202020204" pitchFamily="34" charset="0"/>
              <a:buChar char="•"/>
              <a:defRPr/>
            </a:pPr>
            <a:r>
              <a:rPr lang="en-US" dirty="0"/>
              <a:t>Alternative approach(es)?  Agree on specific requirements?</a:t>
            </a:r>
          </a:p>
          <a:p>
            <a:pPr marL="457200" indent="-457200">
              <a:lnSpc>
                <a:spcPct val="70000"/>
              </a:lnSpc>
              <a:spcBef>
                <a:spcPts val="300"/>
              </a:spcBef>
              <a:spcAft>
                <a:spcPts val="300"/>
              </a:spcAft>
              <a:buFont typeface="Arial" panose="020B0604020202020204" pitchFamily="34" charset="0"/>
              <a:buChar char="•"/>
              <a:defRPr/>
            </a:pPr>
            <a:r>
              <a:rPr lang="en-US" dirty="0"/>
              <a:t>Respond to Liaison from WBA: </a:t>
            </a:r>
            <a:r>
              <a:rPr lang="en-US" b="0" u="sng" dirty="0">
                <a:hlinkClick r:id="rId6"/>
              </a:rPr>
              <a:t>11-21/0703r0</a:t>
            </a:r>
            <a:r>
              <a:rPr lang="en-US" b="0" dirty="0"/>
              <a:t>, </a:t>
            </a:r>
            <a:r>
              <a:rPr lang="en-US" b="0" dirty="0">
                <a:hlinkClick r:id="rId7"/>
              </a:rPr>
              <a:t>11-21/1141r0</a:t>
            </a:r>
            <a:r>
              <a:rPr lang="en-US" b="0" dirty="0"/>
              <a:t>, </a:t>
            </a:r>
            <a:r>
              <a:rPr lang="en-US" b="0" dirty="0">
                <a:hlinkClick r:id="rId8"/>
              </a:rPr>
              <a:t>11-22/0668r0</a:t>
            </a:r>
            <a:r>
              <a:rPr lang="en-US" b="0" dirty="0"/>
              <a:t>, </a:t>
            </a:r>
            <a:r>
              <a:rPr lang="en-US" b="0" dirty="0">
                <a:hlinkClick r:id="rId9"/>
              </a:rPr>
              <a:t>11-22/0653r0</a:t>
            </a:r>
            <a:r>
              <a:rPr lang="en-US" b="0" dirty="0"/>
              <a:t> </a:t>
            </a:r>
          </a:p>
          <a:p>
            <a:pPr marL="457200" indent="-457200">
              <a:lnSpc>
                <a:spcPct val="70000"/>
              </a:lnSpc>
              <a:spcBef>
                <a:spcPts val="300"/>
              </a:spcBef>
              <a:spcAft>
                <a:spcPts val="300"/>
              </a:spcAft>
              <a:buFont typeface="Arial" panose="020B0604020202020204" pitchFamily="34" charset="0"/>
              <a:buChar char="•"/>
              <a:defRPr/>
            </a:pPr>
            <a:r>
              <a:rPr lang="en-US" dirty="0"/>
              <a:t>Next steps (slides 25, 26)</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3"/>
              </a:rPr>
              <a:t>11-22/1732r1</a:t>
            </a:r>
            <a:r>
              <a:rPr lang="en-US" altLang="en-US" sz="2100" dirty="0">
                <a:solidFill>
                  <a:schemeClr val="tx1"/>
                </a:solidFill>
              </a:rPr>
              <a:t> – Resolution for CID19 and CID 20 (Okan Mutgan)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4"/>
              </a:rPr>
              <a:t>11-22/1806r0</a:t>
            </a:r>
            <a:r>
              <a:rPr lang="en-US" altLang="en-US" sz="2100" dirty="0">
                <a:solidFill>
                  <a:schemeClr val="tx1"/>
                </a:solidFill>
              </a:rPr>
              <a:t> – CR for PASN (Okan Mutgan)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5"/>
              </a:rPr>
              <a:t>11-22/1084r1</a:t>
            </a:r>
            <a:r>
              <a:rPr lang="en-US" altLang="en-US" sz="2100"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6"/>
              </a:rPr>
              <a:t>11-22/1802r0</a:t>
            </a:r>
            <a:r>
              <a:rPr lang="en-US" altLang="en-US" sz="2100" dirty="0">
                <a:solidFill>
                  <a:schemeClr val="tx1"/>
                </a:solidFill>
              </a:rPr>
              <a:t> – Enhancement of RRCM (Okan Mutgan)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7"/>
              </a:rPr>
              <a:t>11-22/1079r5</a:t>
            </a:r>
            <a:r>
              <a:rPr lang="en-US" altLang="en-US" sz="21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8"/>
              </a:rPr>
              <a:t>11-22/2013r1</a:t>
            </a:r>
            <a:r>
              <a:rPr lang="en-US" altLang="en-US" sz="2100" dirty="0">
                <a:solidFill>
                  <a:schemeClr val="tx1"/>
                </a:solidFill>
              </a:rPr>
              <a:t> – ID encoding in pre-schemes (Jouni Malinen)</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9"/>
              </a:rPr>
              <a:t>11-22/0928r1</a:t>
            </a:r>
            <a:r>
              <a:rPr lang="en-US" altLang="en-US" sz="21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0"/>
              </a:rPr>
              <a:t>11-22/0925r3</a:t>
            </a:r>
            <a:r>
              <a:rPr lang="en-US" altLang="en-US" sz="21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1"/>
              </a:rPr>
              <a:t>11-22/1585r0</a:t>
            </a:r>
            <a:r>
              <a:rPr lang="en-US" altLang="en-US" sz="21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Consider: </a:t>
            </a:r>
            <a:r>
              <a:rPr lang="en-US" sz="2100" dirty="0"/>
              <a:t>Open issues from Issues Tracking document </a:t>
            </a:r>
            <a:r>
              <a:rPr lang="en-US" sz="2100" dirty="0">
                <a:hlinkClick r:id="rId12"/>
              </a:rPr>
              <a:t>11-22/0435r2</a:t>
            </a:r>
            <a:r>
              <a:rPr lang="en-US" sz="21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Tues PM1</a:t>
            </a:r>
            <a:endParaRPr lang="en-GB" dirty="0"/>
          </a:p>
        </p:txBody>
      </p:sp>
      <p:sp>
        <p:nvSpPr>
          <p:cNvPr id="4098" name="Rectangle 2"/>
          <p:cNvSpPr>
            <a:spLocks noGrp="1" noChangeArrowheads="1"/>
          </p:cNvSpPr>
          <p:nvPr>
            <p:ph idx="1"/>
          </p:nvPr>
        </p:nvSpPr>
        <p:spPr>
          <a:xfrm>
            <a:off x="990600" y="1295400"/>
            <a:ext cx="10361084" cy="5103814"/>
          </a:xfrm>
          <a:ln/>
        </p:spPr>
        <p:txBody>
          <a:bodyPr/>
          <a:lstStyle/>
          <a:p>
            <a:endParaRPr lang="en-US" sz="2800" dirty="0"/>
          </a:p>
          <a:p>
            <a:r>
              <a:rPr lang="en-US" sz="2800" dirty="0"/>
              <a:t>If an AP receives an Identifier that is not recognized it can (choose one or more):</a:t>
            </a:r>
          </a:p>
          <a:p>
            <a:pPr marL="457200" indent="-457200">
              <a:buFont typeface="+mj-lt"/>
              <a:buAutoNum type="arabicPeriod"/>
            </a:pPr>
            <a:r>
              <a:rPr lang="en-GB" altLang="en-US" dirty="0">
                <a:solidFill>
                  <a:schemeClr val="tx1"/>
                </a:solidFill>
              </a:rPr>
              <a:t>Assign a new Identifier (and return it) - 11</a:t>
            </a:r>
          </a:p>
          <a:p>
            <a:pPr marL="457200" indent="-457200">
              <a:buFont typeface="+mj-lt"/>
              <a:buAutoNum type="arabicPeriod"/>
            </a:pPr>
            <a:r>
              <a:rPr lang="en-GB" altLang="en-US" dirty="0">
                <a:solidFill>
                  <a:schemeClr val="tx1"/>
                </a:solidFill>
              </a:rPr>
              <a:t>Use the received Identifier (with some feedback that this is what happened) - 6</a:t>
            </a:r>
          </a:p>
          <a:p>
            <a:pPr marL="457200" indent="-457200">
              <a:buFont typeface="+mj-lt"/>
              <a:buAutoNum type="arabicPeriod"/>
            </a:pPr>
            <a:r>
              <a:rPr lang="en-GB" altLang="en-US" dirty="0">
                <a:solidFill>
                  <a:schemeClr val="tx1"/>
                </a:solidFill>
              </a:rPr>
              <a:t>Continue the 4-way and association, with no </a:t>
            </a:r>
            <a:r>
              <a:rPr lang="en-GB" altLang="en-US" dirty="0" err="1">
                <a:solidFill>
                  <a:schemeClr val="tx1"/>
                </a:solidFill>
              </a:rPr>
              <a:t>Identifer</a:t>
            </a:r>
            <a:r>
              <a:rPr lang="en-GB" altLang="en-US" dirty="0">
                <a:solidFill>
                  <a:schemeClr val="tx1"/>
                </a:solidFill>
              </a:rPr>
              <a:t> - 3</a:t>
            </a:r>
          </a:p>
          <a:p>
            <a:pPr marL="457200" indent="-457200">
              <a:buFont typeface="+mj-lt"/>
              <a:buAutoNum type="arabicPeriod"/>
            </a:pPr>
            <a:r>
              <a:rPr lang="en-GB" altLang="en-US" dirty="0">
                <a:solidFill>
                  <a:schemeClr val="tx1"/>
                </a:solidFill>
              </a:rPr>
              <a:t>Fail the 4-way handshake/association - 9</a:t>
            </a:r>
          </a:p>
          <a:p>
            <a:pPr marL="457200" indent="-457200">
              <a:buFont typeface="+mj-lt"/>
              <a:buAutoNum type="arabicPeriod"/>
            </a:pPr>
            <a:r>
              <a:rPr lang="en-GB" altLang="en-US" dirty="0">
                <a:solidFill>
                  <a:schemeClr val="tx1"/>
                </a:solidFill>
              </a:rPr>
              <a:t>This condition does not need to be specified – 4</a:t>
            </a:r>
          </a:p>
          <a:p>
            <a:pPr marL="0" indent="0"/>
            <a:r>
              <a:rPr lang="en-GB" altLang="en-US" dirty="0">
                <a:solidFill>
                  <a:schemeClr val="tx1"/>
                </a:solidFill>
              </a:rPr>
              <a:t>(9 no response)</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4241999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Wed AM1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support TGbh working on adding an additional mechanism to support identification prior to association (or at Association Request)?</a:t>
            </a:r>
          </a:p>
          <a:p>
            <a:pPr marL="0" indent="0"/>
            <a:endParaRPr lang="en-US" kern="0" dirty="0"/>
          </a:p>
          <a:p>
            <a:pPr marL="0" indent="0"/>
            <a:r>
              <a:rPr lang="en-US" kern="0" dirty="0"/>
              <a:t>Y: 17</a:t>
            </a:r>
          </a:p>
          <a:p>
            <a:pPr marL="0" indent="0"/>
            <a:r>
              <a:rPr lang="en-US" kern="0" dirty="0"/>
              <a:t>N: 4</a:t>
            </a:r>
          </a:p>
          <a:p>
            <a:pPr marL="0" indent="0"/>
            <a:r>
              <a:rPr lang="en-US" kern="0" dirty="0"/>
              <a:t>Abs: 7</a:t>
            </a:r>
          </a:p>
        </p:txBody>
      </p:sp>
    </p:spTree>
    <p:extLst>
      <p:ext uri="{BB962C8B-B14F-4D97-AF65-F5344CB8AC3E}">
        <p14:creationId xmlns:p14="http://schemas.microsoft.com/office/powerpoint/2010/main" val="21395208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TGbc</a:t>
            </a:r>
            <a:r>
              <a:rPr lang="en-US" sz="2800" dirty="0"/>
              <a:t>, UHR, TGbe(MAC/Joint) if/as much as possible</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Jan session? : Tues, Nov 29, Dec 13, Dec 20, Jan 3, Jan 10</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Dec 6</a:t>
            </a:r>
          </a:p>
          <a:p>
            <a:pPr marL="457200" indent="-457200">
              <a:buFont typeface="Arial" panose="020B0604020202020204" pitchFamily="34" charset="0"/>
              <a:buChar char="•"/>
            </a:pPr>
            <a:endParaRPr lang="en-US" sz="2800" dirty="0"/>
          </a:p>
          <a:p>
            <a:pPr marL="0" indent="0"/>
            <a:r>
              <a:rPr lang="en-US" sz="2800" dirty="0"/>
              <a:t>Time of day?</a:t>
            </a:r>
          </a:p>
          <a:p>
            <a:pPr marL="457200" indent="-457200">
              <a:buFont typeface="Arial" panose="020B0604020202020204" pitchFamily="34" charset="0"/>
              <a:buChar char="•"/>
            </a:pPr>
            <a:r>
              <a:rPr lang="en-US" sz="2800" dirty="0"/>
              <a:t>Tuesday 9:30 AM ET (10:30 pm China, 11:30 pm Japan), 2 </a:t>
            </a:r>
            <a:r>
              <a:rPr lang="en-US" sz="2800" dirty="0" err="1"/>
              <a:t>hrs</a:t>
            </a:r>
            <a:endParaRPr lang="en-US" sz="2800" dirty="0"/>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November 2022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9261697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35</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40067</TotalTime>
  <Words>3330</Words>
  <Application>Microsoft Office PowerPoint</Application>
  <PresentationFormat>Widescreen</PresentationFormat>
  <Paragraphs>399</Paragraphs>
  <Slides>35</Slides>
  <Notes>22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2" baseType="lpstr">
      <vt:lpstr>Arial</vt:lpstr>
      <vt:lpstr>Calibri</vt:lpstr>
      <vt:lpstr>Helvetica</vt:lpstr>
      <vt:lpstr>Monotype Sorts</vt:lpstr>
      <vt:lpstr>Times New Roman</vt:lpstr>
      <vt:lpstr>Office Theme</vt:lpstr>
      <vt:lpstr>Document</vt:lpstr>
      <vt:lpstr>TGbh-agenda-2022-November-Plenary</vt:lpstr>
      <vt:lpstr>Abstract</vt:lpstr>
      <vt:lpstr>IEEE 802.11 TGbh   Randomized and Changing MAC Addresses (RCM)</vt:lpstr>
      <vt:lpstr>Registration for the November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November 2022, 13:30-15:30 ICT</vt:lpstr>
      <vt:lpstr>Approve prior TGbh minutes</vt:lpstr>
      <vt:lpstr>Timeline</vt:lpstr>
      <vt:lpstr>TGbh Agenda – 16 November 2022, 8:00-10:00 ICT</vt:lpstr>
      <vt:lpstr>TGbh Agenda – 17 November 2022, 8:00-10:00 ICT</vt:lpstr>
      <vt:lpstr>Contributions</vt:lpstr>
      <vt:lpstr>Straw Poll – Tues PM1</vt:lpstr>
      <vt:lpstr>Straw Poll – Wed AM1</vt:lpstr>
      <vt:lpstr>Way forward</vt:lpstr>
      <vt:lpstr>Jan interim session plan</vt:lpstr>
      <vt:lpstr>TGbh Teleconferences</vt:lpstr>
      <vt:lpstr>Straw Poll – ??</vt:lpstr>
      <vt:lpstr>Straw Poll – ??</vt:lpstr>
      <vt:lpstr>Straw Poll</vt:lpstr>
      <vt:lpstr>Motion X – Dx.x update</vt:lpstr>
      <vt:lpstr>Motion X - TGbh initial WG ballot</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334</cp:revision>
  <cp:lastPrinted>1601-01-01T00:00:00Z</cp:lastPrinted>
  <dcterms:created xsi:type="dcterms:W3CDTF">2021-01-26T19:12:38Z</dcterms:created>
  <dcterms:modified xsi:type="dcterms:W3CDTF">2022-11-17T08:07:43Z</dcterms:modified>
</cp:coreProperties>
</file>