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83" r:id="rId20"/>
    <p:sldId id="314" r:id="rId21"/>
    <p:sldId id="308" r:id="rId22"/>
    <p:sldId id="2388" r:id="rId23"/>
    <p:sldId id="2389" r:id="rId24"/>
    <p:sldId id="2391" r:id="rId25"/>
    <p:sldId id="2390" r:id="rId26"/>
    <p:sldId id="2375" r:id="rId27"/>
    <p:sldId id="2370" r:id="rId28"/>
    <p:sldId id="2387" r:id="rId29"/>
    <p:sldId id="2374" r:id="rId30"/>
    <p:sldId id="2367" r:id="rId31"/>
    <p:sldId id="307" r:id="rId32"/>
    <p:sldId id="310" r:id="rId33"/>
    <p:sldId id="295" r:id="rId34"/>
    <p:sldId id="311" r:id="rId35"/>
    <p:sldId id="313"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87" d="100"/>
          <a:sy n="87" d="100"/>
        </p:scale>
        <p:origin x="51" y="37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216726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053990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52746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1514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595722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802.11-22/1703r3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8-00bh-tgbh-motions-list.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737-00-00bh-minutes-tgbh-interim-meeting-september-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810-00-00bh-802-11bh-telecon-minutes-october-25-2022.docx" TargetMode="External"/><Relationship Id="rId5" Type="http://schemas.openxmlformats.org/officeDocument/2006/relationships/hyperlink" Target="https://mentor.ieee.org/802.11/dcn/22/11-22-1755-02-00bh-802-11bh-telecon-minutes-october-11-2022.docx" TargetMode="External"/><Relationship Id="rId4" Type="http://schemas.openxmlformats.org/officeDocument/2006/relationships/hyperlink" Target="https://mentor.ieee.org/802.11/dcn/22/11-22-1693-00-00bh-802-11bh-telecon-minutes-september-27-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8-00bh-tgbh-motions-list.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8-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084-01-00bh-sta-id-opt-in.pptx" TargetMode="External"/><Relationship Id="rId13" Type="http://schemas.openxmlformats.org/officeDocument/2006/relationships/hyperlink" Target="https://mentor.ieee.org/802.11/dcn/22/11-22-1626-00-00bh-irma-with-irmk.pptx" TargetMode="External"/><Relationship Id="rId3" Type="http://schemas.openxmlformats.org/officeDocument/2006/relationships/hyperlink" Target="https://mentor.ieee.org/802.11/dcn/22/11-22-1650-04-00bh-discussion-on-maad-and-all-that-goes-with-it.pptx" TargetMode="External"/><Relationship Id="rId7" Type="http://schemas.openxmlformats.org/officeDocument/2006/relationships/hyperlink" Target="https://mentor.ieee.org/802.11/dcn/22/11-22-1806-00-00bh-cr-for-pasn.docx" TargetMode="External"/><Relationship Id="rId12" Type="http://schemas.openxmlformats.org/officeDocument/2006/relationships/hyperlink" Target="https://mentor.ieee.org/802.11/dcn/22/11-22-0925-03-00bh-maad-text-for-tgbh-draft-0-2.docx" TargetMode="External"/><Relationship Id="rId17" Type="http://schemas.openxmlformats.org/officeDocument/2006/relationships/hyperlink" Target="https://mentor.ieee.org/802.11/dcn/22/11-22-0435-02-00bh-open-issues-from-issues-tracking.pptx" TargetMode="External"/><Relationship Id="rId2" Type="http://schemas.openxmlformats.org/officeDocument/2006/relationships/notesSlide" Target="../notesSlides/notesSlide11.xml"/><Relationship Id="rId16"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32-01-00bh-resolution-for-cid19-and-cid20.pptx" TargetMode="External"/><Relationship Id="rId11" Type="http://schemas.openxmlformats.org/officeDocument/2006/relationships/hyperlink" Target="https://mentor.ieee.org/802.11/dcn/22/11-22-0928-01-00bh-text-maad-and-irm-tgbh-draft-0-2.docx" TargetMode="External"/><Relationship Id="rId5" Type="http://schemas.openxmlformats.org/officeDocument/2006/relationships/hyperlink" Target="https://mentor.ieee.org/802.11/dcn/22/11-22-1230-00-00bh-background-use-cases-par-privacy-etc.pptx" TargetMode="External"/><Relationship Id="rId15" Type="http://schemas.openxmlformats.org/officeDocument/2006/relationships/hyperlink" Target="https://mentor.ieee.org/802.11/dcn/22/11-22-1802-00-00bh-enhancement-of-rrcm.pptx" TargetMode="External"/><Relationship Id="rId10" Type="http://schemas.openxmlformats.org/officeDocument/2006/relationships/hyperlink" Target="https://mentor.ieee.org/802.11/dcn/22/11-22-1411-02-00bh-protection-against-spoof-ap-using-probe.pptx" TargetMode="External"/><Relationship Id="rId4" Type="http://schemas.openxmlformats.org/officeDocument/2006/relationships/hyperlink" Target="https://mentor.ieee.org/802.11/dcn/22/11-22-1584-02-00bh-more-than-one-scheme.pptx" TargetMode="External"/><Relationship Id="rId9" Type="http://schemas.openxmlformats.org/officeDocument/2006/relationships/hyperlink" Target="https://mentor.ieee.org/802.11/dcn/22/11-22-1219-00-00bh-stop-association-to-a-spoof-ap.pptx" TargetMode="External"/><Relationship Id="rId14" Type="http://schemas.openxmlformats.org/officeDocument/2006/relationships/hyperlink" Target="https://mentor.ieee.org/802.11/dcn/22/11-22-1585-00-00bh-multiple-schemes-text.doc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0Vk4Q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TGbh-agenda-2022-November-Plenary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2022-11-15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122"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November 2022, 13:30-15:30 ICT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November Plenary meetings: [Ad-hoc, Monday, 8:00-10:00]; Tuesday, 13:30-15:30; Wednesday, 8:00-10:00; Thursday 8:00-10:00</a:t>
            </a:r>
          </a:p>
          <a:p>
            <a:pPr marL="857250" lvl="1" indent="-457200">
              <a:lnSpc>
                <a:spcPct val="90000"/>
              </a:lnSpc>
              <a:spcBef>
                <a:spcPts val="0"/>
              </a:spcBef>
              <a:spcAft>
                <a:spcPts val="600"/>
              </a:spcAft>
              <a:buFont typeface="Arial" panose="020B0604020202020204" pitchFamily="34" charset="0"/>
              <a:buChar char="•"/>
              <a:defRPr/>
            </a:pPr>
            <a:r>
              <a:rPr lang="en-US" sz="2400" dirty="0"/>
              <a:t>Approve September interim and Sept/Oct/Nov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11-22/0651r8</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Motion #13 - dot11DeviceIDActivated MIB attribute</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21)</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September interim session: </a:t>
            </a:r>
            <a:r>
              <a:rPr lang="en-US" sz="2400" dirty="0">
                <a:hlinkClick r:id="rId3"/>
              </a:rPr>
              <a:t>11-22/1737r0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Sept 27: </a:t>
            </a:r>
            <a:r>
              <a:rPr lang="en-US" sz="2400" dirty="0">
                <a:hlinkClick r:id="rId4"/>
              </a:rPr>
              <a:t>11-22/1693r0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Oct 11: </a:t>
            </a:r>
            <a:r>
              <a:rPr lang="en-US" sz="2400" dirty="0">
                <a:hlinkClick r:id="rId5"/>
              </a:rPr>
              <a:t>11-22/1755r2</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Oct 25: </a:t>
            </a:r>
            <a:r>
              <a:rPr lang="en-US" sz="2400" dirty="0">
                <a:hlinkClick r:id="rId6"/>
              </a:rPr>
              <a:t>11-22/1810r0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Nov 8: &lt;</a:t>
            </a:r>
            <a:r>
              <a:rPr lang="en-US" sz="2400" dirty="0" err="1"/>
              <a:t>tbd</a:t>
            </a:r>
            <a:r>
              <a:rPr lang="en-US" sz="2400" dirty="0"/>
              <a:t>&gt;</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Nov 2022</a:t>
            </a:r>
          </a:p>
          <a:p>
            <a:pPr lvl="1" algn="just">
              <a:spcBef>
                <a:spcPts val="0"/>
              </a:spcBef>
              <a:defRPr/>
            </a:pPr>
            <a:r>
              <a:rPr lang="en-US" altLang="zh-CN" sz="2400" dirty="0">
                <a:latin typeface="Times New Roman"/>
                <a:ea typeface="MS Gothic"/>
              </a:rPr>
              <a:t>Recirculation LB (D2.0)			Jan 2023</a:t>
            </a:r>
          </a:p>
          <a:p>
            <a:pPr lvl="1" algn="just">
              <a:spcBef>
                <a:spcPts val="0"/>
              </a:spcBef>
              <a:defRPr/>
            </a:pPr>
            <a:r>
              <a:rPr lang="en-US" altLang="zh-CN" sz="2400" dirty="0">
                <a:latin typeface="Times New Roman"/>
                <a:ea typeface="MS Gothic"/>
              </a:rPr>
              <a:t>Initial SA Ballot (D3.0)			May 2023</a:t>
            </a:r>
          </a:p>
          <a:p>
            <a:pPr lvl="1" algn="just">
              <a:spcBef>
                <a:spcPts val="0"/>
              </a:spcBef>
              <a:defRPr/>
            </a:pPr>
            <a:r>
              <a:rPr lang="en-US" altLang="zh-CN" sz="2400" dirty="0">
                <a:latin typeface="Times New Roman"/>
                <a:ea typeface="MS Gothic"/>
              </a:rPr>
              <a:t>Final 802.11 WG approval		Sep 2023</a:t>
            </a:r>
          </a:p>
          <a:p>
            <a:pPr lvl="1" algn="just">
              <a:spcBef>
                <a:spcPts val="0"/>
              </a:spcBef>
              <a:defRPr/>
            </a:pPr>
            <a:r>
              <a:rPr lang="en-US" altLang="zh-CN" sz="2400" dirty="0">
                <a:latin typeface="Times New Roman"/>
                <a:ea typeface="MS Gothic"/>
              </a:rPr>
              <a:t>802 EC approval					Nov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Dec 2023</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November 2022, 8:00-10:00 ICT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November Plenary meetings: [Ad-hoc, Monday, 8:00-10:00]; Tuesday, 13:30-15:30; Wednesday, 8:00-10:00; Thursday 13:30-15:30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11-22/0651r8</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21)</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November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November 2022, 8:00-10:00 ICT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3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300"/>
              </a:spcAft>
              <a:buFont typeface="Arial" panose="020B0604020202020204" pitchFamily="34" charset="0"/>
              <a:buChar char="•"/>
              <a:defRPr/>
            </a:pPr>
            <a:r>
              <a:rPr lang="en-US" dirty="0"/>
              <a:t>Organization topics:</a:t>
            </a:r>
          </a:p>
          <a:p>
            <a:pPr marL="857250" lvl="1" indent="-457200">
              <a:lnSpc>
                <a:spcPct val="90000"/>
              </a:lnSpc>
              <a:spcBef>
                <a:spcPts val="0"/>
              </a:spcBef>
              <a:spcAft>
                <a:spcPts val="300"/>
              </a:spcAft>
              <a:buFont typeface="Arial" panose="020B0604020202020204" pitchFamily="34" charset="0"/>
              <a:buChar char="•"/>
              <a:defRPr/>
            </a:pPr>
            <a:r>
              <a:rPr lang="en-US" altLang="en-US" dirty="0"/>
              <a:t>Next meetings plan</a:t>
            </a:r>
          </a:p>
          <a:p>
            <a:pPr marL="857250" lvl="1" indent="-457200">
              <a:lnSpc>
                <a:spcPct val="90000"/>
              </a:lnSpc>
              <a:spcBef>
                <a:spcPts val="0"/>
              </a:spcBef>
              <a:spcAft>
                <a:spcPts val="300"/>
              </a:spcAft>
              <a:buFont typeface="Arial" panose="020B0604020202020204" pitchFamily="34" charset="0"/>
              <a:buChar char="•"/>
              <a:defRPr/>
            </a:pPr>
            <a:r>
              <a:rPr lang="en-US" dirty="0"/>
              <a:t>Timeline update review</a:t>
            </a:r>
            <a:endParaRPr lang="en-US" altLang="en-US" dirty="0"/>
          </a:p>
          <a:p>
            <a:pPr marL="457200" indent="-457200">
              <a:lnSpc>
                <a:spcPct val="70000"/>
              </a:lnSpc>
              <a:spcBef>
                <a:spcPts val="300"/>
              </a:spcBef>
              <a:spcAft>
                <a:spcPts val="600"/>
              </a:spcAft>
              <a:buFont typeface="Arial" panose="020B0604020202020204" pitchFamily="34" charset="0"/>
              <a:buChar char="•"/>
              <a:defRPr/>
            </a:pPr>
            <a:r>
              <a:rPr lang="en-US" sz="2400" dirty="0"/>
              <a:t>Issues Tracking: </a:t>
            </a:r>
            <a:r>
              <a:rPr lang="en-US" sz="2400" b="0" dirty="0">
                <a:hlinkClick r:id="rId3"/>
              </a:rPr>
              <a:t>11-21/0332r37</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400" dirty="0"/>
              <a:t>Motions record:</a:t>
            </a:r>
            <a:r>
              <a:rPr lang="en-US" sz="2400" b="0" dirty="0"/>
              <a:t> </a:t>
            </a:r>
            <a:r>
              <a:rPr lang="en-US" sz="2400" b="0" dirty="0">
                <a:hlinkClick r:id="rId4"/>
              </a:rPr>
              <a:t>11-22/0651r8</a:t>
            </a:r>
            <a:r>
              <a:rPr lang="en-US" sz="2400" b="0" dirty="0"/>
              <a:t> </a:t>
            </a:r>
          </a:p>
          <a:p>
            <a:pPr marL="457200" indent="-457200">
              <a:lnSpc>
                <a:spcPct val="70000"/>
              </a:lnSpc>
              <a:spcBef>
                <a:spcPts val="300"/>
              </a:spcBef>
              <a:spcAft>
                <a:spcPts val="600"/>
              </a:spcAft>
              <a:buFont typeface="Arial" panose="020B0604020202020204" pitchFamily="34" charset="0"/>
              <a:buChar char="•"/>
              <a:defRPr/>
            </a:pPr>
            <a:r>
              <a:rPr lang="en-US" sz="2400" dirty="0"/>
              <a:t>Results of Comment Collection on D0.2:</a:t>
            </a:r>
            <a:r>
              <a:rPr lang="en-US" sz="2400" b="0" dirty="0"/>
              <a:t> </a:t>
            </a:r>
            <a:r>
              <a:rPr lang="en-US" sz="2400" b="0" dirty="0">
                <a:hlinkClick r:id="rId5"/>
              </a:rPr>
              <a:t>11-22/0973r13</a:t>
            </a:r>
            <a:r>
              <a:rPr lang="en-US" sz="2400" b="0" dirty="0"/>
              <a:t> </a:t>
            </a:r>
            <a:endParaRPr lang="en-US" sz="2400" dirty="0"/>
          </a:p>
          <a:p>
            <a:pPr marL="457200" indent="-457200">
              <a:lnSpc>
                <a:spcPct val="70000"/>
              </a:lnSpc>
              <a:spcBef>
                <a:spcPts val="300"/>
              </a:spcBef>
              <a:spcAft>
                <a:spcPts val="300"/>
              </a:spcAft>
              <a:buFont typeface="Arial" panose="020B0604020202020204" pitchFamily="34" charset="0"/>
              <a:buChar char="•"/>
              <a:defRPr/>
            </a:pPr>
            <a:r>
              <a:rPr lang="en-US" dirty="0"/>
              <a:t>Contributions (slide 21)</a:t>
            </a:r>
          </a:p>
          <a:p>
            <a:pPr marL="457200" indent="-457200">
              <a:lnSpc>
                <a:spcPct val="70000"/>
              </a:lnSpc>
              <a:spcBef>
                <a:spcPts val="300"/>
              </a:spcBef>
              <a:spcAft>
                <a:spcPts val="300"/>
              </a:spcAft>
              <a:buFont typeface="Arial" panose="020B0604020202020204" pitchFamily="34" charset="0"/>
              <a:buChar char="•"/>
              <a:defRPr/>
            </a:pPr>
            <a:r>
              <a:rPr lang="en-US" dirty="0"/>
              <a:t>Way forward to D1.0 (slide 22) – motion on initial WG LB</a:t>
            </a:r>
          </a:p>
          <a:p>
            <a:pPr marL="457200" indent="-457200">
              <a:lnSpc>
                <a:spcPct val="70000"/>
              </a:lnSpc>
              <a:spcBef>
                <a:spcPts val="300"/>
              </a:spcBef>
              <a:spcAft>
                <a:spcPts val="300"/>
              </a:spcAft>
              <a:buFont typeface="Arial" panose="020B0604020202020204" pitchFamily="34" charset="0"/>
              <a:buChar char="•"/>
              <a:defRPr/>
            </a:pPr>
            <a:r>
              <a:rPr lang="en-US" dirty="0"/>
              <a:t>Respond to Liaison from WBA: </a:t>
            </a:r>
            <a:r>
              <a:rPr lang="en-US" b="0" u="sng" dirty="0">
                <a:hlinkClick r:id="rId6"/>
              </a:rPr>
              <a:t>11-21/0703r0</a:t>
            </a:r>
            <a:r>
              <a:rPr lang="en-US" b="0" dirty="0"/>
              <a:t>, </a:t>
            </a:r>
            <a:r>
              <a:rPr lang="en-US" b="0" dirty="0">
                <a:hlinkClick r:id="rId7"/>
              </a:rPr>
              <a:t>11-21/1141r0</a:t>
            </a:r>
            <a:r>
              <a:rPr lang="en-US" b="0" dirty="0"/>
              <a:t>, </a:t>
            </a:r>
            <a:r>
              <a:rPr lang="en-US" b="0" dirty="0">
                <a:hlinkClick r:id="rId8"/>
              </a:rPr>
              <a:t>11-22/0668r0</a:t>
            </a:r>
            <a:r>
              <a:rPr lang="en-US" b="0" dirty="0"/>
              <a:t>, </a:t>
            </a:r>
            <a:r>
              <a:rPr lang="en-US" b="0" dirty="0">
                <a:hlinkClick r:id="rId9"/>
              </a:rPr>
              <a:t>11-22/0653r0</a:t>
            </a:r>
            <a:r>
              <a:rPr lang="en-US" b="0" dirty="0"/>
              <a:t> </a:t>
            </a:r>
          </a:p>
          <a:p>
            <a:pPr marL="457200" indent="-457200">
              <a:lnSpc>
                <a:spcPct val="70000"/>
              </a:lnSpc>
              <a:spcBef>
                <a:spcPts val="300"/>
              </a:spcBef>
              <a:spcAft>
                <a:spcPts val="300"/>
              </a:spcAft>
              <a:buFont typeface="Arial" panose="020B0604020202020204" pitchFamily="34" charset="0"/>
              <a:buChar char="•"/>
              <a:defRPr/>
            </a:pPr>
            <a:r>
              <a:rPr lang="en-US" dirty="0"/>
              <a:t>Next steps</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3"/>
              </a:rPr>
              <a:t>11-22/1329r9</a:t>
            </a:r>
            <a:r>
              <a:rPr lang="en-US" altLang="en-US" sz="2100" dirty="0">
                <a:solidFill>
                  <a:schemeClr val="tx1"/>
                </a:solidFill>
              </a:rPr>
              <a:t> – CID resolutions for 12.2.11 (Kurt Lumbatis)</a:t>
            </a:r>
            <a:endParaRPr lang="en-US" altLang="en-US" sz="2100" dirty="0">
              <a:solidFill>
                <a:schemeClr val="tx1"/>
              </a:solidFill>
              <a:hlinkClick r:id="rId3"/>
            </a:endParaRP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3"/>
              </a:rPr>
              <a:t>11-22/1650r4</a:t>
            </a:r>
            <a:r>
              <a:rPr lang="en-US" altLang="en-US" sz="2100" dirty="0">
                <a:solidFill>
                  <a:schemeClr val="tx1"/>
                </a:solidFill>
              </a:rPr>
              <a:t> – Discussion on MAAD and all that goes with it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4"/>
              </a:rPr>
              <a:t>11-22/1584r2</a:t>
            </a:r>
            <a:r>
              <a:rPr lang="en-US" altLang="en-US" sz="2100" dirty="0">
                <a:solidFill>
                  <a:schemeClr val="tx1"/>
                </a:solidFill>
              </a:rPr>
              <a:t> – More than one scheme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5"/>
              </a:rPr>
              <a:t>11-22/1230r0</a:t>
            </a:r>
            <a:r>
              <a:rPr lang="en-US" altLang="en-US" sz="2100" dirty="0">
                <a:solidFill>
                  <a:schemeClr val="tx1"/>
                </a:solidFill>
              </a:rPr>
              <a:t> – Background use cases, PAR, privacy, etc.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6"/>
              </a:rPr>
              <a:t>11-22/1732r1</a:t>
            </a:r>
            <a:r>
              <a:rPr lang="en-US" altLang="en-US" sz="2100" dirty="0">
                <a:solidFill>
                  <a:schemeClr val="tx1"/>
                </a:solidFill>
              </a:rPr>
              <a:t> - Resolution for CID19 and CID 20 (Okan Mutgan)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7"/>
              </a:rPr>
              <a:t>11-22/1806r0</a:t>
            </a:r>
            <a:r>
              <a:rPr lang="en-US" altLang="en-US" sz="2100" dirty="0">
                <a:solidFill>
                  <a:schemeClr val="tx1"/>
                </a:solidFill>
              </a:rPr>
              <a:t> – CR for PASN (Okan Mutgan)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8"/>
              </a:rPr>
              <a:t>11-22/1084r1</a:t>
            </a:r>
            <a:r>
              <a:rPr lang="en-US" altLang="en-US" sz="2100"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9"/>
              </a:rPr>
              <a:t>11-22/1219r0</a:t>
            </a:r>
            <a:r>
              <a:rPr lang="en-US" altLang="en-US" sz="2100" dirty="0">
                <a:solidFill>
                  <a:schemeClr val="tx1"/>
                </a:solidFill>
              </a:rPr>
              <a:t> – Stop association to a spoof AP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0"/>
              </a:rPr>
              <a:t>11-22/1411r2</a:t>
            </a:r>
            <a:r>
              <a:rPr lang="en-US" altLang="en-US" sz="2100" dirty="0">
                <a:solidFill>
                  <a:schemeClr val="tx1"/>
                </a:solidFill>
              </a:rPr>
              <a:t> – Protection against spoof AP using probe (Graham Smith)</a:t>
            </a:r>
            <a:endParaRPr lang="en-US" altLang="en-US" sz="2100" dirty="0">
              <a:solidFill>
                <a:schemeClr val="tx1"/>
              </a:solidFill>
              <a:hlinkClick r:id="rId11"/>
            </a:endParaRP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1"/>
              </a:rPr>
              <a:t>11-22/0928r1</a:t>
            </a:r>
            <a:r>
              <a:rPr lang="en-US" altLang="en-US" sz="21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2"/>
              </a:rPr>
              <a:t>11-22/0925r3</a:t>
            </a:r>
            <a:r>
              <a:rPr lang="en-US" altLang="en-US" sz="21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3"/>
              </a:rPr>
              <a:t>11-22/1626r0</a:t>
            </a:r>
            <a:r>
              <a:rPr lang="en-US" altLang="en-US" sz="2100" dirty="0">
                <a:solidFill>
                  <a:schemeClr val="tx1"/>
                </a:solidFill>
              </a:rPr>
              <a:t> – IRMA with IRMK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4"/>
              </a:rPr>
              <a:t>11-22/1585r0</a:t>
            </a:r>
            <a:r>
              <a:rPr lang="en-US" altLang="en-US" sz="21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5"/>
              </a:rPr>
              <a:t>11-22/1802r0</a:t>
            </a:r>
            <a:r>
              <a:rPr lang="en-US" altLang="en-US" sz="2100" dirty="0">
                <a:solidFill>
                  <a:schemeClr val="tx1"/>
                </a:solidFill>
              </a:rPr>
              <a:t> – Enhancement of RRCM (Okan Mutgan)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6"/>
              </a:rPr>
              <a:t>11-22/1079r4</a:t>
            </a:r>
            <a:r>
              <a:rPr lang="en-US" altLang="en-US" sz="21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Consider: </a:t>
            </a:r>
            <a:r>
              <a:rPr lang="en-US" sz="2100" dirty="0"/>
              <a:t>Open issues from Issues Tracking document </a:t>
            </a:r>
            <a:r>
              <a:rPr lang="en-US" sz="2100" dirty="0">
                <a:hlinkClick r:id="rId17"/>
              </a:rPr>
              <a:t>11-22/0435r2</a:t>
            </a:r>
            <a:r>
              <a:rPr lang="en-US" sz="2100" dirty="0"/>
              <a:t>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Tues PM1</a:t>
            </a:r>
            <a:endParaRPr lang="en-GB" dirty="0"/>
          </a:p>
        </p:txBody>
      </p:sp>
      <p:sp>
        <p:nvSpPr>
          <p:cNvPr id="4098" name="Rectangle 2"/>
          <p:cNvSpPr>
            <a:spLocks noGrp="1" noChangeArrowheads="1"/>
          </p:cNvSpPr>
          <p:nvPr>
            <p:ph idx="1"/>
          </p:nvPr>
        </p:nvSpPr>
        <p:spPr>
          <a:xfrm>
            <a:off x="990600" y="1295400"/>
            <a:ext cx="10361084" cy="5103814"/>
          </a:xfrm>
          <a:ln/>
        </p:spPr>
        <p:txBody>
          <a:bodyPr/>
          <a:lstStyle/>
          <a:p>
            <a:endParaRPr lang="en-US" sz="2800" dirty="0"/>
          </a:p>
          <a:p>
            <a:r>
              <a:rPr lang="en-US" sz="2800" dirty="0"/>
              <a:t>If an AP receives an Identifier that is not recognized it can (choose one or more):</a:t>
            </a:r>
          </a:p>
          <a:p>
            <a:pPr marL="457200" indent="-457200">
              <a:buFont typeface="+mj-lt"/>
              <a:buAutoNum type="arabicPeriod"/>
            </a:pPr>
            <a:r>
              <a:rPr lang="en-GB" altLang="en-US" dirty="0">
                <a:solidFill>
                  <a:schemeClr val="tx1"/>
                </a:solidFill>
              </a:rPr>
              <a:t>Assign a new Identifier (and return it) - 11</a:t>
            </a:r>
          </a:p>
          <a:p>
            <a:pPr marL="457200" indent="-457200">
              <a:buFont typeface="+mj-lt"/>
              <a:buAutoNum type="arabicPeriod"/>
            </a:pPr>
            <a:r>
              <a:rPr lang="en-GB" altLang="en-US" dirty="0">
                <a:solidFill>
                  <a:schemeClr val="tx1"/>
                </a:solidFill>
              </a:rPr>
              <a:t>Use the received Identifier (with some feedback that this is what happened) - 6</a:t>
            </a:r>
          </a:p>
          <a:p>
            <a:pPr marL="457200" indent="-457200">
              <a:buFont typeface="+mj-lt"/>
              <a:buAutoNum type="arabicPeriod"/>
            </a:pPr>
            <a:r>
              <a:rPr lang="en-GB" altLang="en-US" dirty="0">
                <a:solidFill>
                  <a:schemeClr val="tx1"/>
                </a:solidFill>
              </a:rPr>
              <a:t>Continue the 4-way and association, with no </a:t>
            </a:r>
            <a:r>
              <a:rPr lang="en-GB" altLang="en-US" dirty="0" err="1">
                <a:solidFill>
                  <a:schemeClr val="tx1"/>
                </a:solidFill>
              </a:rPr>
              <a:t>Identifer</a:t>
            </a:r>
            <a:r>
              <a:rPr lang="en-GB" altLang="en-US" dirty="0">
                <a:solidFill>
                  <a:schemeClr val="tx1"/>
                </a:solidFill>
              </a:rPr>
              <a:t> - 3</a:t>
            </a:r>
          </a:p>
          <a:p>
            <a:pPr marL="457200" indent="-457200">
              <a:buFont typeface="+mj-lt"/>
              <a:buAutoNum type="arabicPeriod"/>
            </a:pPr>
            <a:r>
              <a:rPr lang="en-GB" altLang="en-US" dirty="0">
                <a:solidFill>
                  <a:schemeClr val="tx1"/>
                </a:solidFill>
              </a:rPr>
              <a:t>Fail the 4-way handshake/association - 9</a:t>
            </a:r>
          </a:p>
          <a:p>
            <a:pPr marL="457200" indent="-457200">
              <a:buFont typeface="+mj-lt"/>
              <a:buAutoNum type="arabicPeriod"/>
            </a:pPr>
            <a:r>
              <a:rPr lang="en-GB" altLang="en-US" dirty="0">
                <a:solidFill>
                  <a:schemeClr val="tx1"/>
                </a:solidFill>
              </a:rPr>
              <a:t>This condition does not need to be specified – 4</a:t>
            </a:r>
          </a:p>
          <a:p>
            <a:pPr marL="0" indent="0"/>
            <a:r>
              <a:rPr lang="en-GB" altLang="en-US" dirty="0">
                <a:solidFill>
                  <a:schemeClr val="tx1"/>
                </a:solidFill>
              </a:rPr>
              <a:t>(9 no response)</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4241999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Wed AM1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support TGbh working on adding an additional mechanism to support identification prior to association (or at Association Request)?</a:t>
            </a:r>
          </a:p>
          <a:p>
            <a:pPr marL="0" indent="0"/>
            <a:endParaRPr lang="en-US" kern="0" dirty="0"/>
          </a:p>
          <a:p>
            <a:pPr marL="0" indent="0"/>
            <a:r>
              <a:rPr lang="en-US" kern="0" dirty="0"/>
              <a:t>Y: 17</a:t>
            </a:r>
          </a:p>
          <a:p>
            <a:pPr marL="0" indent="0"/>
            <a:r>
              <a:rPr lang="en-US" kern="0" dirty="0"/>
              <a:t>N: 4</a:t>
            </a:r>
          </a:p>
          <a:p>
            <a:pPr marL="0" indent="0"/>
            <a:r>
              <a:rPr lang="en-US" kern="0" dirty="0"/>
              <a:t>Abs: 7</a:t>
            </a:r>
          </a:p>
        </p:txBody>
      </p:sp>
    </p:spTree>
    <p:extLst>
      <p:ext uri="{BB962C8B-B14F-4D97-AF65-F5344CB8AC3E}">
        <p14:creationId xmlns:p14="http://schemas.microsoft.com/office/powerpoint/2010/main" val="213952081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Wed AM1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prefer “pre-association identification” to be communicated via an IE (or similar frame body protocol), or MAC Address?</a:t>
            </a:r>
          </a:p>
          <a:p>
            <a:pPr>
              <a:buFontTx/>
              <a:buChar char="-"/>
            </a:pPr>
            <a:r>
              <a:rPr lang="en-US" kern="0" dirty="0"/>
              <a:t>IE/frame body</a:t>
            </a:r>
          </a:p>
          <a:p>
            <a:pPr>
              <a:buFontTx/>
              <a:buChar char="-"/>
            </a:pPr>
            <a:r>
              <a:rPr lang="en-US" kern="0" dirty="0"/>
              <a:t>MAC Address</a:t>
            </a:r>
          </a:p>
          <a:p>
            <a:pPr>
              <a:buFontTx/>
              <a:buChar char="-"/>
            </a:pPr>
            <a:r>
              <a:rPr lang="en-US" kern="0" dirty="0"/>
              <a:t>Both</a:t>
            </a:r>
          </a:p>
          <a:p>
            <a:pPr>
              <a:buFontTx/>
              <a:buChar char="-"/>
            </a:pPr>
            <a:r>
              <a:rPr lang="en-US" kern="0" dirty="0"/>
              <a:t>Abstain</a:t>
            </a:r>
          </a:p>
          <a:p>
            <a:pPr>
              <a:buFontTx/>
              <a:buChar char="-"/>
            </a:pPr>
            <a:r>
              <a:rPr lang="en-US" kern="0" dirty="0"/>
              <a:t>Need more information</a:t>
            </a:r>
          </a:p>
          <a:p>
            <a:pPr>
              <a:buFontTx/>
              <a:buChar char="-"/>
            </a:pPr>
            <a:endParaRPr lang="en-US" kern="0" dirty="0"/>
          </a:p>
        </p:txBody>
      </p:sp>
    </p:spTree>
    <p:extLst>
      <p:ext uri="{BB962C8B-B14F-4D97-AF65-F5344CB8AC3E}">
        <p14:creationId xmlns:p14="http://schemas.microsoft.com/office/powerpoint/2010/main" val="2132246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Wed AM1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The TGbh Draft should include the following schemes (follow-on question/discussion about whether these are </a:t>
            </a:r>
            <a:r>
              <a:rPr lang="en-US" u="sng" kern="0" dirty="0"/>
              <a:t>used</a:t>
            </a:r>
            <a:r>
              <a:rPr lang="en-US" kern="0" dirty="0"/>
              <a:t> simultaneously or not):</a:t>
            </a:r>
          </a:p>
          <a:p>
            <a:pPr marL="457200" indent="-457200">
              <a:buFont typeface="+mj-lt"/>
              <a:buAutoNum type="alphaUcPeriod"/>
            </a:pPr>
            <a:r>
              <a:rPr lang="en-US" kern="0" dirty="0"/>
              <a:t>Device ID, MAAD, and RRCM</a:t>
            </a:r>
          </a:p>
          <a:p>
            <a:pPr marL="457200" indent="-457200">
              <a:buFont typeface="+mj-lt"/>
              <a:buAutoNum type="alphaUcPeriod"/>
            </a:pPr>
            <a:r>
              <a:rPr lang="en-US" kern="0" dirty="0"/>
              <a:t>Device ID, MAAD, and IRM</a:t>
            </a:r>
          </a:p>
          <a:p>
            <a:pPr marL="457200" indent="-457200">
              <a:buFont typeface="+mj-lt"/>
              <a:buAutoNum type="alphaUcPeriod"/>
            </a:pPr>
            <a:r>
              <a:rPr lang="en-US" kern="0" dirty="0"/>
              <a:t>Device ID and MAAD</a:t>
            </a:r>
          </a:p>
          <a:p>
            <a:pPr marL="457200" indent="-457200">
              <a:buFont typeface="+mj-lt"/>
              <a:buAutoNum type="alphaUcPeriod"/>
            </a:pPr>
            <a:r>
              <a:rPr lang="en-US" kern="0" dirty="0"/>
              <a:t>Device ID, MAAD, IRM and RRCM</a:t>
            </a:r>
          </a:p>
          <a:p>
            <a:pPr marL="457200" indent="-457200">
              <a:buFont typeface="+mj-lt"/>
              <a:buAutoNum type="alphaUcPeriod"/>
            </a:pPr>
            <a:r>
              <a:rPr lang="en-US" kern="0" dirty="0"/>
              <a:t>Device ID only</a:t>
            </a:r>
          </a:p>
          <a:p>
            <a:pPr marL="457200" indent="-457200">
              <a:buFont typeface="+mj-lt"/>
              <a:buAutoNum type="alphaUcPeriod"/>
            </a:pPr>
            <a:r>
              <a:rPr lang="en-US" kern="0" dirty="0"/>
              <a:t>Device ID and RRCM</a:t>
            </a:r>
          </a:p>
          <a:p>
            <a:pPr marL="457200" indent="-457200">
              <a:buFont typeface="+mj-lt"/>
              <a:buAutoNum type="alphaUcPeriod"/>
            </a:pPr>
            <a:r>
              <a:rPr lang="en-US" kern="0" dirty="0"/>
              <a:t>Other?</a:t>
            </a:r>
          </a:p>
          <a:p>
            <a:pPr marL="457200" indent="-457200">
              <a:buFont typeface="+mj-lt"/>
              <a:buAutoNum type="alphaUcPeriod"/>
            </a:pPr>
            <a:endParaRPr lang="en-US" kern="0" dirty="0"/>
          </a:p>
          <a:p>
            <a:pPr marL="0" indent="0"/>
            <a:r>
              <a:rPr lang="en-US" kern="0" dirty="0"/>
              <a:t>Take each separately. </a:t>
            </a:r>
          </a:p>
        </p:txBody>
      </p:sp>
    </p:spTree>
    <p:extLst>
      <p:ext uri="{BB962C8B-B14F-4D97-AF65-F5344CB8AC3E}">
        <p14:creationId xmlns:p14="http://schemas.microsoft.com/office/powerpoint/2010/main" val="2031349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this session</a:t>
            </a:r>
          </a:p>
          <a:p>
            <a:pPr marL="0" indent="0"/>
            <a:endParaRPr lang="en-US" b="1" dirty="0"/>
          </a:p>
          <a:p>
            <a:pPr marL="0" indent="0"/>
            <a:r>
              <a:rPr lang="en-US" dirty="0"/>
              <a:t>Current draft (D0.2) is posted, on this page </a:t>
            </a:r>
            <a:r>
              <a:rPr lang="en-US" dirty="0">
                <a:hlinkClick r:id="rId2"/>
              </a:rPr>
              <a:t>https://www.ieee802.org/11/private/Draft_Standards/11bh/index.html</a:t>
            </a:r>
            <a:r>
              <a:rPr lang="en-US" dirty="0"/>
              <a:t> </a:t>
            </a:r>
          </a:p>
          <a:p>
            <a:pPr marL="0" indent="0"/>
            <a:endParaRPr lang="en-US" b="1" dirty="0"/>
          </a:p>
          <a:p>
            <a:pPr marL="0" indent="0"/>
            <a:r>
              <a:rPr lang="en-US" dirty="0"/>
              <a:t>Updates this week, to create D0.&lt;x&gt;, approval?</a:t>
            </a:r>
          </a:p>
          <a:p>
            <a:pPr marL="0" indent="0"/>
            <a:endParaRPr lang="en-US" dirty="0"/>
          </a:p>
          <a:p>
            <a:pPr marL="0" indent="0"/>
            <a:r>
              <a:rPr lang="en-US" b="1" dirty="0"/>
              <a:t>D1.0 WG Ballot?</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An Identifier (input to opaque algorithm, if used) is generated by:</a:t>
            </a:r>
          </a:p>
          <a:p>
            <a:pPr marL="457200" indent="-457200">
              <a:buFontTx/>
              <a:buChar char="-"/>
            </a:pPr>
            <a:r>
              <a:rPr lang="en-US" sz="2800" dirty="0"/>
              <a:t>AP/network locally generates it</a:t>
            </a:r>
          </a:p>
          <a:p>
            <a:pPr marL="457200" indent="-457200">
              <a:buFontTx/>
              <a:buChar char="-"/>
            </a:pPr>
            <a:r>
              <a:rPr lang="en-US" sz="2800" dirty="0"/>
              <a:t>It is derived by out-of-scope process</a:t>
            </a:r>
          </a:p>
          <a:p>
            <a:endParaRPr lang="en-US" sz="2800" dirty="0"/>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9261697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November 2022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TGbc</a:t>
            </a:r>
            <a:r>
              <a:rPr lang="en-US" sz="2800" dirty="0"/>
              <a:t>, UHR, TGbe(MAC/Join) if/as much as possible</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Jan session? : Tues, Nov 29, Dec 13, Dec 20, Jan 3, Jan 10</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Dec 6</a:t>
            </a:r>
          </a:p>
          <a:p>
            <a:pPr marL="457200" indent="-457200">
              <a:buFont typeface="Arial" panose="020B0604020202020204" pitchFamily="34" charset="0"/>
              <a:buChar char="•"/>
            </a:pPr>
            <a:endParaRPr lang="en-US" sz="2800" dirty="0"/>
          </a:p>
          <a:p>
            <a:pPr marL="0" indent="0"/>
            <a:r>
              <a:rPr lang="en-US" sz="2800" dirty="0"/>
              <a:t>Time of day?</a:t>
            </a:r>
          </a:p>
          <a:p>
            <a:pPr marL="457200" indent="-457200">
              <a:buFont typeface="Arial" panose="020B0604020202020204" pitchFamily="34" charset="0"/>
              <a:buChar char="•"/>
            </a:pPr>
            <a:r>
              <a:rPr lang="en-US" sz="2800" dirty="0"/>
              <a:t>Tuesday 9:30 AM ET (10:30 pm China, 11:30 pm Japan), 2 </a:t>
            </a:r>
            <a:r>
              <a:rPr lang="en-US" sz="2800" dirty="0" err="1"/>
              <a:t>hrs</a:t>
            </a:r>
            <a:endParaRPr lang="en-US" sz="2800" dirty="0"/>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33</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35</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38334</TotalTime>
  <Words>3363</Words>
  <Application>Microsoft Office PowerPoint</Application>
  <PresentationFormat>Widescreen</PresentationFormat>
  <Paragraphs>399</Paragraphs>
  <Slides>35</Slides>
  <Notes>22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2" baseType="lpstr">
      <vt:lpstr>Arial</vt:lpstr>
      <vt:lpstr>Calibri</vt:lpstr>
      <vt:lpstr>Helvetica</vt:lpstr>
      <vt:lpstr>Monotype Sorts</vt:lpstr>
      <vt:lpstr>Times New Roman</vt:lpstr>
      <vt:lpstr>Office Theme</vt:lpstr>
      <vt:lpstr>Document</vt:lpstr>
      <vt:lpstr>TGbh-agenda-2022-November-Plenary</vt:lpstr>
      <vt:lpstr>Abstract</vt:lpstr>
      <vt:lpstr>IEEE 802.11 TGbh   Randomized and Changing MAC Addresses (RCM)</vt:lpstr>
      <vt:lpstr>Registration for the November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November 2022, 13:30-15:30 ICT</vt:lpstr>
      <vt:lpstr>Approve prior TGbh minutes</vt:lpstr>
      <vt:lpstr>Timeline</vt:lpstr>
      <vt:lpstr>TGbh Agenda – 16 November 2022, 8:00-10:00 ICT</vt:lpstr>
      <vt:lpstr>TGbh Agenda – 17 November 2022, 8:00-10:00 ICT</vt:lpstr>
      <vt:lpstr>Contributions</vt:lpstr>
      <vt:lpstr>Straw Poll – Tues PM1</vt:lpstr>
      <vt:lpstr>Straw Poll – Wed AM1</vt:lpstr>
      <vt:lpstr>Straw Poll – Wed AM1</vt:lpstr>
      <vt:lpstr>Straw Poll – Wed AM1</vt:lpstr>
      <vt:lpstr>Way forward</vt:lpstr>
      <vt:lpstr>Straw Poll</vt:lpstr>
      <vt:lpstr>Motion X – Dx.x update</vt:lpstr>
      <vt:lpstr>Motion X - TGbh initial WG ballot</vt:lpstr>
      <vt:lpstr>Jan interim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327</cp:revision>
  <cp:lastPrinted>1601-01-01T00:00:00Z</cp:lastPrinted>
  <dcterms:created xsi:type="dcterms:W3CDTF">2021-01-26T19:12:38Z</dcterms:created>
  <dcterms:modified xsi:type="dcterms:W3CDTF">2022-11-16T03:03:58Z</dcterms:modified>
</cp:coreProperties>
</file>