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256" r:id="rId2"/>
    <p:sldId id="257" r:id="rId3"/>
    <p:sldId id="268" r:id="rId4"/>
    <p:sldId id="2386"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312" r:id="rId19"/>
    <p:sldId id="2383" r:id="rId20"/>
    <p:sldId id="314" r:id="rId21"/>
    <p:sldId id="308" r:id="rId22"/>
    <p:sldId id="2388" r:id="rId23"/>
    <p:sldId id="2375" r:id="rId24"/>
    <p:sldId id="2370" r:id="rId25"/>
    <p:sldId id="2387" r:id="rId26"/>
    <p:sldId id="2374" r:id="rId27"/>
    <p:sldId id="2367" r:id="rId28"/>
    <p:sldId id="307" r:id="rId29"/>
    <p:sldId id="310" r:id="rId30"/>
    <p:sldId id="295" r:id="rId31"/>
    <p:sldId id="311" r:id="rId32"/>
    <p:sldId id="313" r:id="rId3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14" autoAdjust="0"/>
    <p:restoredTop sz="94660"/>
  </p:normalViewPr>
  <p:slideViewPr>
    <p:cSldViewPr>
      <p:cViewPr varScale="1">
        <p:scale>
          <a:sx n="87" d="100"/>
          <a:sy n="87" d="100"/>
        </p:scale>
        <p:origin x="51" y="423"/>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11/14/2022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83853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216726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360357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595722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318296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496375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802.11-22/1703r3</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2022</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2/11-22-0973-13-00bh-cc41-comments-against-d0-2.xlsx" TargetMode="External"/><Relationship Id="rId4" Type="http://schemas.openxmlformats.org/officeDocument/2006/relationships/hyperlink" Target="https://mentor.ieee.org/802.11/dcn/22/11-22-0651-08-00bh-tgbh-motions-list.ppt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2/11-22-1737-00-00bh-minutes-tgbh-interim-meeting-september-2022.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2/11-22-1810-00-00bh-802-11bh-telecon-minutes-october-25-2022.docx" TargetMode="External"/><Relationship Id="rId5" Type="http://schemas.openxmlformats.org/officeDocument/2006/relationships/hyperlink" Target="https://mentor.ieee.org/802.11/dcn/22/11-22-1755-02-00bh-802-11bh-telecon-minutes-october-11-2022.docx" TargetMode="External"/><Relationship Id="rId4" Type="http://schemas.openxmlformats.org/officeDocument/2006/relationships/hyperlink" Target="https://mentor.ieee.org/802.11/dcn/22/11-22-1693-00-00bh-802-11bh-telecon-minutes-september-27-2022.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mentor.ieee.org/802.11/dcn/22/11-22-0973-13-00bh-cc41-comments-against-d0-2.xlsx" TargetMode="External"/><Relationship Id="rId4" Type="http://schemas.openxmlformats.org/officeDocument/2006/relationships/hyperlink" Target="https://mentor.ieee.org/802.11/dcn/22/11-22-0651-08-00bh-tgbh-motions-list.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2/11-22-0668-00-0000-liaison-statement-from-wba-re-wi-fi-devices-identification-group.pdf" TargetMode="External"/><Relationship Id="rId3" Type="http://schemas.openxmlformats.org/officeDocument/2006/relationships/hyperlink" Target="https://mentor.ieee.org/802.11/dcn/21/11-21-0332-37-00bh-issues-tracking.docx" TargetMode="External"/><Relationship Id="rId7" Type="http://schemas.openxmlformats.org/officeDocument/2006/relationships/hyperlink" Target="https://mentor.ieee.org/802.11/dcn/21/11-21-1141-00-00bh-excerpts-of-wba-document-wi-fi-id-scope.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1/11-21-0703-00-0000-2021-april-liaison-from-wba.docx" TargetMode="External"/><Relationship Id="rId5" Type="http://schemas.openxmlformats.org/officeDocument/2006/relationships/hyperlink" Target="https://mentor.ieee.org/802.11/dcn/22/11-22-0973-13-00bh-cc41-comments-against-d0-2.xlsx" TargetMode="External"/><Relationship Id="rId4" Type="http://schemas.openxmlformats.org/officeDocument/2006/relationships/hyperlink" Target="https://mentor.ieee.org/802.11/dcn/22/11-22-0651-08-00bh-tgbh-motions-list.pptx" TargetMode="External"/><Relationship Id="rId9" Type="http://schemas.openxmlformats.org/officeDocument/2006/relationships/hyperlink" Target="https://mentor.ieee.org/802.11/dcn/22/11-22-0653-00-0000-2022-march-wba-whitepaper-re-device-identification.pdf"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2/11-22-1084-01-00bh-sta-id-opt-in.pptx" TargetMode="External"/><Relationship Id="rId13" Type="http://schemas.openxmlformats.org/officeDocument/2006/relationships/hyperlink" Target="https://mentor.ieee.org/802.11/dcn/22/11-22-1626-00-00bh-irma-with-irmk.pptx" TargetMode="External"/><Relationship Id="rId3" Type="http://schemas.openxmlformats.org/officeDocument/2006/relationships/hyperlink" Target="https://mentor.ieee.org/802.11/dcn/22/11-22-1650-04-00bh-discussion-on-maad-and-all-that-goes-with-it.pptx" TargetMode="External"/><Relationship Id="rId7" Type="http://schemas.openxmlformats.org/officeDocument/2006/relationships/hyperlink" Target="https://mentor.ieee.org/802.11/dcn/22/11-22-1806-00-00bh-cr-for-pasn.docx" TargetMode="External"/><Relationship Id="rId12" Type="http://schemas.openxmlformats.org/officeDocument/2006/relationships/hyperlink" Target="https://mentor.ieee.org/802.11/dcn/22/11-22-0925-03-00bh-maad-text-for-tgbh-draft-0-2.docx" TargetMode="External"/><Relationship Id="rId17" Type="http://schemas.openxmlformats.org/officeDocument/2006/relationships/hyperlink" Target="https://mentor.ieee.org/802.11/dcn/22/11-22-0435-02-00bh-open-issues-from-issues-tracking.pptx" TargetMode="External"/><Relationship Id="rId2" Type="http://schemas.openxmlformats.org/officeDocument/2006/relationships/notesSlide" Target="../notesSlides/notesSlide11.xml"/><Relationship Id="rId16" Type="http://schemas.openxmlformats.org/officeDocument/2006/relationships/hyperlink" Target="https://mentor.ieee.org/802.11/dcn/22/11-22-1079-04-00bh-cr-for-sta-generated-id.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732-01-00bh-resolution-for-cid19-and-cid20.pptx" TargetMode="External"/><Relationship Id="rId11" Type="http://schemas.openxmlformats.org/officeDocument/2006/relationships/hyperlink" Target="https://mentor.ieee.org/802.11/dcn/22/11-22-0928-01-00bh-text-maad-and-irm-tgbh-draft-0-2.docx" TargetMode="External"/><Relationship Id="rId5" Type="http://schemas.openxmlformats.org/officeDocument/2006/relationships/hyperlink" Target="https://mentor.ieee.org/802.11/dcn/22/11-22-1230-00-00bh-background-use-cases-par-privacy-etc.pptx" TargetMode="External"/><Relationship Id="rId15" Type="http://schemas.openxmlformats.org/officeDocument/2006/relationships/hyperlink" Target="https://mentor.ieee.org/802.11/dcn/22/11-22-1802-00-00bh-enhancement-of-rrcm.pptx" TargetMode="External"/><Relationship Id="rId10" Type="http://schemas.openxmlformats.org/officeDocument/2006/relationships/hyperlink" Target="https://mentor.ieee.org/802.11/dcn/22/11-22-1411-02-00bh-protection-against-spoof-ap-using-probe.pptx" TargetMode="External"/><Relationship Id="rId4" Type="http://schemas.openxmlformats.org/officeDocument/2006/relationships/hyperlink" Target="https://mentor.ieee.org/802.11/dcn/22/11-22-1584-02-00bh-more-than-one-scheme.pptx" TargetMode="External"/><Relationship Id="rId9" Type="http://schemas.openxmlformats.org/officeDocument/2006/relationships/hyperlink" Target="https://mentor.ieee.org/802.11/dcn/22/11-22-1219-00-00bh-stop-association-to-a-spoof-ap.pptx" TargetMode="External"/><Relationship Id="rId14" Type="http://schemas.openxmlformats.org/officeDocument/2006/relationships/hyperlink" Target="https://mentor.ieee.org/802.11/dcn/22/11-22-1585-00-00bh-multiple-schemes-text.docx"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ieee802.org/11/private/Draft_Standards/11bh/index.html"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802world.org/plenary/" TargetMode="External"/><Relationship Id="rId2" Type="http://schemas.openxmlformats.org/officeDocument/2006/relationships/hyperlink" Target="https://cvent.me/0Vk4Qq"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TGbh-agenda-2022-November-Plenary</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2022-11-14</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spid="_x0000_s1119" name="Document" r:id="rId4" imgW="10457640" imgH="2537948" progId="Word.Document.8">
                  <p:embed/>
                </p:oleObj>
              </mc:Choice>
              <mc:Fallback>
                <p:oleObj name="Document" r:id="rId4" imgW="10457640" imgH="2537948" progId="Word.Document.8">
                  <p:embed/>
                  <p:pic>
                    <p:nvPicPr>
                      <p:cNvPr id="0" name="Picture 3"/>
                      <p:cNvPicPr>
                        <a:picLocks noChangeAspect="1" noChangeArrowheads="1"/>
                      </p:cNvPicPr>
                      <p:nvPr/>
                    </p:nvPicPr>
                    <p:blipFill>
                      <a:blip r:embed="rId5"/>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15 November 2022, 13:30-15:30 ICT</a:t>
            </a:r>
            <a:endParaRPr lang="en-GB" dirty="0"/>
          </a:p>
        </p:txBody>
      </p:sp>
      <p:sp>
        <p:nvSpPr>
          <p:cNvPr id="4098" name="Rectangle 2"/>
          <p:cNvSpPr>
            <a:spLocks noGrp="1" noChangeArrowheads="1"/>
          </p:cNvSpPr>
          <p:nvPr>
            <p:ph idx="1"/>
          </p:nvPr>
        </p:nvSpPr>
        <p:spPr>
          <a:xfrm>
            <a:off x="685800" y="1219200"/>
            <a:ext cx="11049000" cy="52562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November Plenary meetings: [Ad-hoc, Monday, 8:00-10:00]; Tuesday, 13:30-15:30; Wednesday, 8:00-10:00; Thursday 8:00-10:00</a:t>
            </a:r>
          </a:p>
          <a:p>
            <a:pPr marL="857250" lvl="1" indent="-457200">
              <a:lnSpc>
                <a:spcPct val="90000"/>
              </a:lnSpc>
              <a:spcBef>
                <a:spcPts val="0"/>
              </a:spcBef>
              <a:spcAft>
                <a:spcPts val="600"/>
              </a:spcAft>
              <a:buFont typeface="Arial" panose="020B0604020202020204" pitchFamily="34" charset="0"/>
              <a:buChar char="•"/>
              <a:defRPr/>
            </a:pPr>
            <a:r>
              <a:rPr lang="en-US" sz="2400" dirty="0"/>
              <a:t>Approve September interim and Sept/Oct/Nov teleconference minutes</a:t>
            </a:r>
          </a:p>
          <a:p>
            <a:pPr marL="857250" lvl="1" indent="-457200">
              <a:lnSpc>
                <a:spcPct val="90000"/>
              </a:lnSpc>
              <a:spcBef>
                <a:spcPts val="0"/>
              </a:spcBef>
              <a:spcAft>
                <a:spcPts val="600"/>
              </a:spcAft>
              <a:buFont typeface="Arial" panose="020B0604020202020204" pitchFamily="34" charset="0"/>
              <a:buChar char="•"/>
              <a:defRPr/>
            </a:pPr>
            <a:r>
              <a:rPr lang="en-US" sz="2400" dirty="0"/>
              <a:t>Timeline update review</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11-21/0332r37</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Motions record:</a:t>
            </a:r>
            <a:r>
              <a:rPr lang="en-US" sz="2800" b="0" dirty="0"/>
              <a:t> </a:t>
            </a:r>
            <a:r>
              <a:rPr lang="en-US" sz="2800" b="0" dirty="0">
                <a:hlinkClick r:id="rId4"/>
              </a:rPr>
              <a:t>11-22/0651r8</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Results of Comment Collection on D0.2:</a:t>
            </a:r>
            <a:r>
              <a:rPr lang="en-US" sz="2800" b="0" dirty="0"/>
              <a:t> </a:t>
            </a:r>
            <a:r>
              <a:rPr lang="en-US" sz="2800" b="0" dirty="0">
                <a:hlinkClick r:id="rId5"/>
              </a:rPr>
              <a:t>11-22/0973r13</a:t>
            </a:r>
            <a:r>
              <a:rPr lang="en-US" sz="2800" b="0" dirty="0"/>
              <a:t> </a:t>
            </a:r>
            <a:endParaRPr lang="en-US" sz="2800" dirty="0"/>
          </a:p>
          <a:p>
            <a:pPr marL="457200" indent="-457200">
              <a:lnSpc>
                <a:spcPct val="70000"/>
              </a:lnSpc>
              <a:spcBef>
                <a:spcPts val="300"/>
              </a:spcBef>
              <a:spcAft>
                <a:spcPts val="600"/>
              </a:spcAft>
              <a:buFont typeface="Arial" panose="020B0604020202020204" pitchFamily="34" charset="0"/>
              <a:buChar char="•"/>
              <a:defRPr/>
            </a:pPr>
            <a:r>
              <a:rPr lang="en-US" sz="2800" dirty="0"/>
              <a:t>Motion #13 - dot11DeviceIDActivated MIB attribute</a:t>
            </a:r>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21)</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 (slide 22)</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295400"/>
            <a:ext cx="10361084"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400" dirty="0"/>
              <a:t>September interim session: </a:t>
            </a:r>
            <a:r>
              <a:rPr lang="en-US" sz="2400" dirty="0">
                <a:hlinkClick r:id="rId3"/>
              </a:rPr>
              <a:t>11-22/1737r0</a:t>
            </a:r>
            <a:r>
              <a:rPr lang="en-US" sz="2400" dirty="0"/>
              <a:t> </a:t>
            </a:r>
          </a:p>
          <a:p>
            <a:pPr marL="857250" lvl="1" indent="-457200">
              <a:lnSpc>
                <a:spcPct val="90000"/>
              </a:lnSpc>
              <a:spcBef>
                <a:spcPts val="0"/>
              </a:spcBef>
              <a:spcAft>
                <a:spcPts val="600"/>
              </a:spcAft>
              <a:buFont typeface="Arial" panose="020B0604020202020204" pitchFamily="34" charset="0"/>
              <a:buChar char="•"/>
              <a:defRPr/>
            </a:pPr>
            <a:r>
              <a:rPr lang="en-US" sz="24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400" dirty="0"/>
              <a:t>Sept 27: </a:t>
            </a:r>
            <a:r>
              <a:rPr lang="en-US" sz="2400" dirty="0">
                <a:hlinkClick r:id="rId4"/>
              </a:rPr>
              <a:t>11-22/1693r0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Oct 11: </a:t>
            </a:r>
            <a:r>
              <a:rPr lang="en-US" sz="2400" dirty="0">
                <a:hlinkClick r:id="rId5"/>
              </a:rPr>
              <a:t>11-22/1755r2</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Oct 25: </a:t>
            </a:r>
            <a:r>
              <a:rPr lang="en-US" sz="2400" dirty="0">
                <a:hlinkClick r:id="rId6"/>
              </a:rPr>
              <a:t>11-22/1810r0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Nov 8: &lt;</a:t>
            </a:r>
            <a:r>
              <a:rPr lang="en-US" sz="2400" dirty="0" err="1"/>
              <a:t>tbd</a:t>
            </a:r>
            <a:r>
              <a:rPr lang="en-US" sz="2400" dirty="0"/>
              <a:t>&gt;</a:t>
            </a:r>
          </a:p>
          <a:p>
            <a:pPr marL="457200" indent="-457200">
              <a:lnSpc>
                <a:spcPct val="90000"/>
              </a:lnSpc>
              <a:spcBef>
                <a:spcPts val="0"/>
              </a:spcBef>
              <a:spcAft>
                <a:spcPts val="600"/>
              </a:spcAft>
              <a:buFont typeface="Arial" panose="020B0604020202020204" pitchFamily="34" charset="0"/>
              <a:buChar char="•"/>
              <a:defRPr/>
            </a:pPr>
            <a:r>
              <a:rPr lang="en-US" sz="2800" dirty="0"/>
              <a:t>Moved:</a:t>
            </a:r>
          </a:p>
          <a:p>
            <a:pPr marL="457200" indent="-457200">
              <a:lnSpc>
                <a:spcPct val="90000"/>
              </a:lnSpc>
              <a:spcBef>
                <a:spcPts val="0"/>
              </a:spcBef>
              <a:spcAft>
                <a:spcPts val="600"/>
              </a:spcAft>
              <a:buFont typeface="Arial" panose="020B0604020202020204" pitchFamily="34" charset="0"/>
              <a:buChar char="•"/>
              <a:defRPr/>
            </a:pPr>
            <a:r>
              <a:rPr lang="en-US" sz="2800" dirty="0"/>
              <a:t>Seconded:</a:t>
            </a:r>
          </a:p>
          <a:p>
            <a:pPr marL="457200" indent="-457200">
              <a:lnSpc>
                <a:spcPct val="90000"/>
              </a:lnSpc>
              <a:spcBef>
                <a:spcPts val="0"/>
              </a:spcBef>
              <a:spcAft>
                <a:spcPts val="600"/>
              </a:spcAft>
              <a:buFont typeface="Arial" panose="020B0604020202020204" pitchFamily="34" charset="0"/>
              <a:buChar char="•"/>
              <a:defRPr/>
            </a:pPr>
            <a:r>
              <a:rPr lang="en-US" sz="2800" dirty="0"/>
              <a:t>Result: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FF0000"/>
                </a:highlight>
                <a:latin typeface="Times New Roman"/>
                <a:ea typeface="MS Gothic"/>
              </a:rPr>
              <a:t>Nov 2022</a:t>
            </a:r>
          </a:p>
          <a:p>
            <a:pPr lvl="1" algn="just">
              <a:spcBef>
                <a:spcPts val="0"/>
              </a:spcBef>
              <a:defRPr/>
            </a:pPr>
            <a:r>
              <a:rPr lang="en-US" altLang="zh-CN" sz="2400" dirty="0">
                <a:latin typeface="Times New Roman"/>
                <a:ea typeface="MS Gothic"/>
              </a:rPr>
              <a:t>Recirculation LB (D2.0)			Jan 2023</a:t>
            </a:r>
          </a:p>
          <a:p>
            <a:pPr lvl="1" algn="just">
              <a:spcBef>
                <a:spcPts val="0"/>
              </a:spcBef>
              <a:defRPr/>
            </a:pPr>
            <a:r>
              <a:rPr lang="en-US" altLang="zh-CN" sz="2400" dirty="0">
                <a:latin typeface="Times New Roman"/>
                <a:ea typeface="MS Gothic"/>
              </a:rPr>
              <a:t>Initial SA Ballot (D3.0)			May 2023</a:t>
            </a:r>
          </a:p>
          <a:p>
            <a:pPr lvl="1" algn="just">
              <a:spcBef>
                <a:spcPts val="0"/>
              </a:spcBef>
              <a:defRPr/>
            </a:pPr>
            <a:r>
              <a:rPr lang="en-US" altLang="zh-CN" sz="2400" dirty="0">
                <a:latin typeface="Times New Roman"/>
                <a:ea typeface="MS Gothic"/>
              </a:rPr>
              <a:t>Final 802.11 WG approval		Sep 2023</a:t>
            </a:r>
          </a:p>
          <a:p>
            <a:pPr lvl="1" algn="just">
              <a:spcBef>
                <a:spcPts val="0"/>
              </a:spcBef>
              <a:defRPr/>
            </a:pPr>
            <a:r>
              <a:rPr lang="en-US" altLang="zh-CN" sz="2400" dirty="0">
                <a:latin typeface="Times New Roman"/>
                <a:ea typeface="MS Gothic"/>
              </a:rPr>
              <a:t>802 EC approval					Nov 2023</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Dec 2023</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16 November 2022, 8:00-10:00 ICT</a:t>
            </a:r>
            <a:endParaRPr lang="en-GB" dirty="0"/>
          </a:p>
        </p:txBody>
      </p:sp>
      <p:sp>
        <p:nvSpPr>
          <p:cNvPr id="4098" name="Rectangle 2"/>
          <p:cNvSpPr>
            <a:spLocks noGrp="1" noChangeArrowheads="1"/>
          </p:cNvSpPr>
          <p:nvPr>
            <p:ph idx="1"/>
          </p:nvPr>
        </p:nvSpPr>
        <p:spPr>
          <a:xfrm>
            <a:off x="685800" y="1219200"/>
            <a:ext cx="11049000" cy="52562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November Plenary meetings: [Ad-hoc, Monday, 8:00-10:00]; Tuesday, 13:30-15:30; Wednesday, 8:00-10:00; Thursday 13:30-15:30</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11-21/0332r37</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Motions record:</a:t>
            </a:r>
            <a:r>
              <a:rPr lang="en-US" sz="2800" b="0" dirty="0"/>
              <a:t> </a:t>
            </a:r>
            <a:r>
              <a:rPr lang="en-US" sz="2800" b="0" dirty="0">
                <a:hlinkClick r:id="rId4"/>
              </a:rPr>
              <a:t>11-22/0651r8</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Results of Comment Collection on D0.2:</a:t>
            </a:r>
            <a:r>
              <a:rPr lang="en-US" sz="2800" b="0" dirty="0"/>
              <a:t> </a:t>
            </a:r>
            <a:r>
              <a:rPr lang="en-US" sz="2800" b="0" dirty="0">
                <a:hlinkClick r:id="rId5"/>
              </a:rPr>
              <a:t>11-22/0973r13</a:t>
            </a:r>
            <a:r>
              <a:rPr lang="en-US" sz="2800" b="0" dirty="0"/>
              <a:t> </a:t>
            </a:r>
            <a:endParaRPr lang="en-US" sz="2800" dirty="0"/>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21)</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 (slide 22)</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12369992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November 2022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17 November 2022, 8:00-10:00 ICT</a:t>
            </a:r>
            <a:endParaRPr lang="en-GB" dirty="0"/>
          </a:p>
        </p:txBody>
      </p:sp>
      <p:sp>
        <p:nvSpPr>
          <p:cNvPr id="4098" name="Rectangle 2"/>
          <p:cNvSpPr>
            <a:spLocks noGrp="1" noChangeArrowheads="1"/>
          </p:cNvSpPr>
          <p:nvPr>
            <p:ph idx="1"/>
          </p:nvPr>
        </p:nvSpPr>
        <p:spPr>
          <a:xfrm>
            <a:off x="685800" y="1220788"/>
            <a:ext cx="10820399" cy="5254626"/>
          </a:xfrm>
          <a:ln/>
        </p:spPr>
        <p:txBody>
          <a:bodyPr/>
          <a:lstStyle/>
          <a:p>
            <a:pPr marL="457200" indent="-457200">
              <a:lnSpc>
                <a:spcPct val="90000"/>
              </a:lnSpc>
              <a:spcBef>
                <a:spcPts val="0"/>
              </a:spcBef>
              <a:spcAft>
                <a:spcPts val="300"/>
              </a:spcAft>
              <a:buFont typeface="Arial" panose="020B0604020202020204" pitchFamily="34" charset="0"/>
              <a:buChar char="•"/>
              <a:defRPr/>
            </a:pPr>
            <a:r>
              <a:rPr lang="en-US" dirty="0"/>
              <a:t>Attendance, noises/recording, meeting protocol</a:t>
            </a:r>
          </a:p>
          <a:p>
            <a:pPr marL="457200" indent="-457200">
              <a:lnSpc>
                <a:spcPct val="90000"/>
              </a:lnSpc>
              <a:spcBef>
                <a:spcPts val="0"/>
              </a:spcBef>
              <a:spcAft>
                <a:spcPts val="300"/>
              </a:spcAft>
              <a:buFont typeface="Arial" panose="020B0604020202020204" pitchFamily="34" charset="0"/>
              <a:buChar char="•"/>
              <a:defRPr/>
            </a:pPr>
            <a:r>
              <a:rPr lang="en-US" dirty="0"/>
              <a:t>Policies, duty to inform, participation rules</a:t>
            </a:r>
          </a:p>
          <a:p>
            <a:pPr marL="457200" indent="-457200">
              <a:lnSpc>
                <a:spcPct val="90000"/>
              </a:lnSpc>
              <a:spcBef>
                <a:spcPts val="0"/>
              </a:spcBef>
              <a:spcAft>
                <a:spcPts val="300"/>
              </a:spcAft>
              <a:buFont typeface="Arial" panose="020B0604020202020204" pitchFamily="34" charset="0"/>
              <a:buChar char="•"/>
              <a:defRPr/>
            </a:pPr>
            <a:r>
              <a:rPr lang="en-US" dirty="0"/>
              <a:t>Organization topics:</a:t>
            </a:r>
          </a:p>
          <a:p>
            <a:pPr marL="857250" lvl="1" indent="-457200">
              <a:lnSpc>
                <a:spcPct val="90000"/>
              </a:lnSpc>
              <a:spcBef>
                <a:spcPts val="0"/>
              </a:spcBef>
              <a:spcAft>
                <a:spcPts val="300"/>
              </a:spcAft>
              <a:buFont typeface="Arial" panose="020B0604020202020204" pitchFamily="34" charset="0"/>
              <a:buChar char="•"/>
              <a:defRPr/>
            </a:pPr>
            <a:r>
              <a:rPr lang="en-US" altLang="en-US" dirty="0"/>
              <a:t>Next meetings plan</a:t>
            </a:r>
          </a:p>
          <a:p>
            <a:pPr marL="857250" lvl="1" indent="-457200">
              <a:lnSpc>
                <a:spcPct val="90000"/>
              </a:lnSpc>
              <a:spcBef>
                <a:spcPts val="0"/>
              </a:spcBef>
              <a:spcAft>
                <a:spcPts val="300"/>
              </a:spcAft>
              <a:buFont typeface="Arial" panose="020B0604020202020204" pitchFamily="34" charset="0"/>
              <a:buChar char="•"/>
              <a:defRPr/>
            </a:pPr>
            <a:r>
              <a:rPr lang="en-US" dirty="0"/>
              <a:t>Timeline update review</a:t>
            </a:r>
            <a:endParaRPr lang="en-US" altLang="en-US" dirty="0"/>
          </a:p>
          <a:p>
            <a:pPr marL="457200" indent="-457200">
              <a:lnSpc>
                <a:spcPct val="70000"/>
              </a:lnSpc>
              <a:spcBef>
                <a:spcPts val="300"/>
              </a:spcBef>
              <a:spcAft>
                <a:spcPts val="600"/>
              </a:spcAft>
              <a:buFont typeface="Arial" panose="020B0604020202020204" pitchFamily="34" charset="0"/>
              <a:buChar char="•"/>
              <a:defRPr/>
            </a:pPr>
            <a:r>
              <a:rPr lang="en-US" sz="2400" dirty="0"/>
              <a:t>Issues Tracking: </a:t>
            </a:r>
            <a:r>
              <a:rPr lang="en-US" sz="2400" b="0" dirty="0">
                <a:hlinkClick r:id="rId3"/>
              </a:rPr>
              <a:t>11-21/0332r37</a:t>
            </a:r>
            <a:endParaRPr lang="en-US" sz="2400" b="0" dirty="0"/>
          </a:p>
          <a:p>
            <a:pPr marL="457200" indent="-457200">
              <a:lnSpc>
                <a:spcPct val="70000"/>
              </a:lnSpc>
              <a:spcBef>
                <a:spcPts val="300"/>
              </a:spcBef>
              <a:spcAft>
                <a:spcPts val="600"/>
              </a:spcAft>
              <a:buFont typeface="Arial" panose="020B0604020202020204" pitchFamily="34" charset="0"/>
              <a:buChar char="•"/>
              <a:defRPr/>
            </a:pPr>
            <a:r>
              <a:rPr lang="en-US" sz="2400" dirty="0"/>
              <a:t>Motions record:</a:t>
            </a:r>
            <a:r>
              <a:rPr lang="en-US" sz="2400" b="0" dirty="0"/>
              <a:t> </a:t>
            </a:r>
            <a:r>
              <a:rPr lang="en-US" sz="2400" b="0" dirty="0">
                <a:hlinkClick r:id="rId4"/>
              </a:rPr>
              <a:t>11-22/0651r8</a:t>
            </a:r>
            <a:r>
              <a:rPr lang="en-US" sz="2400" b="0" dirty="0"/>
              <a:t> </a:t>
            </a:r>
          </a:p>
          <a:p>
            <a:pPr marL="457200" indent="-457200">
              <a:lnSpc>
                <a:spcPct val="70000"/>
              </a:lnSpc>
              <a:spcBef>
                <a:spcPts val="300"/>
              </a:spcBef>
              <a:spcAft>
                <a:spcPts val="600"/>
              </a:spcAft>
              <a:buFont typeface="Arial" panose="020B0604020202020204" pitchFamily="34" charset="0"/>
              <a:buChar char="•"/>
              <a:defRPr/>
            </a:pPr>
            <a:r>
              <a:rPr lang="en-US" sz="2400" dirty="0"/>
              <a:t>Results of Comment Collection on D0.2:</a:t>
            </a:r>
            <a:r>
              <a:rPr lang="en-US" sz="2400" b="0" dirty="0"/>
              <a:t> </a:t>
            </a:r>
            <a:r>
              <a:rPr lang="en-US" sz="2400" b="0" dirty="0">
                <a:hlinkClick r:id="rId5"/>
              </a:rPr>
              <a:t>11-22/0973r13</a:t>
            </a:r>
            <a:r>
              <a:rPr lang="en-US" sz="2400" b="0" dirty="0"/>
              <a:t> </a:t>
            </a:r>
            <a:endParaRPr lang="en-US" sz="2400" dirty="0"/>
          </a:p>
          <a:p>
            <a:pPr marL="457200" indent="-457200">
              <a:lnSpc>
                <a:spcPct val="70000"/>
              </a:lnSpc>
              <a:spcBef>
                <a:spcPts val="300"/>
              </a:spcBef>
              <a:spcAft>
                <a:spcPts val="300"/>
              </a:spcAft>
              <a:buFont typeface="Arial" panose="020B0604020202020204" pitchFamily="34" charset="0"/>
              <a:buChar char="•"/>
              <a:defRPr/>
            </a:pPr>
            <a:r>
              <a:rPr lang="en-US" dirty="0"/>
              <a:t>Contributions (slide 21)</a:t>
            </a:r>
          </a:p>
          <a:p>
            <a:pPr marL="457200" indent="-457200">
              <a:lnSpc>
                <a:spcPct val="70000"/>
              </a:lnSpc>
              <a:spcBef>
                <a:spcPts val="300"/>
              </a:spcBef>
              <a:spcAft>
                <a:spcPts val="300"/>
              </a:spcAft>
              <a:buFont typeface="Arial" panose="020B0604020202020204" pitchFamily="34" charset="0"/>
              <a:buChar char="•"/>
              <a:defRPr/>
            </a:pPr>
            <a:r>
              <a:rPr lang="en-US" dirty="0"/>
              <a:t>Way forward to D1.0 (slide 22) – motion on initial WG LB</a:t>
            </a:r>
          </a:p>
          <a:p>
            <a:pPr marL="457200" indent="-457200">
              <a:lnSpc>
                <a:spcPct val="70000"/>
              </a:lnSpc>
              <a:spcBef>
                <a:spcPts val="300"/>
              </a:spcBef>
              <a:spcAft>
                <a:spcPts val="300"/>
              </a:spcAft>
              <a:buFont typeface="Arial" panose="020B0604020202020204" pitchFamily="34" charset="0"/>
              <a:buChar char="•"/>
              <a:defRPr/>
            </a:pPr>
            <a:r>
              <a:rPr lang="en-US" dirty="0"/>
              <a:t>Respond to Liaison from WBA: </a:t>
            </a:r>
            <a:r>
              <a:rPr lang="en-US" b="0" u="sng" dirty="0">
                <a:hlinkClick r:id="rId6"/>
              </a:rPr>
              <a:t>11-21/0703r0</a:t>
            </a:r>
            <a:r>
              <a:rPr lang="en-US" b="0" dirty="0"/>
              <a:t>, </a:t>
            </a:r>
            <a:r>
              <a:rPr lang="en-US" b="0" dirty="0">
                <a:hlinkClick r:id="rId7"/>
              </a:rPr>
              <a:t>11-21/1141r0</a:t>
            </a:r>
            <a:r>
              <a:rPr lang="en-US" b="0" dirty="0"/>
              <a:t>, </a:t>
            </a:r>
            <a:r>
              <a:rPr lang="en-US" b="0" dirty="0">
                <a:hlinkClick r:id="rId8"/>
              </a:rPr>
              <a:t>11-22/0668r0</a:t>
            </a:r>
            <a:r>
              <a:rPr lang="en-US" b="0" dirty="0"/>
              <a:t>, </a:t>
            </a:r>
            <a:r>
              <a:rPr lang="en-US" b="0" dirty="0">
                <a:hlinkClick r:id="rId9"/>
              </a:rPr>
              <a:t>11-22/0653r0</a:t>
            </a:r>
            <a:r>
              <a:rPr lang="en-US" b="0" dirty="0"/>
              <a:t> </a:t>
            </a:r>
          </a:p>
          <a:p>
            <a:pPr marL="457200" indent="-457200">
              <a:lnSpc>
                <a:spcPct val="70000"/>
              </a:lnSpc>
              <a:spcBef>
                <a:spcPts val="300"/>
              </a:spcBef>
              <a:spcAft>
                <a:spcPts val="300"/>
              </a:spcAft>
              <a:buFont typeface="Arial" panose="020B0604020202020204" pitchFamily="34" charset="0"/>
              <a:buChar char="•"/>
              <a:defRPr/>
            </a:pPr>
            <a:r>
              <a:rPr lang="en-US" dirty="0"/>
              <a:t>Next steps</a:t>
            </a:r>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Contributions</a:t>
            </a:r>
            <a:endParaRPr lang="en-GB" dirty="0"/>
          </a:p>
        </p:txBody>
      </p:sp>
      <p:sp>
        <p:nvSpPr>
          <p:cNvPr id="4098" name="Rectangle 2"/>
          <p:cNvSpPr>
            <a:spLocks noGrp="1" noChangeArrowheads="1"/>
          </p:cNvSpPr>
          <p:nvPr>
            <p:ph idx="1"/>
          </p:nvPr>
        </p:nvSpPr>
        <p:spPr>
          <a:xfrm>
            <a:off x="609600" y="1371600"/>
            <a:ext cx="10972800" cy="5103814"/>
          </a:xfrm>
          <a:ln/>
        </p:spPr>
        <p:txBody>
          <a:bodyPr/>
          <a:lstStyle/>
          <a:p>
            <a:pPr>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3"/>
              </a:rPr>
              <a:t>11-22/1329r9</a:t>
            </a:r>
            <a:r>
              <a:rPr lang="en-US" altLang="en-US" sz="2100" dirty="0">
                <a:solidFill>
                  <a:schemeClr val="tx1"/>
                </a:solidFill>
              </a:rPr>
              <a:t> – CID resolutions for 12.2.11 (Kurt Lumbatis)</a:t>
            </a:r>
            <a:endParaRPr lang="en-US" altLang="en-US" sz="2100" dirty="0">
              <a:solidFill>
                <a:schemeClr val="tx1"/>
              </a:solidFill>
              <a:hlinkClick r:id="rId3"/>
            </a:endParaRP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3"/>
              </a:rPr>
              <a:t>11-22/1650r4</a:t>
            </a:r>
            <a:r>
              <a:rPr lang="en-US" altLang="en-US" sz="2100" dirty="0">
                <a:solidFill>
                  <a:schemeClr val="tx1"/>
                </a:solidFill>
              </a:rPr>
              <a:t> – Discussion on MAAD and all that goes with it (Graham Smith)</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4"/>
              </a:rPr>
              <a:t>11-22/1584r2</a:t>
            </a:r>
            <a:r>
              <a:rPr lang="en-US" altLang="en-US" sz="2100" dirty="0">
                <a:solidFill>
                  <a:schemeClr val="tx1"/>
                </a:solidFill>
              </a:rPr>
              <a:t> – More than one scheme (Graham Smith)</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5"/>
              </a:rPr>
              <a:t>11-22/1230r0</a:t>
            </a:r>
            <a:r>
              <a:rPr lang="en-US" altLang="en-US" sz="2100" dirty="0">
                <a:solidFill>
                  <a:schemeClr val="tx1"/>
                </a:solidFill>
              </a:rPr>
              <a:t> – Background use cases, PAR, privacy, etc. (Graham Smith)</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6"/>
              </a:rPr>
              <a:t>11-22/1732r1</a:t>
            </a:r>
            <a:r>
              <a:rPr lang="en-US" altLang="en-US" sz="2100" dirty="0">
                <a:solidFill>
                  <a:schemeClr val="tx1"/>
                </a:solidFill>
              </a:rPr>
              <a:t> - Resolution for CID19 and CID 20 (Okan Mutgan)</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7"/>
              </a:rPr>
              <a:t>11-22/1806r0</a:t>
            </a:r>
            <a:r>
              <a:rPr lang="en-US" altLang="en-US" sz="2100" dirty="0">
                <a:solidFill>
                  <a:schemeClr val="tx1"/>
                </a:solidFill>
              </a:rPr>
              <a:t> – CR for PASN (Okan Mutgan)</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8"/>
              </a:rPr>
              <a:t>11-22/1084r1</a:t>
            </a:r>
            <a:r>
              <a:rPr lang="en-US" altLang="en-US" sz="2100" dirty="0">
                <a:solidFill>
                  <a:schemeClr val="tx1"/>
                </a:solidFill>
              </a:rPr>
              <a:t> – STA ID Opt-in (Sid Thakur)</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9"/>
              </a:rPr>
              <a:t>11-22/1219r0</a:t>
            </a:r>
            <a:r>
              <a:rPr lang="en-US" altLang="en-US" sz="2100" dirty="0">
                <a:solidFill>
                  <a:schemeClr val="tx1"/>
                </a:solidFill>
              </a:rPr>
              <a:t> – Stop association to a spoof AP (Graham Smith)</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10"/>
              </a:rPr>
              <a:t>11-22/1411r2</a:t>
            </a:r>
            <a:r>
              <a:rPr lang="en-US" altLang="en-US" sz="2100" dirty="0">
                <a:solidFill>
                  <a:schemeClr val="tx1"/>
                </a:solidFill>
              </a:rPr>
              <a:t> – Protection against spoof AP using probe (Graham Smith)</a:t>
            </a:r>
            <a:endParaRPr lang="en-US" altLang="en-US" sz="2100" dirty="0">
              <a:solidFill>
                <a:schemeClr val="tx1"/>
              </a:solidFill>
              <a:hlinkClick r:id="rId11"/>
            </a:endParaRP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11"/>
              </a:rPr>
              <a:t>11-22/0928r1</a:t>
            </a:r>
            <a:r>
              <a:rPr lang="en-US" altLang="en-US" sz="2100" dirty="0">
                <a:solidFill>
                  <a:schemeClr val="tx1"/>
                </a:solidFill>
              </a:rPr>
              <a:t> – MAAD Text for TGbh (Graham Smith)</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12"/>
              </a:rPr>
              <a:t>11-22/0925r3</a:t>
            </a:r>
            <a:r>
              <a:rPr lang="en-US" altLang="en-US" sz="2100" dirty="0">
                <a:solidFill>
                  <a:schemeClr val="tx1"/>
                </a:solidFill>
              </a:rPr>
              <a:t> – Text for MAAD and IRM in TGbh (Graham Smith)</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13"/>
              </a:rPr>
              <a:t>11-22/1626r0</a:t>
            </a:r>
            <a:r>
              <a:rPr lang="en-US" altLang="en-US" sz="2100" dirty="0">
                <a:solidFill>
                  <a:schemeClr val="tx1"/>
                </a:solidFill>
              </a:rPr>
              <a:t> – IRMA with IRMK (Graham Smith)</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14"/>
              </a:rPr>
              <a:t>11-22/1585r0</a:t>
            </a:r>
            <a:r>
              <a:rPr lang="en-US" altLang="en-US" sz="2100" dirty="0">
                <a:solidFill>
                  <a:schemeClr val="tx1"/>
                </a:solidFill>
              </a:rPr>
              <a:t> – Multiple schemes text (Graham Smith)</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15"/>
              </a:rPr>
              <a:t>11-22/1802r0</a:t>
            </a:r>
            <a:r>
              <a:rPr lang="en-US" altLang="en-US" sz="2100" dirty="0">
                <a:solidFill>
                  <a:schemeClr val="tx1"/>
                </a:solidFill>
              </a:rPr>
              <a:t> – Enhancement of RRCM (Okan Mutgan)</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16"/>
              </a:rPr>
              <a:t>11-22/1079r4</a:t>
            </a:r>
            <a:r>
              <a:rPr lang="en-US" altLang="en-US" sz="2100" dirty="0">
                <a:solidFill>
                  <a:schemeClr val="tx1"/>
                </a:solidFill>
              </a:rPr>
              <a:t> – CR for STA generated ID (Jay Yang)</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rPr>
              <a:t>Consider: </a:t>
            </a:r>
            <a:r>
              <a:rPr lang="en-US" sz="2100" dirty="0"/>
              <a:t>Open issues from Issues Tracking document </a:t>
            </a:r>
            <a:r>
              <a:rPr lang="en-US" sz="2100" dirty="0">
                <a:hlinkClick r:id="rId17"/>
              </a:rPr>
              <a:t>11-22/0435r2</a:t>
            </a:r>
            <a:r>
              <a:rPr lang="en-US" sz="2100" dirty="0"/>
              <a:t> </a:t>
            </a:r>
          </a:p>
          <a:p>
            <a:pPr marL="0" indent="0">
              <a:lnSpc>
                <a:spcPct val="90000"/>
              </a:lnSpc>
              <a:spcBef>
                <a:spcPts val="0"/>
              </a:spcBef>
              <a:spcAft>
                <a:spcPts val="300"/>
              </a:spcAft>
              <a:defRPr/>
            </a:pPr>
            <a:endParaRPr lang="en-US" altLang="en-US" sz="21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12727366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 Tues PM1</a:t>
            </a:r>
            <a:endParaRPr lang="en-GB" dirty="0"/>
          </a:p>
        </p:txBody>
      </p:sp>
      <p:sp>
        <p:nvSpPr>
          <p:cNvPr id="4098" name="Rectangle 2"/>
          <p:cNvSpPr>
            <a:spLocks noGrp="1" noChangeArrowheads="1"/>
          </p:cNvSpPr>
          <p:nvPr>
            <p:ph idx="1"/>
          </p:nvPr>
        </p:nvSpPr>
        <p:spPr>
          <a:xfrm>
            <a:off x="990600" y="1295400"/>
            <a:ext cx="10361084" cy="5103814"/>
          </a:xfrm>
          <a:ln/>
        </p:spPr>
        <p:txBody>
          <a:bodyPr/>
          <a:lstStyle/>
          <a:p>
            <a:endParaRPr lang="en-US" sz="2800" dirty="0"/>
          </a:p>
          <a:p>
            <a:r>
              <a:rPr lang="en-US" sz="2800" dirty="0"/>
              <a:t>If an AP receives an Identifier that is not recognized it can (choose one or more):</a:t>
            </a:r>
          </a:p>
          <a:p>
            <a:pPr marL="457200" indent="-457200">
              <a:buFont typeface="+mj-lt"/>
              <a:buAutoNum type="arabicPeriod"/>
            </a:pPr>
            <a:r>
              <a:rPr lang="en-GB" altLang="en-US" dirty="0">
                <a:solidFill>
                  <a:schemeClr val="tx1"/>
                </a:solidFill>
              </a:rPr>
              <a:t>Assign a new Identifier (and return it) - 11</a:t>
            </a:r>
          </a:p>
          <a:p>
            <a:pPr marL="457200" indent="-457200">
              <a:buFont typeface="+mj-lt"/>
              <a:buAutoNum type="arabicPeriod"/>
            </a:pPr>
            <a:r>
              <a:rPr lang="en-GB" altLang="en-US" dirty="0">
                <a:solidFill>
                  <a:schemeClr val="tx1"/>
                </a:solidFill>
              </a:rPr>
              <a:t>Use the received Identifier (with some feedback that this is what happened) - 6</a:t>
            </a:r>
          </a:p>
          <a:p>
            <a:pPr marL="457200" indent="-457200">
              <a:buFont typeface="+mj-lt"/>
              <a:buAutoNum type="arabicPeriod"/>
            </a:pPr>
            <a:r>
              <a:rPr lang="en-GB" altLang="en-US" dirty="0">
                <a:solidFill>
                  <a:schemeClr val="tx1"/>
                </a:solidFill>
              </a:rPr>
              <a:t>Continue the 4-way and association, with no </a:t>
            </a:r>
            <a:r>
              <a:rPr lang="en-GB" altLang="en-US" dirty="0" err="1">
                <a:solidFill>
                  <a:schemeClr val="tx1"/>
                </a:solidFill>
              </a:rPr>
              <a:t>Identifer</a:t>
            </a:r>
            <a:r>
              <a:rPr lang="en-GB" altLang="en-US" dirty="0">
                <a:solidFill>
                  <a:schemeClr val="tx1"/>
                </a:solidFill>
              </a:rPr>
              <a:t> - 3</a:t>
            </a:r>
          </a:p>
          <a:p>
            <a:pPr marL="457200" indent="-457200">
              <a:buFont typeface="+mj-lt"/>
              <a:buAutoNum type="arabicPeriod"/>
            </a:pPr>
            <a:r>
              <a:rPr lang="en-GB" altLang="en-US" dirty="0">
                <a:solidFill>
                  <a:schemeClr val="tx1"/>
                </a:solidFill>
              </a:rPr>
              <a:t>Fail the 4-way handshake/association - 9</a:t>
            </a:r>
          </a:p>
          <a:p>
            <a:pPr marL="457200" indent="-457200">
              <a:buFont typeface="+mj-lt"/>
              <a:buAutoNum type="arabicPeriod"/>
            </a:pPr>
            <a:r>
              <a:rPr lang="en-GB" altLang="en-US" dirty="0">
                <a:solidFill>
                  <a:schemeClr val="tx1"/>
                </a:solidFill>
              </a:rPr>
              <a:t>This condition does not need to be specified – 4</a:t>
            </a:r>
          </a:p>
          <a:p>
            <a:pPr marL="0" indent="0"/>
            <a:r>
              <a:rPr lang="en-GB" altLang="en-US" dirty="0">
                <a:solidFill>
                  <a:schemeClr val="tx1"/>
                </a:solidFill>
              </a:rPr>
              <a:t>(9 no response)</a:t>
            </a:r>
          </a:p>
          <a:p>
            <a:pPr>
              <a:buFont typeface="Arial" panose="020B0604020202020204" pitchFamily="34" charset="0"/>
              <a:buChar char="•"/>
            </a:pPr>
            <a:endParaRPr lang="en-GB" altLang="en-US" sz="1800" u="sng" dirty="0">
              <a:solidFill>
                <a:schemeClr val="tx1"/>
              </a:solidFill>
            </a:endParaRPr>
          </a:p>
          <a:p>
            <a:pPr>
              <a:buFont typeface="Arial" panose="020B0604020202020204" pitchFamily="34" charset="0"/>
              <a:buChar char="•"/>
            </a:pPr>
            <a:endParaRPr lang="en-GB" altLang="en-US" sz="1800" u="sng"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242419992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3DC70-4864-4BB7-86A1-B9404041B1F9}"/>
              </a:ext>
            </a:extLst>
          </p:cNvPr>
          <p:cNvSpPr>
            <a:spLocks noGrp="1"/>
          </p:cNvSpPr>
          <p:nvPr>
            <p:ph type="title"/>
          </p:nvPr>
        </p:nvSpPr>
        <p:spPr>
          <a:xfrm>
            <a:off x="914401" y="685801"/>
            <a:ext cx="10361084" cy="533399"/>
          </a:xfrm>
        </p:spPr>
        <p:txBody>
          <a:bodyPr/>
          <a:lstStyle/>
          <a:p>
            <a:r>
              <a:rPr lang="en-US" dirty="0"/>
              <a:t>Way forward</a:t>
            </a:r>
          </a:p>
        </p:txBody>
      </p:sp>
      <p:sp>
        <p:nvSpPr>
          <p:cNvPr id="3" name="Content Placeholder 2">
            <a:extLst>
              <a:ext uri="{FF2B5EF4-FFF2-40B4-BE49-F238E27FC236}">
                <a16:creationId xmlns:a16="http://schemas.microsoft.com/office/drawing/2014/main" id="{3DE0E834-7825-466C-AACB-BD71C45D27AC}"/>
              </a:ext>
            </a:extLst>
          </p:cNvPr>
          <p:cNvSpPr>
            <a:spLocks noGrp="1"/>
          </p:cNvSpPr>
          <p:nvPr>
            <p:ph idx="1"/>
          </p:nvPr>
        </p:nvSpPr>
        <p:spPr>
          <a:xfrm>
            <a:off x="914401" y="1524000"/>
            <a:ext cx="10361084" cy="4951413"/>
          </a:xfrm>
        </p:spPr>
        <p:txBody>
          <a:bodyPr/>
          <a:lstStyle/>
          <a:p>
            <a:pPr marL="0" indent="0"/>
            <a:r>
              <a:rPr lang="en-US" dirty="0"/>
              <a:t>Discuss status of draft and way forward, based on status as of this session</a:t>
            </a:r>
          </a:p>
          <a:p>
            <a:pPr marL="0" indent="0"/>
            <a:endParaRPr lang="en-US" b="1" dirty="0"/>
          </a:p>
          <a:p>
            <a:pPr marL="0" indent="0"/>
            <a:r>
              <a:rPr lang="en-US" dirty="0"/>
              <a:t>Current draft (D0.2) is posted, on this page </a:t>
            </a:r>
            <a:r>
              <a:rPr lang="en-US" dirty="0">
                <a:hlinkClick r:id="rId2"/>
              </a:rPr>
              <a:t>https://www.ieee802.org/11/private/Draft_Standards/11bh/index.html</a:t>
            </a:r>
            <a:r>
              <a:rPr lang="en-US" dirty="0"/>
              <a:t> </a:t>
            </a:r>
          </a:p>
          <a:p>
            <a:pPr marL="0" indent="0"/>
            <a:endParaRPr lang="en-US" b="1" dirty="0"/>
          </a:p>
          <a:p>
            <a:pPr marL="0" indent="0"/>
            <a:r>
              <a:rPr lang="en-US" dirty="0"/>
              <a:t>Updates this week, to create D0.&lt;x&gt;, approval?</a:t>
            </a:r>
          </a:p>
          <a:p>
            <a:pPr marL="0" indent="0"/>
            <a:endParaRPr lang="en-US" dirty="0"/>
          </a:p>
          <a:p>
            <a:pPr marL="0" indent="0"/>
            <a:r>
              <a:rPr lang="en-US" b="1" dirty="0"/>
              <a:t>D1.0 WG Ballot?</a:t>
            </a:r>
          </a:p>
        </p:txBody>
      </p:sp>
      <p:sp>
        <p:nvSpPr>
          <p:cNvPr id="4" name="Slide Number Placeholder 3">
            <a:extLst>
              <a:ext uri="{FF2B5EF4-FFF2-40B4-BE49-F238E27FC236}">
                <a16:creationId xmlns:a16="http://schemas.microsoft.com/office/drawing/2014/main" id="{4DD05361-13C0-4D48-B309-876A540AB492}"/>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7730612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An Identifier (input to opaque algorithm, if used) is generated by:</a:t>
            </a:r>
          </a:p>
          <a:p>
            <a:pPr marL="457200" indent="-457200">
              <a:buFontTx/>
              <a:buChar char="-"/>
            </a:pPr>
            <a:r>
              <a:rPr lang="en-US" sz="2800" dirty="0"/>
              <a:t>AP/network locally generates it</a:t>
            </a:r>
          </a:p>
          <a:p>
            <a:pPr marL="457200" indent="-457200">
              <a:buFontTx/>
              <a:buChar char="-"/>
            </a:pPr>
            <a:r>
              <a:rPr lang="en-US" sz="2800" dirty="0"/>
              <a:t>It is derived by out-of-scope process</a:t>
            </a:r>
          </a:p>
          <a:p>
            <a:endParaRPr lang="en-US" sz="2800" dirty="0"/>
          </a:p>
          <a:p>
            <a:pPr>
              <a:buFont typeface="Arial" panose="020B0604020202020204" pitchFamily="34" charset="0"/>
              <a:buChar char="•"/>
            </a:pPr>
            <a:endParaRPr lang="en-GB" altLang="en-US" sz="1800" u="sng"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3613386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X – </a:t>
            </a:r>
            <a:r>
              <a:rPr lang="en-US" sz="3200" dirty="0" err="1"/>
              <a:t>Dx.x</a:t>
            </a:r>
            <a:r>
              <a:rPr lang="en-US" sz="3200" dirty="0"/>
              <a:t> update</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accept changes to the IEEE802.11bh </a:t>
            </a:r>
            <a:r>
              <a:rPr lang="en-US" sz="2800" dirty="0" err="1"/>
              <a:t>Dx.x</a:t>
            </a:r>
            <a:r>
              <a:rPr lang="en-US" sz="2800" dirty="0"/>
              <a:t> draft as specified in the following document:</a:t>
            </a:r>
          </a:p>
          <a:p>
            <a:pPr>
              <a:buFont typeface="Arial" panose="020B0604020202020204" pitchFamily="34" charset="0"/>
              <a:buChar char="•"/>
            </a:pPr>
            <a:r>
              <a:rPr lang="en-GB" altLang="en-US" sz="1800" u="sng" dirty="0">
                <a:solidFill>
                  <a:schemeClr val="tx1"/>
                </a:solidFill>
              </a:rPr>
              <a:t> </a:t>
            </a:r>
          </a:p>
          <a:p>
            <a:pPr>
              <a:buFont typeface="Arial" panose="020B0604020202020204" pitchFamily="34" charset="0"/>
              <a:buChar char="•"/>
            </a:pPr>
            <a:endParaRPr lang="en-GB" altLang="en-US" sz="1800" u="sng" dirty="0">
              <a:solidFill>
                <a:schemeClr val="tx1"/>
              </a:solidFill>
            </a:endParaRPr>
          </a:p>
          <a:p>
            <a:pPr marL="0" indent="0"/>
            <a:r>
              <a:rPr lang="en-GB" altLang="en-US" dirty="0">
                <a:solidFill>
                  <a:schemeClr val="tx1"/>
                </a:solidFill>
              </a:rPr>
              <a:t>Moved:</a:t>
            </a:r>
          </a:p>
          <a:p>
            <a:pPr marL="0" indent="0"/>
            <a:r>
              <a:rPr lang="en-GB" altLang="en-US" dirty="0">
                <a:solidFill>
                  <a:schemeClr val="tx1"/>
                </a:solidFill>
              </a:rPr>
              <a:t>Seconded:</a:t>
            </a:r>
          </a:p>
          <a:p>
            <a:pPr marL="0" indent="0"/>
            <a:r>
              <a:rPr lang="en-GB" altLang="en-US" dirty="0">
                <a:solidFill>
                  <a:schemeClr val="tx1"/>
                </a:solidFill>
              </a:rPr>
              <a:t>Results:</a:t>
            </a:r>
            <a:endParaRPr lang="en-US" altLang="en-US"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9261697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X - TGbh initial WG ballot</a:t>
            </a:r>
          </a:p>
        </p:txBody>
      </p:sp>
      <p:sp>
        <p:nvSpPr>
          <p:cNvPr id="3" name="Content Placeholder 2"/>
          <p:cNvSpPr>
            <a:spLocks noGrp="1"/>
          </p:cNvSpPr>
          <p:nvPr>
            <p:ph idx="1"/>
          </p:nvPr>
        </p:nvSpPr>
        <p:spPr/>
        <p:txBody>
          <a:bodyPr/>
          <a:lstStyle/>
          <a:p>
            <a:r>
              <a:rPr lang="en-US" b="0" dirty="0"/>
              <a:t>Instruct the editor to prepare P802.11bh/D1.0, and</a:t>
            </a:r>
          </a:p>
          <a:p>
            <a:r>
              <a:rPr lang="en-US" b="0" dirty="0"/>
              <a:t>approve a 30 day Working Group Technical Letter Ballot asking the question “Should TGbh Draft 1.0 be forwarded to Sponsor Ballot”?</a:t>
            </a:r>
          </a:p>
          <a:p>
            <a:endParaRPr lang="en-US" b="0" dirty="0"/>
          </a:p>
          <a:p>
            <a:r>
              <a:rPr lang="en-US" dirty="0"/>
              <a:t>Moved: </a:t>
            </a:r>
          </a:p>
          <a:p>
            <a:r>
              <a:rPr lang="en-US" dirty="0"/>
              <a:t>Seconded: </a:t>
            </a:r>
          </a:p>
          <a:p>
            <a:r>
              <a:rPr lang="en-US" dirty="0"/>
              <a:t>Result: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36518667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Jan interim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4 Meeting slots</a:t>
            </a:r>
          </a:p>
          <a:p>
            <a:r>
              <a:rPr lang="en-US" sz="2800" dirty="0"/>
              <a:t>Avoid conflicts with (TGs): TGbi, </a:t>
            </a:r>
            <a:r>
              <a:rPr lang="en-US" sz="2800" dirty="0" err="1"/>
              <a:t>REVme</a:t>
            </a:r>
            <a:r>
              <a:rPr lang="en-US" sz="2800" dirty="0"/>
              <a:t>, ARC, </a:t>
            </a:r>
            <a:r>
              <a:rPr lang="en-US" sz="2800" dirty="0" err="1"/>
              <a:t>TGbc</a:t>
            </a:r>
            <a:r>
              <a:rPr lang="en-US" sz="2800" dirty="0"/>
              <a:t>, UHR, TGbe(MAC/Join) if/as much as possible</a:t>
            </a:r>
          </a:p>
          <a:p>
            <a:endParaRPr lang="en-US" sz="2800" dirty="0"/>
          </a:p>
          <a:p>
            <a:r>
              <a:rPr lang="en-US" sz="2800" dirty="0"/>
              <a:t>Goals:</a:t>
            </a:r>
            <a:endParaRPr lang="en-US" sz="2800" u="sng"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Teleconferences through Jan session? : Tues, Nov 29, Dec 13, Dec 20, Jan 3, Jan 10</a:t>
            </a:r>
          </a:p>
          <a:p>
            <a:pPr marL="457200" indent="-457200">
              <a:buFont typeface="Arial" panose="020B0604020202020204" pitchFamily="34" charset="0"/>
              <a:buChar char="•"/>
            </a:pPr>
            <a:endParaRPr lang="en-US" sz="2800" dirty="0"/>
          </a:p>
          <a:p>
            <a:r>
              <a:rPr lang="en-US" sz="2800" dirty="0"/>
              <a:t>Avoid conflicts with (TGs): TGbi, </a:t>
            </a:r>
            <a:r>
              <a:rPr lang="en-US" sz="2800" dirty="0" err="1"/>
              <a:t>REVme</a:t>
            </a:r>
            <a:r>
              <a:rPr lang="en-US" sz="2800" dirty="0"/>
              <a:t>, ARC, TGbe(MAC/Joint), UHR</a:t>
            </a:r>
          </a:p>
          <a:p>
            <a:pPr marL="457200" indent="-457200">
              <a:buFont typeface="Arial" panose="020B0604020202020204" pitchFamily="34" charset="0"/>
              <a:buChar char="•"/>
            </a:pPr>
            <a:r>
              <a:rPr lang="en-US" sz="2800" dirty="0"/>
              <a:t>Dates to avoid? Dec 6</a:t>
            </a:r>
          </a:p>
          <a:p>
            <a:pPr marL="457200" indent="-457200">
              <a:buFont typeface="Arial" panose="020B0604020202020204" pitchFamily="34" charset="0"/>
              <a:buChar char="•"/>
            </a:pPr>
            <a:endParaRPr lang="en-US" sz="2800" dirty="0"/>
          </a:p>
          <a:p>
            <a:pPr marL="0" indent="0"/>
            <a:r>
              <a:rPr lang="en-US" sz="2800" dirty="0"/>
              <a:t>Time of day?</a:t>
            </a:r>
          </a:p>
          <a:p>
            <a:pPr marL="457200" indent="-457200">
              <a:buFont typeface="Arial" panose="020B0604020202020204" pitchFamily="34" charset="0"/>
              <a:buChar char="•"/>
            </a:pPr>
            <a:r>
              <a:rPr lang="en-US" sz="2800" dirty="0"/>
              <a:t>Tuesday 9:30 AM ET (10:30 pm China, 11:30 pm Japan), 2 </a:t>
            </a:r>
            <a:r>
              <a:rPr lang="en-US" sz="2800" dirty="0" err="1"/>
              <a:t>hrs</a:t>
            </a:r>
            <a:endParaRPr lang="en-US" sz="2800" dirty="0"/>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28</a:t>
            </a:fld>
            <a:endParaRPr lang="en-GB"/>
          </a:p>
        </p:txBody>
      </p:sp>
    </p:spTree>
    <p:extLst>
      <p:ext uri="{BB962C8B-B14F-4D97-AF65-F5344CB8AC3E}">
        <p14:creationId xmlns:p14="http://schemas.microsoft.com/office/powerpoint/2010/main" val="3030001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November 2022 Plenary Session</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Work organization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457200" indent="-457200">
              <a:lnSpc>
                <a:spcPct val="70000"/>
              </a:lnSpc>
              <a:spcBef>
                <a:spcPts val="300"/>
              </a:spcBef>
              <a:spcAft>
                <a:spcPts val="600"/>
              </a:spcAft>
              <a:buFont typeface="Arial" panose="020B0604020202020204" pitchFamily="34" charset="0"/>
              <a:buChar char="•"/>
              <a:defRPr/>
            </a:pPr>
            <a:r>
              <a:rPr lang="en-US" sz="3200" dirty="0"/>
              <a:t>Issues Tracking document: </a:t>
            </a:r>
            <a:r>
              <a:rPr lang="en-US" sz="3200" b="0" dirty="0"/>
              <a:t> </a:t>
            </a:r>
            <a:r>
              <a:rPr lang="en-US" sz="3200" b="0" dirty="0">
                <a:hlinkClick r:id="rId3"/>
              </a:rPr>
              <a:t>11-21/0332r37</a:t>
            </a:r>
            <a:r>
              <a:rPr lang="en-US" sz="3200" b="0" dirty="0"/>
              <a:t> </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30</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31</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TGbh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32</a:t>
            </a:fld>
            <a:endParaRPr lang="en-GB"/>
          </a:p>
        </p:txBody>
      </p:sp>
    </p:spTree>
    <p:extLst>
      <p:ext uri="{BB962C8B-B14F-4D97-AF65-F5344CB8AC3E}">
        <p14:creationId xmlns:p14="http://schemas.microsoft.com/office/powerpoint/2010/main" val="30358947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November 802.11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November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here </a:t>
            </a:r>
            <a:r>
              <a:rPr lang="en-US" dirty="0">
                <a:hlinkClick r:id="rId3"/>
              </a:rPr>
              <a:t>https://802world.org/plenary/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630376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37252</TotalTime>
  <Words>3170</Words>
  <Application>Microsoft Office PowerPoint</Application>
  <PresentationFormat>Widescreen</PresentationFormat>
  <Paragraphs>360</Paragraphs>
  <Slides>32</Slides>
  <Notes>19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39" baseType="lpstr">
      <vt:lpstr>Arial</vt:lpstr>
      <vt:lpstr>Calibri</vt:lpstr>
      <vt:lpstr>Helvetica</vt:lpstr>
      <vt:lpstr>Monotype Sorts</vt:lpstr>
      <vt:lpstr>Times New Roman</vt:lpstr>
      <vt:lpstr>Office Theme</vt:lpstr>
      <vt:lpstr>Document</vt:lpstr>
      <vt:lpstr>TGbh-agenda-2022-November-Plenary</vt:lpstr>
      <vt:lpstr>Abstract</vt:lpstr>
      <vt:lpstr>IEEE 802.11 TGbh   Randomized and Changing MAC Addresses (RCM)</vt:lpstr>
      <vt:lpstr>Registration for the November 802.11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15 November 2022, 13:30-15:30 ICT</vt:lpstr>
      <vt:lpstr>Approve prior TGbh minutes</vt:lpstr>
      <vt:lpstr>Timeline</vt:lpstr>
      <vt:lpstr>TGbh Agenda – 16 November 2022, 8:00-10:00 ICT</vt:lpstr>
      <vt:lpstr>TGbh Agenda – 17 November 2022, 8:00-10:00 ICT</vt:lpstr>
      <vt:lpstr>Contributions</vt:lpstr>
      <vt:lpstr>Straw Poll – Tues PM1</vt:lpstr>
      <vt:lpstr>Way forward</vt:lpstr>
      <vt:lpstr>Straw Poll</vt:lpstr>
      <vt:lpstr>Motion X – Dx.x update</vt:lpstr>
      <vt:lpstr>Motion X - TGbh initial WG ballot</vt:lpstr>
      <vt:lpstr>Jan interim session plan</vt:lpstr>
      <vt:lpstr>TGbh Teleconferences</vt:lpstr>
      <vt:lpstr>Backup material</vt:lpstr>
      <vt:lpstr>TGbh Work organization</vt:lpstr>
      <vt:lpstr>TGbh PAR Scope (emphasis added)</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324</cp:revision>
  <cp:lastPrinted>1601-01-01T00:00:00Z</cp:lastPrinted>
  <dcterms:created xsi:type="dcterms:W3CDTF">2021-01-26T19:12:38Z</dcterms:created>
  <dcterms:modified xsi:type="dcterms:W3CDTF">2022-11-15T09:01:58Z</dcterms:modified>
</cp:coreProperties>
</file>