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2"/>
  </p:notesMasterIdLst>
  <p:handoutMasterIdLst>
    <p:handoutMasterId r:id="rId33"/>
  </p:handoutMasterIdLst>
  <p:sldIdLst>
    <p:sldId id="522" r:id="rId3"/>
    <p:sldId id="523" r:id="rId4"/>
    <p:sldId id="524" r:id="rId5"/>
    <p:sldId id="525" r:id="rId6"/>
    <p:sldId id="526" r:id="rId7"/>
    <p:sldId id="527" r:id="rId8"/>
    <p:sldId id="528" r:id="rId9"/>
    <p:sldId id="529" r:id="rId10"/>
    <p:sldId id="530" r:id="rId11"/>
    <p:sldId id="531" r:id="rId12"/>
    <p:sldId id="532" r:id="rId13"/>
    <p:sldId id="430" r:id="rId14"/>
    <p:sldId id="378" r:id="rId15"/>
    <p:sldId id="374" r:id="rId16"/>
    <p:sldId id="422" r:id="rId17"/>
    <p:sldId id="496" r:id="rId18"/>
    <p:sldId id="398" r:id="rId19"/>
    <p:sldId id="379" r:id="rId20"/>
    <p:sldId id="383" r:id="rId21"/>
    <p:sldId id="550" r:id="rId22"/>
    <p:sldId id="557" r:id="rId23"/>
    <p:sldId id="556" r:id="rId24"/>
    <p:sldId id="466" r:id="rId25"/>
    <p:sldId id="552" r:id="rId26"/>
    <p:sldId id="553" r:id="rId27"/>
    <p:sldId id="554" r:id="rId28"/>
    <p:sldId id="555" r:id="rId29"/>
    <p:sldId id="489" r:id="rId30"/>
    <p:sldId id="458" r:id="rId31"/>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FFE0"/>
    <a:srgbClr val="CCFFCC"/>
    <a:srgbClr val="FFCCFF"/>
    <a:srgbClr val="FF00FF"/>
    <a:srgbClr val="FF33CC"/>
    <a:srgbClr val="00CC99"/>
    <a:srgbClr val="FFFFCC"/>
    <a:srgbClr val="FF97DA"/>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2269" autoAdjust="0"/>
  </p:normalViewPr>
  <p:slideViewPr>
    <p:cSldViewPr>
      <p:cViewPr>
        <p:scale>
          <a:sx n="90" d="100"/>
          <a:sy n="90" d="100"/>
        </p:scale>
        <p:origin x="667" y="19"/>
      </p:cViewPr>
      <p:guideLst>
        <p:guide orient="horz" pos="2160"/>
        <p:guide pos="3840"/>
      </p:guideLst>
    </p:cSldViewPr>
  </p:slideViewPr>
  <p:outlineViewPr>
    <p:cViewPr>
      <p:scale>
        <a:sx n="33" d="100"/>
        <a:sy n="33" d="100"/>
      </p:scale>
      <p:origin x="0" y="-244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802.11-22-1699r0</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2022</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Dorothy Stanley, HP Enterprise</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2364F18D-6796-4527-858C-05238C0F4A9C}"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04797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802.11-22-1699r0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November 2022</a:t>
            </a:r>
            <a:endParaRPr lang="en-US"/>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Dorothy Stanley, HP Enterprise</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FE52186-36B6-4054-BEF3-62B8BA7A57CB}"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315737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802.11-22-1699r0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November 2022</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6CBAD885-81A5-421E-8FC3-B2D944C8FA29}" type="slidenum">
              <a:rPr lang="en-US" sz="1200" b="0" smtClean="0"/>
              <a:pPr/>
              <a:t>1</a:t>
            </a:fld>
            <a:endParaRPr lang="en-US" sz="1200" b="0" smtClean="0"/>
          </a:p>
        </p:txBody>
      </p:sp>
      <p:sp>
        <p:nvSpPr>
          <p:cNvPr id="7174" name="Rectangle 2"/>
          <p:cNvSpPr>
            <a:spLocks noGrp="1" noRot="1" noChangeAspect="1" noChangeArrowheads="1" noTextEdit="1"/>
          </p:cNvSpPr>
          <p:nvPr>
            <p:ph type="sldImg"/>
          </p:nvPr>
        </p:nvSpPr>
        <p:spPr>
          <a:xfrm>
            <a:off x="341313" y="701675"/>
            <a:ext cx="6178550" cy="3476625"/>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08220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660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5350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18</a:t>
            </a:fld>
            <a:endParaRPr lang="en-US"/>
          </a:p>
        </p:txBody>
      </p:sp>
    </p:spTree>
    <p:extLst>
      <p:ext uri="{BB962C8B-B14F-4D97-AF65-F5344CB8AC3E}">
        <p14:creationId xmlns:p14="http://schemas.microsoft.com/office/powerpoint/2010/main" val="151696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802.11-22-1699r0</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November 2022</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Dorothy Stanley, HP Enterprise</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4F87FA4D-B203-4A7A-ABA8-34BFB8289880}" type="slidenum">
              <a:rPr lang="en-US" sz="1200" b="0" smtClean="0"/>
              <a:pPr/>
              <a:t>19</a:t>
            </a:fld>
            <a:endParaRPr lang="en-US" sz="1200" b="0" smtClean="0"/>
          </a:p>
        </p:txBody>
      </p:sp>
      <p:sp>
        <p:nvSpPr>
          <p:cNvPr id="23558" name="Rectangle 2"/>
          <p:cNvSpPr>
            <a:spLocks noGrp="1" noRot="1" noChangeAspect="1" noChangeArrowheads="1" noTextEdit="1"/>
          </p:cNvSpPr>
          <p:nvPr>
            <p:ph type="sldImg"/>
          </p:nvPr>
        </p:nvSpPr>
        <p:spPr>
          <a:xfrm>
            <a:off x="341313" y="701675"/>
            <a:ext cx="6178550" cy="3476625"/>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10303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802.11-22/1700r0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altLang="en-US" smtClean="0"/>
              <a:t>Page </a:t>
            </a:r>
            <a:fld id="{2D9A1103-2536-4E94-B60E-B659F7EE337B}" type="slidenum">
              <a:rPr lang="en-US" altLang="en-US" smtClean="0"/>
              <a:pPr>
                <a:defRPr/>
              </a:pPr>
              <a:t>20</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802.11-22/1700r0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altLang="en-US" smtClean="0"/>
              <a:t>Page </a:t>
            </a:r>
            <a:fld id="{2D9A1103-2536-4E94-B60E-B659F7EE337B}" type="slidenum">
              <a:rPr lang="en-US" altLang="en-US" smtClean="0"/>
              <a:pPr>
                <a:defRPr/>
              </a:pPr>
              <a:t>21</a:t>
            </a:fld>
            <a:endParaRPr lang="en-US" altLang="en-US"/>
          </a:p>
        </p:txBody>
      </p:sp>
    </p:spTree>
    <p:extLst>
      <p:ext uri="{BB962C8B-B14F-4D97-AF65-F5344CB8AC3E}">
        <p14:creationId xmlns:p14="http://schemas.microsoft.com/office/powerpoint/2010/main" val="223596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22</a:t>
            </a:fld>
            <a:endParaRPr lang="en-US" altLang="en-US" sz="1200" b="0" smtClean="0">
              <a:solidFill>
                <a:srgbClr val="000000"/>
              </a:solidFill>
            </a:endParaRPr>
          </a:p>
        </p:txBody>
      </p:sp>
    </p:spTree>
    <p:extLst>
      <p:ext uri="{BB962C8B-B14F-4D97-AF65-F5344CB8AC3E}">
        <p14:creationId xmlns:p14="http://schemas.microsoft.com/office/powerpoint/2010/main" val="422345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23</a:t>
            </a:fld>
            <a:endParaRPr lang="en-US"/>
          </a:p>
        </p:txBody>
      </p:sp>
    </p:spTree>
    <p:extLst>
      <p:ext uri="{BB962C8B-B14F-4D97-AF65-F5344CB8AC3E}">
        <p14:creationId xmlns:p14="http://schemas.microsoft.com/office/powerpoint/2010/main" val="110086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28</a:t>
            </a:fld>
            <a:endParaRPr lang="en-US"/>
          </a:p>
        </p:txBody>
      </p:sp>
    </p:spTree>
    <p:extLst>
      <p:ext uri="{BB962C8B-B14F-4D97-AF65-F5344CB8AC3E}">
        <p14:creationId xmlns:p14="http://schemas.microsoft.com/office/powerpoint/2010/main" val="22851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2</a:t>
            </a:fld>
            <a:endParaRPr lang="en-US"/>
          </a:p>
        </p:txBody>
      </p:sp>
    </p:spTree>
    <p:extLst>
      <p:ext uri="{BB962C8B-B14F-4D97-AF65-F5344CB8AC3E}">
        <p14:creationId xmlns:p14="http://schemas.microsoft.com/office/powerpoint/2010/main" val="6316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1835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5</a:t>
            </a:fld>
            <a:endParaRPr lang="en-US"/>
          </a:p>
        </p:txBody>
      </p:sp>
    </p:spTree>
    <p:extLst>
      <p:ext uri="{BB962C8B-B14F-4D97-AF65-F5344CB8AC3E}">
        <p14:creationId xmlns:p14="http://schemas.microsoft.com/office/powerpoint/2010/main" val="112157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7</a:t>
            </a:fld>
            <a:endParaRPr lang="en-US"/>
          </a:p>
        </p:txBody>
      </p:sp>
    </p:spTree>
    <p:extLst>
      <p:ext uri="{BB962C8B-B14F-4D97-AF65-F5344CB8AC3E}">
        <p14:creationId xmlns:p14="http://schemas.microsoft.com/office/powerpoint/2010/main" val="327801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10</a:t>
            </a:fld>
            <a:endParaRPr lang="en-US"/>
          </a:p>
        </p:txBody>
      </p:sp>
    </p:spTree>
    <p:extLst>
      <p:ext uri="{BB962C8B-B14F-4D97-AF65-F5344CB8AC3E}">
        <p14:creationId xmlns:p14="http://schemas.microsoft.com/office/powerpoint/2010/main" val="21602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802.11-22-1699r0</a:t>
            </a:r>
            <a:endParaRPr lang="en-US"/>
          </a:p>
        </p:txBody>
      </p:sp>
      <p:sp>
        <p:nvSpPr>
          <p:cNvPr id="5" name="Date Placeholder 4"/>
          <p:cNvSpPr>
            <a:spLocks noGrp="1"/>
          </p:cNvSpPr>
          <p:nvPr>
            <p:ph type="dt" idx="11"/>
          </p:nvPr>
        </p:nvSpPr>
        <p:spPr/>
        <p:txBody>
          <a:bodyPr/>
          <a:lstStyle/>
          <a:p>
            <a:pPr>
              <a:defRPr/>
            </a:pPr>
            <a:r>
              <a:rPr lang="en-US" smtClean="0"/>
              <a:t>November 2022</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11</a:t>
            </a:fld>
            <a:endParaRPr lang="en-US"/>
          </a:p>
        </p:txBody>
      </p:sp>
    </p:spTree>
    <p:extLst>
      <p:ext uri="{BB962C8B-B14F-4D97-AF65-F5344CB8AC3E}">
        <p14:creationId xmlns:p14="http://schemas.microsoft.com/office/powerpoint/2010/main" val="51638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xfrm>
            <a:off x="5572125" y="98425"/>
            <a:ext cx="641350"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802.11-22-1699r0</a:t>
            </a:r>
          </a:p>
        </p:txBody>
      </p:sp>
      <p:sp>
        <p:nvSpPr>
          <p:cNvPr id="12293" name="Date Placeholder 4"/>
          <p:cNvSpPr>
            <a:spLocks noGrp="1"/>
          </p:cNvSpPr>
          <p:nvPr>
            <p:ph type="dt" sz="quarter" idx="1"/>
          </p:nvPr>
        </p:nvSpPr>
        <p:spPr>
          <a:xfrm>
            <a:off x="646113" y="98425"/>
            <a:ext cx="827087"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November 2022</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56FFF4EB-5DB1-4C83-B02D-8AD5D978A35E}" type="slidenum">
              <a:rPr lang="en-US" sz="1200" b="0" smtClean="0"/>
              <a:pPr/>
              <a:t>12</a:t>
            </a:fld>
            <a:endParaRPr lang="en-US" sz="1200" b="0" smtClean="0"/>
          </a:p>
        </p:txBody>
      </p:sp>
    </p:spTree>
    <p:extLst>
      <p:ext uri="{BB962C8B-B14F-4D97-AF65-F5344CB8AC3E}">
        <p14:creationId xmlns:p14="http://schemas.microsoft.com/office/powerpoint/2010/main" val="343241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802.11-22-1699r0</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November 2022</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Dorothy Stanley, HP Enterprise</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E4A194D4-8BFB-4484-915A-61D91B0287BE}" type="slidenum">
              <a:rPr lang="en-US" sz="1200" b="0" smtClean="0"/>
              <a:pPr/>
              <a:t>15</a:t>
            </a:fld>
            <a:endParaRPr lang="en-US" sz="1200" b="0" smtClean="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491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BE4280C-3A59-4198-A7DE-FA7B3A6AA5CC}" type="slidenum">
              <a:rPr lang="en-US"/>
              <a:pPr>
                <a:defRPr/>
              </a:pPr>
              <a:t>‹#›</a:t>
            </a:fld>
            <a:endParaRPr lang="en-US"/>
          </a:p>
        </p:txBody>
      </p:sp>
    </p:spTree>
    <p:extLst>
      <p:ext uri="{BB962C8B-B14F-4D97-AF65-F5344CB8AC3E}">
        <p14:creationId xmlns:p14="http://schemas.microsoft.com/office/powerpoint/2010/main" val="296207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F6B9EB7-CFDB-421C-9291-7404600A232A}" type="slidenum">
              <a:rPr lang="en-US"/>
              <a:pPr>
                <a:defRPr/>
              </a:pPr>
              <a:t>‹#›</a:t>
            </a:fld>
            <a:endParaRPr lang="en-US"/>
          </a:p>
        </p:txBody>
      </p:sp>
    </p:spTree>
    <p:extLst>
      <p:ext uri="{BB962C8B-B14F-4D97-AF65-F5344CB8AC3E}">
        <p14:creationId xmlns:p14="http://schemas.microsoft.com/office/powerpoint/2010/main" val="29700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2966A0-9A2D-41E1-9C0A-3CC67CD80D26}" type="slidenum">
              <a:rPr lang="en-US"/>
              <a:pPr>
                <a:defRPr/>
              </a:pPr>
              <a:t>‹#›</a:t>
            </a:fld>
            <a:endParaRPr lang="en-US"/>
          </a:p>
        </p:txBody>
      </p:sp>
    </p:spTree>
    <p:extLst>
      <p:ext uri="{BB962C8B-B14F-4D97-AF65-F5344CB8AC3E}">
        <p14:creationId xmlns:p14="http://schemas.microsoft.com/office/powerpoint/2010/main" val="385718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34163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F753E77-0536-4BA7-8BC7-B6C83BF0A5ED}" type="slidenum">
              <a:rPr lang="en-US"/>
              <a:pPr>
                <a:defRPr/>
              </a:pPr>
              <a:t>‹#›</a:t>
            </a:fld>
            <a:endParaRPr lang="en-US"/>
          </a:p>
        </p:txBody>
      </p:sp>
    </p:spTree>
    <p:extLst>
      <p:ext uri="{BB962C8B-B14F-4D97-AF65-F5344CB8AC3E}">
        <p14:creationId xmlns:p14="http://schemas.microsoft.com/office/powerpoint/2010/main" val="328769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6" name="Slide Number Placeholder 5"/>
          <p:cNvSpPr>
            <a:spLocks noGrp="1"/>
          </p:cNvSpPr>
          <p:nvPr>
            <p:ph type="sldNum" sz="quarter" idx="12"/>
          </p:nvPr>
        </p:nvSpPr>
        <p:spPr/>
        <p:txBody>
          <a:bodyPr/>
          <a:lstStyle>
            <a:lvl1pPr>
              <a:defRPr/>
            </a:lvl1pPr>
          </a:lstStyle>
          <a:p>
            <a:pPr>
              <a:defRPr/>
            </a:pPr>
            <a:fld id="{9513B694-6003-476A-AD0A-04ECA0BF68A8}" type="slidenum">
              <a:rPr lang="en-US"/>
              <a:pPr>
                <a:defRPr/>
              </a:pPr>
              <a:t>‹#›</a:t>
            </a:fld>
            <a:endParaRPr lang="en-US"/>
          </a:p>
        </p:txBody>
      </p:sp>
    </p:spTree>
    <p:extLst>
      <p:ext uri="{BB962C8B-B14F-4D97-AF65-F5344CB8AC3E}">
        <p14:creationId xmlns:p14="http://schemas.microsoft.com/office/powerpoint/2010/main" val="347749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6" name="Slide Number Placeholder 5"/>
          <p:cNvSpPr>
            <a:spLocks noGrp="1"/>
          </p:cNvSpPr>
          <p:nvPr>
            <p:ph type="sldNum" sz="quarter" idx="12"/>
          </p:nvPr>
        </p:nvSpPr>
        <p:spPr/>
        <p:txBody>
          <a:bodyPr/>
          <a:lstStyle>
            <a:lvl1pPr>
              <a:defRPr/>
            </a:lvl1pPr>
          </a:lstStyle>
          <a:p>
            <a:pPr>
              <a:defRPr/>
            </a:pPr>
            <a:fld id="{B47433C4-EA37-4FEE-ABBA-AD5AF8A8BA2E}" type="slidenum">
              <a:rPr lang="en-US"/>
              <a:pPr>
                <a:defRPr/>
              </a:pPr>
              <a:t>‹#›</a:t>
            </a:fld>
            <a:endParaRPr lang="en-US"/>
          </a:p>
        </p:txBody>
      </p:sp>
    </p:spTree>
    <p:extLst>
      <p:ext uri="{BB962C8B-B14F-4D97-AF65-F5344CB8AC3E}">
        <p14:creationId xmlns:p14="http://schemas.microsoft.com/office/powerpoint/2010/main" val="276776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6" name="Slide Number Placeholder 5"/>
          <p:cNvSpPr>
            <a:spLocks noGrp="1"/>
          </p:cNvSpPr>
          <p:nvPr>
            <p:ph type="sldNum" sz="quarter" idx="12"/>
          </p:nvPr>
        </p:nvSpPr>
        <p:spPr/>
        <p:txBody>
          <a:bodyPr/>
          <a:lstStyle>
            <a:lvl1pPr>
              <a:defRPr/>
            </a:lvl1pPr>
          </a:lstStyle>
          <a:p>
            <a:pPr>
              <a:defRPr/>
            </a:pPr>
            <a:fld id="{93F5B195-1E86-4412-872A-C335EA4EB20F}" type="slidenum">
              <a:rPr lang="en-US"/>
              <a:pPr>
                <a:defRPr/>
              </a:pPr>
              <a:t>‹#›</a:t>
            </a:fld>
            <a:endParaRPr lang="en-US"/>
          </a:p>
        </p:txBody>
      </p:sp>
    </p:spTree>
    <p:extLst>
      <p:ext uri="{BB962C8B-B14F-4D97-AF65-F5344CB8AC3E}">
        <p14:creationId xmlns:p14="http://schemas.microsoft.com/office/powerpoint/2010/main" val="51054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7" name="Slide Number Placeholder 5"/>
          <p:cNvSpPr>
            <a:spLocks noGrp="1"/>
          </p:cNvSpPr>
          <p:nvPr>
            <p:ph type="sldNum" sz="quarter" idx="12"/>
          </p:nvPr>
        </p:nvSpPr>
        <p:spPr/>
        <p:txBody>
          <a:bodyPr/>
          <a:lstStyle>
            <a:lvl1pPr>
              <a:defRPr/>
            </a:lvl1pPr>
          </a:lstStyle>
          <a:p>
            <a:pPr>
              <a:defRPr/>
            </a:pPr>
            <a:fld id="{6D815CCF-C7C8-48B4-965B-D0A9EA5F4658}" type="slidenum">
              <a:rPr lang="en-US"/>
              <a:pPr>
                <a:defRPr/>
              </a:pPr>
              <a:t>‹#›</a:t>
            </a:fld>
            <a:endParaRPr lang="en-US"/>
          </a:p>
        </p:txBody>
      </p:sp>
    </p:spTree>
    <p:extLst>
      <p:ext uri="{BB962C8B-B14F-4D97-AF65-F5344CB8AC3E}">
        <p14:creationId xmlns:p14="http://schemas.microsoft.com/office/powerpoint/2010/main" val="2612865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9" name="Slide Number Placeholder 5"/>
          <p:cNvSpPr>
            <a:spLocks noGrp="1"/>
          </p:cNvSpPr>
          <p:nvPr>
            <p:ph type="sldNum" sz="quarter" idx="12"/>
          </p:nvPr>
        </p:nvSpPr>
        <p:spPr/>
        <p:txBody>
          <a:bodyPr/>
          <a:lstStyle>
            <a:lvl1pPr>
              <a:defRPr/>
            </a:lvl1pPr>
          </a:lstStyle>
          <a:p>
            <a:pPr>
              <a:defRPr/>
            </a:pPr>
            <a:fld id="{E97533D3-F4C0-4433-AACB-27CD43B5A93A}" type="slidenum">
              <a:rPr lang="en-US"/>
              <a:pPr>
                <a:defRPr/>
              </a:pPr>
              <a:t>‹#›</a:t>
            </a:fld>
            <a:endParaRPr lang="en-US"/>
          </a:p>
        </p:txBody>
      </p:sp>
    </p:spTree>
    <p:extLst>
      <p:ext uri="{BB962C8B-B14F-4D97-AF65-F5344CB8AC3E}">
        <p14:creationId xmlns:p14="http://schemas.microsoft.com/office/powerpoint/2010/main" val="282731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5" name="Slide Number Placeholder 5"/>
          <p:cNvSpPr>
            <a:spLocks noGrp="1"/>
          </p:cNvSpPr>
          <p:nvPr>
            <p:ph type="sldNum" sz="quarter" idx="12"/>
          </p:nvPr>
        </p:nvSpPr>
        <p:spPr/>
        <p:txBody>
          <a:bodyPr/>
          <a:lstStyle>
            <a:lvl1pPr>
              <a:defRPr/>
            </a:lvl1pPr>
          </a:lstStyle>
          <a:p>
            <a:pPr>
              <a:defRPr/>
            </a:pPr>
            <a:fld id="{DDB295BF-24A0-4B2C-8AF1-9E6D68A2E169}" type="slidenum">
              <a:rPr lang="en-US"/>
              <a:pPr>
                <a:defRPr/>
              </a:pPr>
              <a:t>‹#›</a:t>
            </a:fld>
            <a:endParaRPr lang="en-US"/>
          </a:p>
        </p:txBody>
      </p:sp>
    </p:spTree>
    <p:extLst>
      <p:ext uri="{BB962C8B-B14F-4D97-AF65-F5344CB8AC3E}">
        <p14:creationId xmlns:p14="http://schemas.microsoft.com/office/powerpoint/2010/main" val="352318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929218" y="332604"/>
            <a:ext cx="1541128" cy="276999"/>
          </a:xfrm>
        </p:spPr>
        <p:txBody>
          <a:bodyPr/>
          <a:lstStyle>
            <a:lvl1pPr>
              <a:defRPr smtClean="0"/>
            </a:lvl1pPr>
          </a:lstStyle>
          <a:p>
            <a:pPr>
              <a:defRPr/>
            </a:pPr>
            <a:r>
              <a:rPr lang="en-US" smtClean="0"/>
              <a:t>November 2022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Dorothy Stanley, HP Enterprise</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DBC98B1-8847-456F-A590-69DC1C4B50DA}" type="slidenum">
              <a:rPr lang="en-US"/>
              <a:pPr>
                <a:defRPr/>
              </a:pPr>
              <a:t>‹#›</a:t>
            </a:fld>
            <a:endParaRPr lang="en-US"/>
          </a:p>
        </p:txBody>
      </p:sp>
    </p:spTree>
    <p:extLst>
      <p:ext uri="{BB962C8B-B14F-4D97-AF65-F5344CB8AC3E}">
        <p14:creationId xmlns:p14="http://schemas.microsoft.com/office/powerpoint/2010/main" val="30701065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4" name="Slide Number Placeholder 5"/>
          <p:cNvSpPr>
            <a:spLocks noGrp="1"/>
          </p:cNvSpPr>
          <p:nvPr>
            <p:ph type="sldNum" sz="quarter" idx="12"/>
          </p:nvPr>
        </p:nvSpPr>
        <p:spPr/>
        <p:txBody>
          <a:bodyPr/>
          <a:lstStyle>
            <a:lvl1pPr>
              <a:defRPr/>
            </a:lvl1pPr>
          </a:lstStyle>
          <a:p>
            <a:pPr>
              <a:defRPr/>
            </a:pPr>
            <a:fld id="{E2A3A6AD-89E4-46DF-BC99-139DEED0FA7E}" type="slidenum">
              <a:rPr lang="en-US"/>
              <a:pPr>
                <a:defRPr/>
              </a:pPr>
              <a:t>‹#›</a:t>
            </a:fld>
            <a:endParaRPr lang="en-US"/>
          </a:p>
        </p:txBody>
      </p:sp>
    </p:spTree>
    <p:extLst>
      <p:ext uri="{BB962C8B-B14F-4D97-AF65-F5344CB8AC3E}">
        <p14:creationId xmlns:p14="http://schemas.microsoft.com/office/powerpoint/2010/main" val="1137861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7" name="Slide Number Placeholder 5"/>
          <p:cNvSpPr>
            <a:spLocks noGrp="1"/>
          </p:cNvSpPr>
          <p:nvPr>
            <p:ph type="sldNum" sz="quarter" idx="12"/>
          </p:nvPr>
        </p:nvSpPr>
        <p:spPr/>
        <p:txBody>
          <a:bodyPr/>
          <a:lstStyle>
            <a:lvl1pPr>
              <a:defRPr/>
            </a:lvl1pPr>
          </a:lstStyle>
          <a:p>
            <a:pPr>
              <a:defRPr/>
            </a:pPr>
            <a:fld id="{E52CCF3E-69AC-4C3A-9E89-B6DE6D2FC4EF}" type="slidenum">
              <a:rPr lang="en-US"/>
              <a:pPr>
                <a:defRPr/>
              </a:pPr>
              <a:t>‹#›</a:t>
            </a:fld>
            <a:endParaRPr lang="en-US"/>
          </a:p>
        </p:txBody>
      </p:sp>
    </p:spTree>
    <p:extLst>
      <p:ext uri="{BB962C8B-B14F-4D97-AF65-F5344CB8AC3E}">
        <p14:creationId xmlns:p14="http://schemas.microsoft.com/office/powerpoint/2010/main" val="215618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7" name="Slide Number Placeholder 5"/>
          <p:cNvSpPr>
            <a:spLocks noGrp="1"/>
          </p:cNvSpPr>
          <p:nvPr>
            <p:ph type="sldNum" sz="quarter" idx="12"/>
          </p:nvPr>
        </p:nvSpPr>
        <p:spPr/>
        <p:txBody>
          <a:bodyPr/>
          <a:lstStyle>
            <a:lvl1pPr>
              <a:defRPr/>
            </a:lvl1pPr>
          </a:lstStyle>
          <a:p>
            <a:pPr>
              <a:defRPr/>
            </a:pPr>
            <a:fld id="{023D4CA1-87EA-4327-97D7-AF7D29D9877D}" type="slidenum">
              <a:rPr lang="en-US"/>
              <a:pPr>
                <a:defRPr/>
              </a:pPr>
              <a:t>‹#›</a:t>
            </a:fld>
            <a:endParaRPr lang="en-US"/>
          </a:p>
        </p:txBody>
      </p:sp>
    </p:spTree>
    <p:extLst>
      <p:ext uri="{BB962C8B-B14F-4D97-AF65-F5344CB8AC3E}">
        <p14:creationId xmlns:p14="http://schemas.microsoft.com/office/powerpoint/2010/main" val="411881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6" name="Slide Number Placeholder 5"/>
          <p:cNvSpPr>
            <a:spLocks noGrp="1"/>
          </p:cNvSpPr>
          <p:nvPr>
            <p:ph type="sldNum" sz="quarter" idx="12"/>
          </p:nvPr>
        </p:nvSpPr>
        <p:spPr/>
        <p:txBody>
          <a:bodyPr/>
          <a:lstStyle>
            <a:lvl1pPr>
              <a:defRPr/>
            </a:lvl1pPr>
          </a:lstStyle>
          <a:p>
            <a:pPr>
              <a:defRPr/>
            </a:pPr>
            <a:fld id="{4085BCA0-18D3-4AF6-9970-92B477AEE0B3}" type="slidenum">
              <a:rPr lang="en-US"/>
              <a:pPr>
                <a:defRPr/>
              </a:pPr>
              <a:t>‹#›</a:t>
            </a:fld>
            <a:endParaRPr lang="en-US"/>
          </a:p>
        </p:txBody>
      </p:sp>
    </p:spTree>
    <p:extLst>
      <p:ext uri="{BB962C8B-B14F-4D97-AF65-F5344CB8AC3E}">
        <p14:creationId xmlns:p14="http://schemas.microsoft.com/office/powerpoint/2010/main" val="90848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Dorothy Stanley, HP Enterprise</a:t>
            </a:r>
            <a:endParaRPr lang="en-US"/>
          </a:p>
        </p:txBody>
      </p:sp>
      <p:sp>
        <p:nvSpPr>
          <p:cNvPr id="6" name="Slide Number Placeholder 5"/>
          <p:cNvSpPr>
            <a:spLocks noGrp="1"/>
          </p:cNvSpPr>
          <p:nvPr>
            <p:ph type="sldNum" sz="quarter" idx="12"/>
          </p:nvPr>
        </p:nvSpPr>
        <p:spPr/>
        <p:txBody>
          <a:bodyPr/>
          <a:lstStyle>
            <a:lvl1pPr>
              <a:defRPr/>
            </a:lvl1pPr>
          </a:lstStyle>
          <a:p>
            <a:pPr>
              <a:defRPr/>
            </a:pPr>
            <a:fld id="{03AC5195-963D-48D7-A6D0-9055F0969E1B}" type="slidenum">
              <a:rPr lang="en-US"/>
              <a:pPr>
                <a:defRPr/>
              </a:pPr>
              <a:t>‹#›</a:t>
            </a:fld>
            <a:endParaRPr lang="en-US"/>
          </a:p>
        </p:txBody>
      </p:sp>
    </p:spTree>
    <p:extLst>
      <p:ext uri="{BB962C8B-B14F-4D97-AF65-F5344CB8AC3E}">
        <p14:creationId xmlns:p14="http://schemas.microsoft.com/office/powerpoint/2010/main" val="8490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0366C23-4538-4CEB-9158-0679D70D390A}" type="slidenum">
              <a:rPr lang="en-US"/>
              <a:pPr>
                <a:defRPr/>
              </a:pPr>
              <a:t>‹#›</a:t>
            </a:fld>
            <a:endParaRPr lang="en-US"/>
          </a:p>
        </p:txBody>
      </p:sp>
    </p:spTree>
    <p:extLst>
      <p:ext uri="{BB962C8B-B14F-4D97-AF65-F5344CB8AC3E}">
        <p14:creationId xmlns:p14="http://schemas.microsoft.com/office/powerpoint/2010/main" val="185624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FA65C0B-5E3D-4C40-AD73-3536A14CCEBD}" type="slidenum">
              <a:rPr lang="en-US"/>
              <a:pPr>
                <a:defRPr/>
              </a:pPr>
              <a:t>‹#›</a:t>
            </a:fld>
            <a:endParaRPr lang="en-US"/>
          </a:p>
        </p:txBody>
      </p:sp>
    </p:spTree>
    <p:extLst>
      <p:ext uri="{BB962C8B-B14F-4D97-AF65-F5344CB8AC3E}">
        <p14:creationId xmlns:p14="http://schemas.microsoft.com/office/powerpoint/2010/main" val="3921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07CA113-D3E1-4D93-9585-B8CFAFF54614}" type="slidenum">
              <a:rPr lang="en-US"/>
              <a:pPr>
                <a:defRPr/>
              </a:pPr>
              <a:t>‹#›</a:t>
            </a:fld>
            <a:endParaRPr lang="en-US"/>
          </a:p>
        </p:txBody>
      </p:sp>
    </p:spTree>
    <p:extLst>
      <p:ext uri="{BB962C8B-B14F-4D97-AF65-F5344CB8AC3E}">
        <p14:creationId xmlns:p14="http://schemas.microsoft.com/office/powerpoint/2010/main" val="15042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FBD1F51-5136-477F-A21E-BB3B46CB0CD8}" type="slidenum">
              <a:rPr lang="en-US"/>
              <a:pPr>
                <a:defRPr/>
              </a:pPr>
              <a:t>‹#›</a:t>
            </a:fld>
            <a:endParaRPr lang="en-US"/>
          </a:p>
        </p:txBody>
      </p:sp>
    </p:spTree>
    <p:extLst>
      <p:ext uri="{BB962C8B-B14F-4D97-AF65-F5344CB8AC3E}">
        <p14:creationId xmlns:p14="http://schemas.microsoft.com/office/powerpoint/2010/main" val="28841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9537A71-55E9-47A7-9FE1-4FF47A2591AA}" type="slidenum">
              <a:rPr lang="en-US"/>
              <a:pPr>
                <a:defRPr/>
              </a:pPr>
              <a:t>‹#›</a:t>
            </a:fld>
            <a:endParaRPr lang="en-US"/>
          </a:p>
        </p:txBody>
      </p:sp>
    </p:spTree>
    <p:extLst>
      <p:ext uri="{BB962C8B-B14F-4D97-AF65-F5344CB8AC3E}">
        <p14:creationId xmlns:p14="http://schemas.microsoft.com/office/powerpoint/2010/main" val="102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A0304A0-4CD5-4ECE-A0A5-AD40B25F94B7}" type="slidenum">
              <a:rPr lang="en-US"/>
              <a:pPr>
                <a:defRPr/>
              </a:pPr>
              <a:t>‹#›</a:t>
            </a:fld>
            <a:endParaRPr lang="en-US"/>
          </a:p>
        </p:txBody>
      </p:sp>
    </p:spTree>
    <p:extLst>
      <p:ext uri="{BB962C8B-B14F-4D97-AF65-F5344CB8AC3E}">
        <p14:creationId xmlns:p14="http://schemas.microsoft.com/office/powerpoint/2010/main" val="11313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November 2022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DB007BB-E901-4378-AA7C-987070732C3C}" type="slidenum">
              <a:rPr lang="en-US"/>
              <a:pPr>
                <a:defRPr/>
              </a:pPr>
              <a:t>‹#›</a:t>
            </a:fld>
            <a:endParaRPr lang="en-US"/>
          </a:p>
        </p:txBody>
      </p:sp>
    </p:spTree>
    <p:extLst>
      <p:ext uri="{BB962C8B-B14F-4D97-AF65-F5344CB8AC3E}">
        <p14:creationId xmlns:p14="http://schemas.microsoft.com/office/powerpoint/2010/main" val="4916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November 2022</a:t>
            </a:r>
            <a:endParaRPr lang="en-US" dirty="0"/>
          </a:p>
        </p:txBody>
      </p:sp>
      <p:sp>
        <p:nvSpPr>
          <p:cNvPr id="1029" name="Rectangle 5"/>
          <p:cNvSpPr>
            <a:spLocks noGrp="1" noChangeArrowheads="1"/>
          </p:cNvSpPr>
          <p:nvPr>
            <p:ph type="ftr" sz="quarter" idx="3"/>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Dorothy Stanley, HP Enterprise</a:t>
            </a:r>
            <a:endParaRPr lang="en-US"/>
          </a:p>
        </p:txBody>
      </p:sp>
      <p:sp>
        <p:nvSpPr>
          <p:cNvPr id="1030" name="Rectangle 6"/>
          <p:cNvSpPr>
            <a:spLocks noGrp="1" noChangeArrowheads="1"/>
          </p:cNvSpPr>
          <p:nvPr>
            <p:ph type="sldNum" sz="quarter" idx="4"/>
          </p:nvPr>
        </p:nvSpPr>
        <p:spPr bwMode="auto">
          <a:xfrm>
            <a:off x="5879101"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AA0DB6A0-3FAC-4C50-B855-05E2EFEC7C93}" type="slidenum">
              <a:rPr lang="en-US"/>
              <a:pPr>
                <a:defRPr/>
              </a:pPr>
              <a:t>‹#›</a:t>
            </a:fld>
            <a:endParaRPr lang="en-US"/>
          </a:p>
        </p:txBody>
      </p:sp>
      <p:sp>
        <p:nvSpPr>
          <p:cNvPr id="1031" name="Rectangle 7"/>
          <p:cNvSpPr>
            <a:spLocks noChangeArrowheads="1"/>
          </p:cNvSpPr>
          <p:nvPr/>
        </p:nvSpPr>
        <p:spPr bwMode="auto">
          <a:xfrm>
            <a:off x="7862238" y="332601"/>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smtClean="0"/>
              <a:t>doc.: IEEE </a:t>
            </a:r>
            <a:r>
              <a:rPr lang="en-US" sz="1800" dirty="0" smtClean="0"/>
              <a:t>802.11-22/1699r1</a:t>
            </a:r>
            <a:endParaRPr lang="en-US" sz="1800" dirty="0" smtClean="0"/>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
        <p:nvSpPr>
          <p:cNvPr id="1033" name="Rectangle 9"/>
          <p:cNvSpPr>
            <a:spLocks noChangeArrowheads="1"/>
          </p:cNvSpPr>
          <p:nvPr/>
        </p:nvSpPr>
        <p:spPr bwMode="auto">
          <a:xfrm>
            <a:off x="914402" y="6475413"/>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Tree>
  </p:cSld>
  <p:clrMap bg1="lt1" tx1="dk1" bg2="lt2" tx2="dk2" accent1="accent1" accent2="accent2" accent3="accent3" accent4="accent4" accent5="accent5" accent6="accent6" hlink="hlink" folHlink="folHlink"/>
  <p:sldLayoutIdLst>
    <p:sldLayoutId id="2147485525" r:id="rId1"/>
    <p:sldLayoutId id="2147485548"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smtClean="0"/>
              <a:t>November 2022</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Dorothy Stanley, HP Enterprise</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23A8551-48C1-4729-80EE-98522A3CE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9/documen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entor.ieee.org/802/bp/StartPage"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ieee802.org/11/PARs/index.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haspark.net/#/live/809500047632257024?lang=e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1/11-11-1625-02-0000-comment-resolution-guide.doc" TargetMode="External"/><Relationship Id="rId7" Type="http://schemas.openxmlformats.org/officeDocument/2006/relationships/hyperlink" Target="https://mentor.ieee.org/802.11/dcn/18/11-18-1410-00-00ax-lb233-cr-spatial-reuse.docx" TargetMode="External"/><Relationship Id="rId2" Type="http://schemas.openxmlformats.org/officeDocument/2006/relationships/hyperlink" Target="https://mentor.ieee.org/802.11/dcn/13/11-13-0230-05-0000-comment-resolution-tutorial.ppt" TargetMode="External"/><Relationship Id="rId1" Type="http://schemas.openxmlformats.org/officeDocument/2006/relationships/slideLayout" Target="../slideLayouts/slideLayout2.xml"/><Relationship Id="rId6" Type="http://schemas.openxmlformats.org/officeDocument/2006/relationships/hyperlink" Target="https://mentor.ieee.org/802.11/dcn/18/11-18-0669-04-000m-revmd-mac-comments-assigned-to-hamilton.docx" TargetMode="External"/><Relationship Id="rId5" Type="http://schemas.openxmlformats.org/officeDocument/2006/relationships/hyperlink" Target="https://mentor.ieee.org/802.11/dcn/18/11-18-0930-00-000m-cid-1007.docx" TargetMode="External"/><Relationship Id="rId4" Type="http://schemas.openxmlformats.org/officeDocument/2006/relationships/hyperlink" Target="https://mentor.ieee.org/802.11/dcn/18/11-18-0237-00-000m-cid-177.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entor.ieee.org/802-ec/dcn/22/ec-22-0205" TargetMode="External"/><Relationship Id="rId3" Type="http://schemas.openxmlformats.org/officeDocument/2006/relationships/hyperlink" Target="https://mentor.ieee.org/802.11/dcn/22/11-22-1698" TargetMode="External"/><Relationship Id="rId7" Type="http://schemas.openxmlformats.org/officeDocument/2006/relationships/hyperlink" Target="https://mentor.ieee.org/802.11/dcn/22/11-22-1727" TargetMode="External"/><Relationship Id="rId12" Type="http://schemas.openxmlformats.org/officeDocument/2006/relationships/hyperlink" Target="https://mentor.ieee.org/802.11/dcn/22/11-22-135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1/dcn/22/11-22-1710" TargetMode="External"/><Relationship Id="rId11" Type="http://schemas.openxmlformats.org/officeDocument/2006/relationships/hyperlink" Target="https://mentor.ieee.org/802.11/dcn/22/11-22-1729" TargetMode="External"/><Relationship Id="rId5" Type="http://schemas.openxmlformats.org/officeDocument/2006/relationships/hyperlink" Target="https://mentor.ieee.org/802.11/dcn/22/11-22-1728" TargetMode="External"/><Relationship Id="rId10" Type="http://schemas.openxmlformats.org/officeDocument/2006/relationships/hyperlink" Target="https://mentor.ieee.org/802.11/dcn/22/11-22-1678" TargetMode="External"/><Relationship Id="rId4" Type="http://schemas.openxmlformats.org/officeDocument/2006/relationships/hyperlink" Target="https://mentor.ieee.org/802.11/dcn/22/11-22-1699" TargetMode="External"/><Relationship Id="rId9" Type="http://schemas.openxmlformats.org/officeDocument/2006/relationships/hyperlink" Target="https://mentor.ieee.org/802.11/dcn/22/11-22-170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8/" TargetMode="External"/><Relationship Id="rId2" Type="http://schemas.openxmlformats.org/officeDocument/2006/relationships/hyperlink" Target="https://mentor.ieee.org/802.18/documents" TargetMode="Externa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dirty="0" smtClean="0"/>
              <a:t>802.11 Working Group Opening Report</a:t>
            </a:r>
            <a:br>
              <a:rPr lang="en-US" dirty="0" smtClean="0"/>
            </a:br>
            <a:r>
              <a:rPr lang="en-US" dirty="0" smtClean="0"/>
              <a:t>November 2022</a:t>
            </a:r>
          </a:p>
        </p:txBody>
      </p:sp>
      <p:sp>
        <p:nvSpPr>
          <p:cNvPr id="6150" name="Rectangle 6"/>
          <p:cNvSpPr>
            <a:spLocks noGrp="1" noChangeArrowheads="1"/>
          </p:cNvSpPr>
          <p:nvPr>
            <p:ph idx="1"/>
          </p:nvPr>
        </p:nvSpPr>
        <p:spPr>
          <a:noFill/>
        </p:spPr>
        <p:txBody>
          <a:bodyPr/>
          <a:lstStyle/>
          <a:p>
            <a:pPr algn="ctr">
              <a:lnSpc>
                <a:spcPct val="90000"/>
              </a:lnSpc>
              <a:buFontTx/>
              <a:buNone/>
            </a:pPr>
            <a:r>
              <a:rPr lang="en-US" sz="2000" dirty="0"/>
              <a:t>Date:</a:t>
            </a:r>
            <a:r>
              <a:rPr lang="en-US" sz="2000" b="0" dirty="0"/>
              <a:t> </a:t>
            </a:r>
            <a:r>
              <a:rPr lang="en-US" sz="2000" b="0" dirty="0" smtClean="0"/>
              <a:t>2022-11-14</a:t>
            </a:r>
            <a:endParaRPr lang="en-US" sz="2000" b="0" dirty="0" smtClean="0"/>
          </a:p>
          <a:p>
            <a:pPr algn="ctr">
              <a:lnSpc>
                <a:spcPct val="90000"/>
              </a:lnSpc>
              <a:buFontTx/>
              <a:buNone/>
            </a:pPr>
            <a:endParaRPr lang="en-US" sz="2000" b="0" dirty="0"/>
          </a:p>
        </p:txBody>
      </p:sp>
      <p:sp>
        <p:nvSpPr>
          <p:cNvPr id="2" name="Date Placeholder 1"/>
          <p:cNvSpPr>
            <a:spLocks noGrp="1"/>
          </p:cNvSpPr>
          <p:nvPr>
            <p:ph type="dt" sz="half" idx="10"/>
          </p:nvPr>
        </p:nvSpPr>
        <p:spPr/>
        <p:txBody>
          <a:bodyPr/>
          <a:lstStyle/>
          <a:p>
            <a:pPr>
              <a:defRPr/>
            </a:pPr>
            <a:r>
              <a:rPr lang="en-US" smtClean="0"/>
              <a:t>November 2022</a:t>
            </a:r>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graphicFrame>
        <p:nvGraphicFramePr>
          <p:cNvPr id="6151" name="Object 11"/>
          <p:cNvGraphicFramePr>
            <a:graphicFrameLocks noChangeAspect="1"/>
          </p:cNvGraphicFramePr>
          <p:nvPr>
            <p:extLst>
              <p:ext uri="{D42A27DB-BD31-4B8C-83A1-F6EECF244321}">
                <p14:modId xmlns:p14="http://schemas.microsoft.com/office/powerpoint/2010/main" val="1914187923"/>
              </p:ext>
            </p:extLst>
          </p:nvPr>
        </p:nvGraphicFramePr>
        <p:xfrm>
          <a:off x="2052432" y="2343227"/>
          <a:ext cx="7653337" cy="2566987"/>
        </p:xfrm>
        <a:graphic>
          <a:graphicData uri="http://schemas.openxmlformats.org/presentationml/2006/ole">
            <mc:AlternateContent xmlns:mc="http://schemas.openxmlformats.org/markup-compatibility/2006">
              <mc:Choice xmlns:v="urn:schemas-microsoft-com:vml" Requires="v">
                <p:oleObj spid="_x0000_s1183" name="Document" r:id="rId4" imgW="8286150" imgH="2777437" progId="Word.Document.8">
                  <p:embed/>
                </p:oleObj>
              </mc:Choice>
              <mc:Fallback>
                <p:oleObj name="Document" r:id="rId4" imgW="8286150" imgH="2777437" progId="Word.Document.8">
                  <p:embed/>
                  <p:pic>
                    <p:nvPicPr>
                      <p:cNvPr id="0" name=""/>
                      <p:cNvPicPr>
                        <a:picLocks noChangeAspect="1" noChangeArrowheads="1"/>
                      </p:cNvPicPr>
                      <p:nvPr/>
                    </p:nvPicPr>
                    <p:blipFill>
                      <a:blip r:embed="rId5"/>
                      <a:srcRect/>
                      <a:stretch>
                        <a:fillRect/>
                      </a:stretch>
                    </p:blipFill>
                    <p:spPr bwMode="auto">
                      <a:xfrm>
                        <a:off x="2052432" y="2343227"/>
                        <a:ext cx="7653337" cy="25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sz="2000"/>
              <a:t>Authors:</a:t>
            </a:r>
            <a:endParaRPr lang="en-US" sz="2000" b="0"/>
          </a:p>
        </p:txBody>
      </p:sp>
      <p:sp>
        <p:nvSpPr>
          <p:cNvPr id="3" name="Slide Number Placeholder 2"/>
          <p:cNvSpPr>
            <a:spLocks noGrp="1"/>
          </p:cNvSpPr>
          <p:nvPr>
            <p:ph type="sldNum" sz="quarter" idx="12"/>
          </p:nvPr>
        </p:nvSpPr>
        <p:spPr/>
        <p:txBody>
          <a:bodyPr/>
          <a:lstStyle/>
          <a:p>
            <a:pPr>
              <a:defRPr/>
            </a:pPr>
            <a:r>
              <a:rPr lang="en-US" smtClean="0"/>
              <a:t>Slide </a:t>
            </a:r>
            <a:fld id="{DDBC98B1-8847-456F-A590-69DC1C4B50DA}" type="slidenum">
              <a:rPr lang="en-US" smtClean="0"/>
              <a:pPr>
                <a:defRPr/>
              </a:pPr>
              <a:t>1</a:t>
            </a:fld>
            <a:endParaRPr lang="en-US"/>
          </a:p>
        </p:txBody>
      </p:sp>
    </p:spTree>
    <p:extLst>
      <p:ext uri="{BB962C8B-B14F-4D97-AF65-F5344CB8AC3E}">
        <p14:creationId xmlns:p14="http://schemas.microsoft.com/office/powerpoint/2010/main" val="10913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M3.2 802.19 details</a:t>
            </a:r>
          </a:p>
        </p:txBody>
      </p:sp>
      <p:sp>
        <p:nvSpPr>
          <p:cNvPr id="13315" name="Content Placeholder 6"/>
          <p:cNvSpPr>
            <a:spLocks noGrp="1"/>
          </p:cNvSpPr>
          <p:nvPr>
            <p:ph idx="1"/>
          </p:nvPr>
        </p:nvSpPr>
        <p:spPr>
          <a:xfrm>
            <a:off x="914400" y="1824315"/>
            <a:ext cx="10363200" cy="4495800"/>
          </a:xfrm>
        </p:spPr>
        <p:txBody>
          <a:bodyPr/>
          <a:lstStyle/>
          <a:p>
            <a:pPr>
              <a:spcBef>
                <a:spcPts val="0"/>
              </a:spcBef>
              <a:buFont typeface="Arial" panose="020B0604020202020204" pitchFamily="34" charset="0"/>
              <a:buChar char="•"/>
            </a:pPr>
            <a:r>
              <a:rPr lang="en-US" dirty="0"/>
              <a:t>S</a:t>
            </a:r>
            <a:r>
              <a:rPr lang="en-US" dirty="0" smtClean="0"/>
              <a:t>ee </a:t>
            </a:r>
            <a:r>
              <a:rPr lang="en-US" dirty="0">
                <a:hlinkClick r:id="rId3"/>
              </a:rPr>
              <a:t>https://www.ieee802.org/19</a:t>
            </a:r>
            <a:r>
              <a:rPr lang="en-US" dirty="0" smtClean="0">
                <a:hlinkClick r:id="rId3"/>
              </a:rPr>
              <a:t>/</a:t>
            </a:r>
            <a:r>
              <a:rPr lang="en-US" dirty="0" smtClean="0"/>
              <a:t> </a:t>
            </a:r>
          </a:p>
          <a:p>
            <a:pPr>
              <a:spcBef>
                <a:spcPts val="0"/>
              </a:spcBef>
              <a:buFont typeface="Arial" panose="020B0604020202020204" pitchFamily="34" charset="0"/>
              <a:buChar char="•"/>
            </a:pPr>
            <a:r>
              <a:rPr lang="en-US" altLang="en-US" dirty="0" smtClean="0"/>
              <a:t>802.19 </a:t>
            </a:r>
            <a:r>
              <a:rPr lang="en-US" altLang="en-US" dirty="0"/>
              <a:t>documents: </a:t>
            </a:r>
            <a:r>
              <a:rPr lang="en-US" altLang="en-US" dirty="0">
                <a:hlinkClick r:id="rId4"/>
              </a:rPr>
              <a:t>https://</a:t>
            </a:r>
            <a:r>
              <a:rPr lang="en-US" altLang="en-US" dirty="0" smtClean="0">
                <a:hlinkClick r:id="rId4"/>
              </a:rPr>
              <a:t>mentor.ieee.org/802.19/documents</a:t>
            </a:r>
            <a:endParaRPr lang="en-US" altLang="en-US" dirty="0" smtClean="0"/>
          </a:p>
          <a:p>
            <a:pPr>
              <a:spcBef>
                <a:spcPts val="0"/>
              </a:spcBef>
              <a:buFont typeface="Arial" panose="020B0604020202020204" pitchFamily="34" charset="0"/>
              <a:buChar char="•"/>
            </a:pPr>
            <a:endParaRPr lang="en-US" altLang="en-US" sz="2400" dirty="0"/>
          </a:p>
          <a:p>
            <a:pPr lvl="1">
              <a:spcBef>
                <a:spcPts val="0"/>
              </a:spcBef>
              <a:buFont typeface="Arial" panose="020B0604020202020204" pitchFamily="34" charset="0"/>
              <a:buChar char="•"/>
            </a:pPr>
            <a:endParaRPr lang="en-US" sz="1800" dirty="0" smtClean="0"/>
          </a:p>
          <a:p>
            <a:pPr>
              <a:spcBef>
                <a:spcPts val="0"/>
              </a:spcBef>
              <a:buFont typeface="Arial" panose="020B0604020202020204" pitchFamily="34" charset="0"/>
              <a:buChar char="•"/>
            </a:pPr>
            <a:endParaRPr lang="en-US" sz="2200" dirty="0" smtClean="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379785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M3.2 Other 802 WG meetings</a:t>
            </a:r>
          </a:p>
        </p:txBody>
      </p:sp>
      <p:sp>
        <p:nvSpPr>
          <p:cNvPr id="13315" name="Content Placeholder 6"/>
          <p:cNvSpPr>
            <a:spLocks noGrp="1"/>
          </p:cNvSpPr>
          <p:nvPr>
            <p:ph idx="1"/>
          </p:nvPr>
        </p:nvSpPr>
        <p:spPr/>
        <p:txBody>
          <a:bodyPr/>
          <a:lstStyle/>
          <a:p>
            <a:pPr>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r>
              <a:rPr lang="en-US" dirty="0" smtClean="0"/>
              <a:t>IEEE </a:t>
            </a:r>
            <a:r>
              <a:rPr lang="en-US" dirty="0"/>
              <a:t>802 website: </a:t>
            </a:r>
            <a:r>
              <a:rPr lang="en-US" dirty="0">
                <a:hlinkClick r:id="rId3"/>
              </a:rPr>
              <a:t>https://www.ieee802.org</a:t>
            </a:r>
            <a:r>
              <a:rPr lang="en-US" dirty="0" smtClean="0">
                <a:hlinkClick r:id="rId3"/>
              </a:rPr>
              <a:t>/</a:t>
            </a:r>
            <a:r>
              <a:rPr lang="en-US" dirty="0" smtClean="0"/>
              <a:t> </a:t>
            </a:r>
          </a:p>
          <a:p>
            <a:pPr lvl="1">
              <a:spcBef>
                <a:spcPts val="0"/>
              </a:spcBef>
              <a:buFont typeface="Arial" panose="020B0604020202020204" pitchFamily="34" charset="0"/>
              <a:buChar char="•"/>
            </a:pPr>
            <a:r>
              <a:rPr lang="en-US" dirty="0" smtClean="0"/>
              <a:t>Includes links to all WG webpages</a:t>
            </a:r>
          </a:p>
          <a:p>
            <a:pPr lvl="1">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r>
              <a:rPr lang="en-US" dirty="0" smtClean="0"/>
              <a:t>Consolidated calendar: </a:t>
            </a:r>
            <a:r>
              <a:rPr lang="en-US" dirty="0" smtClean="0">
                <a:hlinkClick r:id="rId4"/>
              </a:rPr>
              <a:t>https://ieee802.org/802tele_calendar.html</a:t>
            </a:r>
            <a:r>
              <a:rPr lang="en-US" dirty="0" smtClean="0"/>
              <a:t> </a:t>
            </a:r>
          </a:p>
          <a:p>
            <a:pPr lvl="1">
              <a:spcBef>
                <a:spcPts val="0"/>
              </a:spcBef>
              <a:buFont typeface="Arial" panose="020B0604020202020204" pitchFamily="34" charset="0"/>
              <a:buChar char="•"/>
            </a:pPr>
            <a:endParaRPr lang="en-US" dirty="0" smtClean="0"/>
          </a:p>
          <a:p>
            <a:pPr>
              <a:spcBef>
                <a:spcPts val="0"/>
              </a:spcBef>
              <a:buFont typeface="Arial" panose="020B0604020202020204" pitchFamily="34" charset="0"/>
              <a:buChar char="•"/>
            </a:pPr>
            <a:r>
              <a:rPr lang="en-US" dirty="0"/>
              <a:t>Documents: 802.11, 15, 18, 19, 24: </a:t>
            </a:r>
            <a:r>
              <a:rPr lang="en-US" dirty="0">
                <a:hlinkClick r:id="rId5"/>
              </a:rPr>
              <a:t>https://</a:t>
            </a:r>
            <a:r>
              <a:rPr lang="en-US" dirty="0" smtClean="0">
                <a:hlinkClick r:id="rId5"/>
              </a:rPr>
              <a:t>mentor.ieee.org/802/bp/StartPage</a:t>
            </a:r>
            <a:r>
              <a:rPr lang="en-US" dirty="0" smtClean="0"/>
              <a:t> </a:t>
            </a:r>
          </a:p>
          <a:p>
            <a:pPr marL="457200" lvl="1" indent="0">
              <a:spcBef>
                <a:spcPts val="0"/>
              </a:spcBef>
              <a:buNone/>
            </a:pPr>
            <a:endParaRPr lang="en-US" dirty="0"/>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11</a:t>
            </a:fld>
            <a:endParaRPr lang="en-US"/>
          </a:p>
        </p:txBody>
      </p:sp>
    </p:spTree>
    <p:extLst>
      <p:ext uri="{BB962C8B-B14F-4D97-AF65-F5344CB8AC3E}">
        <p14:creationId xmlns:p14="http://schemas.microsoft.com/office/powerpoint/2010/main" val="216733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71700" y="644426"/>
            <a:ext cx="7086600" cy="457200"/>
          </a:xfrm>
        </p:spPr>
        <p:txBody>
          <a:bodyPr/>
          <a:lstStyle/>
          <a:p>
            <a:r>
              <a:rPr lang="en-GB" dirty="0" smtClean="0"/>
              <a:t>M4.1.1 IEEE 802.11 Groups </a:t>
            </a:r>
          </a:p>
        </p:txBody>
      </p:sp>
      <p:graphicFrame>
        <p:nvGraphicFramePr>
          <p:cNvPr id="7" name="Group 148"/>
          <p:cNvGraphicFramePr>
            <a:graphicFrameLocks/>
          </p:cNvGraphicFramePr>
          <p:nvPr>
            <p:extLst>
              <p:ext uri="{D42A27DB-BD31-4B8C-83A1-F6EECF244321}">
                <p14:modId xmlns:p14="http://schemas.microsoft.com/office/powerpoint/2010/main" val="2866957658"/>
              </p:ext>
            </p:extLst>
          </p:nvPr>
        </p:nvGraphicFramePr>
        <p:xfrm>
          <a:off x="533401" y="1719575"/>
          <a:ext cx="5181601" cy="1938025"/>
        </p:xfrm>
        <a:graphic>
          <a:graphicData uri="http://schemas.openxmlformats.org/drawingml/2006/table">
            <a:tbl>
              <a:tblPr/>
              <a:tblGrid>
                <a:gridCol w="969537"/>
                <a:gridCol w="875652"/>
                <a:gridCol w="3336412"/>
              </a:tblGrid>
              <a:tr h="2555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WG &amp; Infrastructure</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COEX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Coexistence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November 2022</a:t>
            </a:r>
            <a:endParaRPr lang="en-US" dirty="0"/>
          </a:p>
        </p:txBody>
      </p:sp>
      <p:graphicFrame>
        <p:nvGraphicFramePr>
          <p:cNvPr id="6" name="Group 148"/>
          <p:cNvGraphicFramePr>
            <a:graphicFrameLocks/>
          </p:cNvGraphicFramePr>
          <p:nvPr>
            <p:extLst>
              <p:ext uri="{D42A27DB-BD31-4B8C-83A1-F6EECF244321}">
                <p14:modId xmlns:p14="http://schemas.microsoft.com/office/powerpoint/2010/main" val="1814070600"/>
              </p:ext>
            </p:extLst>
          </p:nvPr>
        </p:nvGraphicFramePr>
        <p:xfrm>
          <a:off x="533401" y="4114800"/>
          <a:ext cx="5181600" cy="1953580"/>
        </p:xfrm>
        <a:graphic>
          <a:graphicData uri="http://schemas.openxmlformats.org/drawingml/2006/table">
            <a:tbl>
              <a:tblPr/>
              <a:tblGrid>
                <a:gridCol w="973637"/>
                <a:gridCol w="873206"/>
                <a:gridCol w="3334757"/>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New Work</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AHG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ITU</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ITU Liaison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TIG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AIML</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AI/ML in 802.11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TIG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AMP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Ambient Power for IoT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UHR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Ultra High Reliability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8" name="Group 148"/>
          <p:cNvGraphicFramePr>
            <a:graphicFrameLocks/>
          </p:cNvGraphicFramePr>
          <p:nvPr>
            <p:extLst>
              <p:ext uri="{D42A27DB-BD31-4B8C-83A1-F6EECF244321}">
                <p14:modId xmlns:p14="http://schemas.microsoft.com/office/powerpoint/2010/main" val="990043215"/>
              </p:ext>
            </p:extLst>
          </p:nvPr>
        </p:nvGraphicFramePr>
        <p:xfrm>
          <a:off x="6248400" y="1719575"/>
          <a:ext cx="5744499" cy="3868090"/>
        </p:xfrm>
        <a:graphic>
          <a:graphicData uri="http://schemas.openxmlformats.org/drawingml/2006/table">
            <a:tbl>
              <a:tblPr/>
              <a:tblGrid>
                <a:gridCol w="838296"/>
                <a:gridCol w="1128150"/>
                <a:gridCol w="3778053"/>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pitchFamily="18" charset="0"/>
                        </a:rPr>
                        <a:t>Amendments/Revision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AZ</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Next Generation Positioning (NGP)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BB</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Light Communication (LC)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Enhanced Broadcast Service (BCS)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Enhancements for Next Gen V2X (NGV)</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Extremely High Throughput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BF</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New Roman" pitchFamily="18" charset="0"/>
                        </a:rPr>
                        <a:t>WLAN Sensing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BH</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Randomized MAC Addresses (RCM)</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Enhanced Data Privacy Protection (EDP)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Times New Roman" pitchFamily="18" charset="0"/>
                        </a:rPr>
                        <a:t>BK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Times New Roman" pitchFamily="18" charset="0"/>
                        </a:rPr>
                        <a:t>320 MHz Positioning TBC Dec 2022</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ME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Revision (</a:t>
                      </a:r>
                      <a:r>
                        <a:rPr kumimoji="0" lang="en-US" sz="1600" b="0" i="0" u="none" strike="noStrike" cap="none" normalizeH="0" baseline="0" dirty="0" err="1" smtClean="0">
                          <a:ln>
                            <a:noFill/>
                          </a:ln>
                          <a:solidFill>
                            <a:schemeClr val="tx1"/>
                          </a:solidFill>
                          <a:effectLst/>
                          <a:latin typeface="Times New Roman" pitchFamily="18" charset="0"/>
                        </a:rPr>
                        <a:t>REVme</a:t>
                      </a:r>
                      <a:r>
                        <a:rPr kumimoji="0" lang="en-US" sz="1600" b="0" i="0" u="none" strike="noStrike" cap="none" normalizeH="0" baseline="0" dirty="0" smtClean="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WG Editor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P802.11-2020 </a:t>
                      </a:r>
                      <a:r>
                        <a:rPr kumimoji="0" lang="en-US" sz="1600" b="0" i="0" u="none" strike="noStrike" cap="none" normalizeH="0" baseline="0" dirty="0" err="1" smtClean="0">
                          <a:ln>
                            <a:noFill/>
                          </a:ln>
                          <a:solidFill>
                            <a:schemeClr val="tx1"/>
                          </a:solidFill>
                          <a:effectLst/>
                          <a:latin typeface="Times New Roman" pitchFamily="18" charset="0"/>
                        </a:rPr>
                        <a:t>Cor</a:t>
                      </a:r>
                      <a:r>
                        <a:rPr kumimoji="0" lang="en-US" sz="1600" b="0" i="0" u="none" strike="noStrike" cap="none" normalizeH="0" baseline="0" dirty="0" smtClean="0">
                          <a:ln>
                            <a:noFill/>
                          </a:ln>
                          <a:solidFill>
                            <a:schemeClr val="tx1"/>
                          </a:solidFill>
                          <a:effectLst/>
                          <a:latin typeface="Times New Roman" pitchFamily="18" charset="0"/>
                        </a:rPr>
                        <a:t> 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Dorothy Stanley, HP Enterprise</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638FAED2-464C-4508-9182-2C89713D063B}" type="slidenum">
              <a:rPr lang="en-US" smtClean="0"/>
              <a:pPr>
                <a:defRPr/>
              </a:pPr>
              <a:t>12</a:t>
            </a:fld>
            <a:endParaRPr lang="en-US"/>
          </a:p>
        </p:txBody>
      </p:sp>
    </p:spTree>
    <p:extLst>
      <p:ext uri="{BB962C8B-B14F-4D97-AF65-F5344CB8AC3E}">
        <p14:creationId xmlns:p14="http://schemas.microsoft.com/office/powerpoint/2010/main" val="370332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2"/>
          <p:cNvSpPr>
            <a:spLocks noGrp="1" noChangeArrowheads="1"/>
          </p:cNvSpPr>
          <p:nvPr>
            <p:ph type="title"/>
          </p:nvPr>
        </p:nvSpPr>
        <p:spPr>
          <a:xfrm>
            <a:off x="2209800" y="685800"/>
            <a:ext cx="7772400" cy="685800"/>
          </a:xfrm>
        </p:spPr>
        <p:txBody>
          <a:bodyPr/>
          <a:lstStyle/>
          <a:p>
            <a:r>
              <a:rPr lang="en-GB" dirty="0" smtClean="0"/>
              <a:t>M4.1.2</a:t>
            </a:r>
            <a:r>
              <a:rPr lang="en-US" dirty="0" smtClean="0"/>
              <a:t> 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val="3234267770"/>
              </p:ext>
            </p:extLst>
          </p:nvPr>
        </p:nvGraphicFramePr>
        <p:xfrm>
          <a:off x="2954528" y="1447801"/>
          <a:ext cx="5656072" cy="3762318"/>
        </p:xfrm>
        <a:graphic>
          <a:graphicData uri="http://schemas.openxmlformats.org/drawingml/2006/table">
            <a:tbl>
              <a:tblPr/>
              <a:tblGrid>
                <a:gridCol w="2685446"/>
                <a:gridCol w="2970626"/>
              </a:tblGrid>
              <a:tr h="3816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Project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PAR Expiration Date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AZ</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31-DEC-2023</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BB</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Times New Roman" pitchFamily="18" charset="0"/>
                        </a:rPr>
                        <a:t>31-DEC 2024</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BC</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Times New Roman" pitchFamily="18" charset="0"/>
                        </a:rPr>
                        <a:t>31-DEC 2024</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BD</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Times New Roman" pitchFamily="18" charset="0"/>
                        </a:rPr>
                        <a:t>31-DEC 2023</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Times New Roman" pitchFamily="18" charset="0"/>
                        </a:rPr>
                        <a:t>31-DEC 2023</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BF</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chemeClr val="tx1"/>
                          </a:solidFill>
                          <a:effectLst/>
                          <a:latin typeface="Times New Roman" pitchFamily="18" charset="0"/>
                        </a:rPr>
                        <a:t>31-DEC 2024</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BH</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BI</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rPr>
                        <a:t>REVme</a:t>
                      </a:r>
                      <a:endParaRPr kumimoji="0" lang="en-US" sz="1800" b="1"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rPr>
                        <a:t>31 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3345" name="Text Box 83"/>
          <p:cNvSpPr txBox="1">
            <a:spLocks noChangeArrowheads="1"/>
          </p:cNvSpPr>
          <p:nvPr/>
        </p:nvSpPr>
        <p:spPr bwMode="auto">
          <a:xfrm>
            <a:off x="304800" y="6073933"/>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dirty="0">
                <a:hlinkClick r:id="rId2"/>
              </a:rPr>
              <a:t>http://www.ieee802.org/11/PARs/index.html</a:t>
            </a:r>
            <a:endParaRPr lang="en-US" sz="1800" dirty="0"/>
          </a:p>
        </p:txBody>
      </p:sp>
      <p:sp>
        <p:nvSpPr>
          <p:cNvPr id="133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sp>
        <p:nvSpPr>
          <p:cNvPr id="2" name="Date Placeholder 1"/>
          <p:cNvSpPr>
            <a:spLocks noGrp="1"/>
          </p:cNvSpPr>
          <p:nvPr>
            <p:ph type="dt" sz="half" idx="10"/>
          </p:nvPr>
        </p:nvSpPr>
        <p:spPr/>
        <p:txBody>
          <a:bodyPr/>
          <a:lstStyle/>
          <a:p>
            <a:pPr>
              <a:defRPr/>
            </a:pPr>
            <a:r>
              <a:rPr lang="en-US" smtClean="0"/>
              <a:t>November 2022</a:t>
            </a:r>
            <a:endParaRPr lang="en-US" dirty="0"/>
          </a:p>
        </p:txBody>
      </p:sp>
      <p:sp>
        <p:nvSpPr>
          <p:cNvPr id="3" name="Slide Number Placeholder 2"/>
          <p:cNvSpPr>
            <a:spLocks noGrp="1"/>
          </p:cNvSpPr>
          <p:nvPr>
            <p:ph type="sldNum" sz="quarter" idx="12"/>
          </p:nvPr>
        </p:nvSpPr>
        <p:spPr/>
        <p:txBody>
          <a:bodyPr/>
          <a:lstStyle/>
          <a:p>
            <a:pPr>
              <a:defRPr/>
            </a:pPr>
            <a:r>
              <a:rPr lang="en-US" smtClean="0"/>
              <a:t>Slide </a:t>
            </a:r>
            <a:fld id="{638FAED2-464C-4508-9182-2C89713D063B}" type="slidenum">
              <a:rPr lang="en-US" smtClean="0"/>
              <a:pPr>
                <a:defRPr/>
              </a:pPr>
              <a:t>13</a:t>
            </a:fld>
            <a:endParaRPr lang="en-US"/>
          </a:p>
        </p:txBody>
      </p:sp>
      <p:sp>
        <p:nvSpPr>
          <p:cNvPr id="4" name="TextBox 3"/>
          <p:cNvSpPr txBox="1"/>
          <p:nvPr/>
        </p:nvSpPr>
        <p:spPr>
          <a:xfrm>
            <a:off x="4921373" y="5612268"/>
            <a:ext cx="4961808" cy="369332"/>
          </a:xfrm>
          <a:prstGeom prst="rect">
            <a:avLst/>
          </a:prstGeom>
          <a:solidFill>
            <a:schemeClr val="accent4"/>
          </a:solidFill>
        </p:spPr>
        <p:txBody>
          <a:bodyPr wrap="none" rtlCol="0">
            <a:spAutoFit/>
          </a:bodyPr>
          <a:lstStyle/>
          <a:p>
            <a:r>
              <a:rPr lang="en-US" sz="1800" dirty="0" smtClean="0"/>
              <a:t>PAR Extension Requests were approved 2022-09</a:t>
            </a:r>
            <a:endParaRPr lang="en-GB"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09800" y="930278"/>
            <a:ext cx="7772400" cy="822325"/>
          </a:xfrm>
        </p:spPr>
        <p:txBody>
          <a:bodyPr/>
          <a:lstStyle/>
          <a:p>
            <a:r>
              <a:rPr lang="en-GB" dirty="0" smtClean="0"/>
              <a:t>M4.1.3 </a:t>
            </a:r>
            <a:r>
              <a:rPr lang="en-US" dirty="0" smtClean="0"/>
              <a:t>802.11 WG Appointed positions</a:t>
            </a:r>
          </a:p>
        </p:txBody>
      </p:sp>
      <p:sp>
        <p:nvSpPr>
          <p:cNvPr id="76805" name="Rectangle 3"/>
          <p:cNvSpPr>
            <a:spLocks noGrp="1" noChangeArrowheads="1"/>
          </p:cNvSpPr>
          <p:nvPr>
            <p:ph type="body" idx="1"/>
          </p:nvPr>
        </p:nvSpPr>
        <p:spPr>
          <a:xfrm>
            <a:off x="1673228" y="1989138"/>
            <a:ext cx="8994775" cy="4114800"/>
          </a:xfrm>
        </p:spPr>
        <p:txBody>
          <a:bodyPr/>
          <a:lstStyle/>
          <a:p>
            <a:pPr>
              <a:defRPr/>
            </a:pPr>
            <a:r>
              <a:rPr lang="en-US" sz="2600" dirty="0"/>
              <a:t>WG Secretary – Stephen McCann</a:t>
            </a:r>
          </a:p>
          <a:p>
            <a:pPr>
              <a:defRPr/>
            </a:pPr>
            <a:r>
              <a:rPr lang="en-US" sz="2600" dirty="0"/>
              <a:t>Treasurer – Jon Rosdahl</a:t>
            </a:r>
          </a:p>
          <a:p>
            <a:pPr>
              <a:defRPr/>
            </a:pPr>
            <a:r>
              <a:rPr lang="en-US" sz="2600" dirty="0"/>
              <a:t>ANA Authority – Robert Stacey</a:t>
            </a:r>
          </a:p>
          <a:p>
            <a:pPr>
              <a:defRPr/>
            </a:pPr>
            <a:r>
              <a:rPr lang="en-US" sz="2600" dirty="0"/>
              <a:t>WG Technical Editors – Robert Stacey, Peter Ecclesine</a:t>
            </a:r>
          </a:p>
          <a:p>
            <a:pPr marL="0" indent="0">
              <a:buNone/>
              <a:defRPr/>
            </a:pPr>
            <a:endParaRPr lang="en-US" sz="2600" dirty="0"/>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sp>
        <p:nvSpPr>
          <p:cNvPr id="2" name="Date Placeholder 1"/>
          <p:cNvSpPr>
            <a:spLocks noGrp="1"/>
          </p:cNvSpPr>
          <p:nvPr>
            <p:ph type="dt" sz="half" idx="10"/>
          </p:nvPr>
        </p:nvSpPr>
        <p:spPr/>
        <p:txBody>
          <a:bodyPr/>
          <a:lstStyle/>
          <a:p>
            <a:pPr>
              <a:defRPr/>
            </a:pPr>
            <a:r>
              <a:rPr lang="en-US" smtClean="0"/>
              <a:t>November 2022</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DDBC98B1-8847-456F-A590-69DC1C4B50D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381000"/>
          </a:xfrm>
        </p:spPr>
        <p:txBody>
          <a:bodyPr/>
          <a:lstStyle/>
          <a:p>
            <a:r>
              <a:rPr lang="en-GB" sz="2800" dirty="0" smtClean="0"/>
              <a:t>M4.1.3</a:t>
            </a:r>
            <a:r>
              <a:rPr lang="en-US" sz="2800" dirty="0" smtClean="0"/>
              <a:t> </a:t>
            </a:r>
            <a:r>
              <a:rPr lang="en-US" sz="2800" dirty="0"/>
              <a:t>Officers</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sp>
        <p:nvSpPr>
          <p:cNvPr id="2" name="Date Placeholder 1"/>
          <p:cNvSpPr>
            <a:spLocks noGrp="1"/>
          </p:cNvSpPr>
          <p:nvPr>
            <p:ph type="dt" sz="half" idx="10"/>
          </p:nvPr>
        </p:nvSpPr>
        <p:spPr/>
        <p:txBody>
          <a:bodyPr/>
          <a:lstStyle/>
          <a:p>
            <a:pPr>
              <a:defRPr/>
            </a:pPr>
            <a:r>
              <a:rPr lang="en-US" smtClean="0"/>
              <a:t>November 2022</a:t>
            </a:r>
            <a:endParaRPr lang="en-US" dirty="0"/>
          </a:p>
        </p:txBody>
      </p:sp>
      <p:sp>
        <p:nvSpPr>
          <p:cNvPr id="4" name="TextBox 3"/>
          <p:cNvSpPr txBox="1"/>
          <p:nvPr/>
        </p:nvSpPr>
        <p:spPr>
          <a:xfrm>
            <a:off x="7239000" y="5691144"/>
            <a:ext cx="2743200" cy="338554"/>
          </a:xfrm>
          <a:prstGeom prst="rect">
            <a:avLst/>
          </a:prstGeom>
          <a:solidFill>
            <a:srgbClr val="FFFF00"/>
          </a:solidFill>
        </p:spPr>
        <p:txBody>
          <a:bodyPr wrap="square" rtlCol="0">
            <a:spAutoFit/>
          </a:bodyPr>
          <a:lstStyle/>
          <a:p>
            <a:r>
              <a:rPr lang="en-GB" sz="1600" dirty="0" smtClean="0"/>
              <a:t>New since last meeting</a:t>
            </a:r>
            <a:endParaRPr lang="en-GB" sz="1600" dirty="0"/>
          </a:p>
        </p:txBody>
      </p:sp>
      <p:graphicFrame>
        <p:nvGraphicFramePr>
          <p:cNvPr id="7" name="Group 148"/>
          <p:cNvGraphicFramePr>
            <a:graphicFrameLocks/>
          </p:cNvGraphicFramePr>
          <p:nvPr>
            <p:extLst>
              <p:ext uri="{D42A27DB-BD31-4B8C-83A1-F6EECF244321}">
                <p14:modId xmlns:p14="http://schemas.microsoft.com/office/powerpoint/2010/main" val="1261997421"/>
              </p:ext>
            </p:extLst>
          </p:nvPr>
        </p:nvGraphicFramePr>
        <p:xfrm>
          <a:off x="152400" y="897598"/>
          <a:ext cx="11734800" cy="4710722"/>
        </p:xfrm>
        <a:graphic>
          <a:graphicData uri="http://schemas.openxmlformats.org/drawingml/2006/table">
            <a:tbl>
              <a:tblPr/>
              <a:tblGrid>
                <a:gridCol w="533400"/>
                <a:gridCol w="609600"/>
                <a:gridCol w="2362200"/>
                <a:gridCol w="3124200"/>
                <a:gridCol w="2971800"/>
                <a:gridCol w="2133600"/>
              </a:tblGrid>
              <a:tr h="257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22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Dorothy STANLEY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 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Robert STACEY</a:t>
                      </a:r>
                    </a:p>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Peter ECCLESINE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Coex</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Andrew MYLES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Guido HIERTZ</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Times New Roman" pitchFamily="18" charset="0"/>
                          <a:ea typeface="+mn-ea"/>
                          <a:cs typeface="+mn-cs"/>
                        </a:rPr>
                        <a:t>TG</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Times New Roman" pitchFamily="18" charset="0"/>
                          <a:ea typeface="+mn-ea"/>
                          <a:cs typeface="+mn-cs"/>
                        </a:rPr>
                        <a:t>ME</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smtClean="0">
                          <a:ln>
                            <a:noFill/>
                          </a:ln>
                          <a:solidFill>
                            <a:schemeClr val="tx1"/>
                          </a:solidFill>
                          <a:effectLst/>
                          <a:latin typeface="Times New Roman" pitchFamily="18" charset="0"/>
                          <a:ea typeface="+mn-ea"/>
                          <a:cs typeface="+mn-cs"/>
                        </a:rPr>
                        <a:t>Michael MONTEMURRO</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 Mark RISON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Emily QI, 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AZ</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Chao-Chun WANG, Roy WANT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Assaf KASHER</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BB</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Nikola SERAFIMOVSKI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Tuncer BAYKAS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Volker JUNGNICKEL</a:t>
                      </a:r>
                      <a:br>
                        <a:rPr kumimoji="0" lang="en-US" sz="1400" b="1" i="0" u="none" strike="noStrike" kern="1200" cap="none" normalizeH="0" baseline="0" dirty="0" smtClean="0">
                          <a:ln>
                            <a:noFill/>
                          </a:ln>
                          <a:solidFill>
                            <a:schemeClr val="tx1"/>
                          </a:solidFill>
                          <a:effectLst/>
                          <a:latin typeface="Times New Roman" pitchFamily="18" charset="0"/>
                          <a:ea typeface="+mn-ea"/>
                          <a:cs typeface="+mn-cs"/>
                        </a:rPr>
                      </a:b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Harry BIMS</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Hitoshi MORIOKA, 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WANG</a:t>
                      </a:r>
                      <a:endParaRPr kumimoji="0" lang="en-GB"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Bo SUN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Hongyuan</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ZHANG, 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Yujin</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NOH</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Yan ZHANG </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Laurent CARIOU, Matthew FISCHER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Jason </a:t>
                      </a:r>
                      <a:r>
                        <a:rPr kumimoji="0" lang="en-US" sz="1400" b="1" i="0" u="none" strike="noStrike" kern="1200" cap="none" normalizeH="0" baseline="0" dirty="0" err="1" smtClean="0">
                          <a:ln>
                            <a:noFill/>
                          </a:ln>
                          <a:solidFill>
                            <a:schemeClr val="tx1"/>
                          </a:solidFill>
                          <a:effectLst/>
                          <a:latin typeface="Times New Roman" pitchFamily="18" charset="0"/>
                          <a:ea typeface="+mn-ea"/>
                          <a:cs typeface="+mn-cs"/>
                        </a:rPr>
                        <a:t>Yuchen</a:t>
                      </a: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 GUO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BF</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Tony Xiao HAN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Sang KIM, 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Claudio DA SILVA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BH</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Peter YEE, Stephen ORR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Peter YEE </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Stephen MCCANN, Jerome HENRY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Po-Kai HUANG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Amelia ANDERSDOTTER</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AHG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ITU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Hassan YAGHOOBI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Richard KENNEDY</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TIG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AIML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Xiaofei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Ming GAN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lang="en-GB" sz="1400" b="1" dirty="0" err="1" smtClean="0"/>
                        <a:t>Liangxiao</a:t>
                      </a:r>
                      <a:r>
                        <a:rPr lang="en-GB" sz="1400" b="1" dirty="0" smtClean="0"/>
                        <a:t> XIN</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TIG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AMP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Bo SUN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lang="en-GB" sz="1400" b="1" dirty="0" err="1" smtClean="0"/>
                        <a:t>Zhisong</a:t>
                      </a:r>
                      <a:r>
                        <a:rPr lang="en-GB" sz="1400" b="1" dirty="0" smtClean="0"/>
                        <a:t> ZUO</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UHR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Laurent CARIOU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Ross Jian YU</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
        <p:nvSpPr>
          <p:cNvPr id="3" name="Slide Number Placeholder 2"/>
          <p:cNvSpPr>
            <a:spLocks noGrp="1"/>
          </p:cNvSpPr>
          <p:nvPr>
            <p:ph type="sldNum" sz="quarter" idx="12"/>
          </p:nvPr>
        </p:nvSpPr>
        <p:spPr/>
        <p:txBody>
          <a:bodyPr/>
          <a:lstStyle/>
          <a:p>
            <a:pPr>
              <a:defRPr/>
            </a:pPr>
            <a:r>
              <a:rPr lang="en-US" smtClean="0"/>
              <a:t>Slide </a:t>
            </a:r>
            <a:fld id="{638FAED2-464C-4508-9182-2C89713D063B}" type="slidenum">
              <a:rPr lang="en-US" smtClean="0"/>
              <a:pPr>
                <a:defRPr/>
              </a:pPr>
              <a:t>15</a:t>
            </a:fld>
            <a:endParaRPr lang="en-US"/>
          </a:p>
        </p:txBody>
      </p:sp>
    </p:spTree>
    <p:extLst>
      <p:ext uri="{BB962C8B-B14F-4D97-AF65-F5344CB8AC3E}">
        <p14:creationId xmlns:p14="http://schemas.microsoft.com/office/powerpoint/2010/main" val="2557909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55202" y="139980"/>
            <a:ext cx="4712887" cy="457200"/>
          </a:xfrm>
        </p:spPr>
        <p:txBody>
          <a:bodyPr/>
          <a:lstStyle/>
          <a:p>
            <a:r>
              <a:rPr lang="en-GB" sz="2400" dirty="0" smtClean="0"/>
              <a:t>M4.1.4</a:t>
            </a:r>
            <a:r>
              <a:rPr lang="en-US" sz="2400" dirty="0" smtClean="0"/>
              <a:t> IEEE </a:t>
            </a:r>
            <a:r>
              <a:rPr lang="en-US" sz="2400" dirty="0"/>
              <a:t>802.11 Revisions</a:t>
            </a:r>
          </a:p>
        </p:txBody>
      </p:sp>
      <p:sp>
        <p:nvSpPr>
          <p:cNvPr id="32787" name="Text Box 6"/>
          <p:cNvSpPr txBox="1">
            <a:spLocks noChangeArrowheads="1"/>
          </p:cNvSpPr>
          <p:nvPr/>
        </p:nvSpPr>
        <p:spPr bwMode="auto">
          <a:xfrm rot="16200000">
            <a:off x="4699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2744639" y="710932"/>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84304"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6" name="Footer Placeholder 5"/>
          <p:cNvSpPr>
            <a:spLocks noGrp="1"/>
          </p:cNvSpPr>
          <p:nvPr>
            <p:ph type="ftr" sz="quarter" idx="11"/>
          </p:nvPr>
        </p:nvSpPr>
        <p:spPr/>
        <p:txBody>
          <a:bodyPr/>
          <a:lstStyle/>
          <a:p>
            <a:pPr>
              <a:defRPr/>
            </a:pPr>
            <a:r>
              <a:rPr lang="en-US" smtClean="0"/>
              <a:t>Dorothy Stanley, HP Enterprise</a:t>
            </a:r>
            <a:endParaRPr lang="en-US"/>
          </a:p>
        </p:txBody>
      </p:sp>
      <p:sp>
        <p:nvSpPr>
          <p:cNvPr id="7" name="Date Placeholder 6"/>
          <p:cNvSpPr>
            <a:spLocks noGrp="1"/>
          </p:cNvSpPr>
          <p:nvPr>
            <p:ph type="dt" sz="half" idx="10"/>
          </p:nvPr>
        </p:nvSpPr>
        <p:spPr/>
        <p:txBody>
          <a:bodyPr/>
          <a:lstStyle/>
          <a:p>
            <a:pPr>
              <a:defRPr/>
            </a:pPr>
            <a:r>
              <a:rPr lang="en-US" smtClean="0"/>
              <a:t>November 2022</a:t>
            </a:r>
            <a:endParaRPr lang="en-US" dirty="0"/>
          </a:p>
        </p:txBody>
      </p:sp>
      <p:sp>
        <p:nvSpPr>
          <p:cNvPr id="47" name="Text Box 6"/>
          <p:cNvSpPr txBox="1">
            <a:spLocks noChangeArrowheads="1"/>
          </p:cNvSpPr>
          <p:nvPr/>
        </p:nvSpPr>
        <p:spPr bwMode="auto">
          <a:xfrm rot="16200000">
            <a:off x="1573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144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144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858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75865" y="686091"/>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78991"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7541801"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1447"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9205088" y="733396"/>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10158785"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10591800"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r>
              <a:rPr lang="en-US" smtClean="0"/>
              <a:t>Slide </a:t>
            </a:r>
            <a:fld id="{3FBD1F51-5136-477F-A21E-BB3B46CB0CD8}" type="slidenum">
              <a:rPr lang="en-US" smtClean="0"/>
              <a:pPr>
                <a:defRPr/>
              </a:pPr>
              <a:t>16</a:t>
            </a:fld>
            <a:endParaRPr lang="en-US"/>
          </a:p>
        </p:txBody>
      </p:sp>
      <p:grpSp>
        <p:nvGrpSpPr>
          <p:cNvPr id="49" name="Group 48"/>
          <p:cNvGrpSpPr/>
          <p:nvPr/>
        </p:nvGrpSpPr>
        <p:grpSpPr>
          <a:xfrm>
            <a:off x="911599" y="710932"/>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11aq</a:t>
              </a:r>
              <a:endParaRPr lang="en-US" sz="1100" dirty="0">
                <a:latin typeface="Tahoma" pitchFamily="34" charset="0"/>
                <a:ea typeface="ＭＳ Ｐゴシック" charset="-128"/>
                <a:cs typeface="Arial" pitchFamily="34" charset="0"/>
              </a:endParaRPr>
            </a:p>
            <a:p>
              <a:pPr algn="ctr"/>
              <a:r>
                <a:rPr lang="en-US" sz="1100" dirty="0" smtClean="0">
                  <a:latin typeface="Tahoma" pitchFamily="34" charset="0"/>
                  <a:ea typeface="ＭＳ Ｐゴシック" charset="-128"/>
                  <a:cs typeface="Arial" pitchFamily="34" charset="0"/>
                </a:rPr>
                <a:t>Pre Association</a:t>
              </a:r>
            </a:p>
            <a:p>
              <a:pPr algn="ctr"/>
              <a:r>
                <a:rPr lang="en-US" sz="1100" dirty="0" smtClean="0">
                  <a:latin typeface="Tahoma" pitchFamily="34" charset="0"/>
                  <a:ea typeface="ＭＳ Ｐゴシック" charset="-128"/>
                  <a:cs typeface="Arial" pitchFamily="34" charset="0"/>
                </a:rPr>
                <a:t>Discovery</a:t>
              </a:r>
              <a:endParaRPr lang="en-US" sz="1100" dirty="0">
                <a:latin typeface="Tahoma" pitchFamily="34" charset="0"/>
                <a:ea typeface="ＭＳ Ｐゴシック" charset="-128"/>
                <a:cs typeface="Arial" pitchFamily="34" charset="0"/>
              </a:endParaRP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11ak</a:t>
              </a:r>
              <a:endParaRPr lang="en-US" sz="1100" dirty="0">
                <a:latin typeface="Tahoma" pitchFamily="34" charset="0"/>
                <a:ea typeface="ＭＳ Ｐゴシック" charset="-128"/>
                <a:cs typeface="Arial" pitchFamily="34" charset="0"/>
              </a:endParaRPr>
            </a:p>
            <a:p>
              <a:pPr algn="ctr"/>
              <a:r>
                <a:rPr lang="en-US" sz="1100" dirty="0" smtClean="0">
                  <a:latin typeface="Tahoma" pitchFamily="34" charset="0"/>
                  <a:ea typeface="ＭＳ Ｐゴシック" charset="-128"/>
                  <a:cs typeface="Arial" pitchFamily="34" charset="0"/>
                </a:rPr>
                <a:t>General Link</a:t>
              </a:r>
              <a:endParaRPr lang="en-US" sz="1100" dirty="0">
                <a:latin typeface="Tahoma" pitchFamily="34" charset="0"/>
                <a:ea typeface="ＭＳ Ｐゴシック" charset="-128"/>
                <a:cs typeface="Arial" pitchFamily="34" charset="0"/>
              </a:endParaRP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smtClean="0">
                  <a:latin typeface="Tahoma" pitchFamily="34" charset="0"/>
                  <a:ea typeface="ＭＳ Ｐゴシック" charset="-128"/>
                  <a:cs typeface="Arial" pitchFamily="34" charset="0"/>
                </a:rPr>
                <a:t>11ah </a:t>
              </a:r>
            </a:p>
            <a:p>
              <a:pPr algn="ctr"/>
              <a:r>
                <a:rPr lang="en-US" sz="1050" dirty="0" smtClean="0">
                  <a:latin typeface="Tahoma" pitchFamily="34" charset="0"/>
                  <a:ea typeface="ＭＳ Ｐゴシック" charset="-128"/>
                  <a:cs typeface="Arial" pitchFamily="34" charset="0"/>
                </a:rPr>
                <a:t>Sub 1 GHz</a:t>
              </a:r>
              <a:endParaRPr lang="en-US" sz="1050" dirty="0">
                <a:latin typeface="Tahoma" pitchFamily="34" charset="0"/>
                <a:ea typeface="ＭＳ Ｐゴシック" charset="-128"/>
                <a:cs typeface="Arial" pitchFamily="34" charset="0"/>
              </a:endParaRP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smtClean="0">
                  <a:latin typeface="Tahoma" pitchFamily="34" charset="0"/>
                  <a:ea typeface="ＭＳ Ｐゴシック" charset="-128"/>
                  <a:cs typeface="Arial" pitchFamily="34" charset="0"/>
                </a:rPr>
                <a:t>11aj </a:t>
              </a:r>
            </a:p>
            <a:p>
              <a:pPr algn="ctr"/>
              <a:r>
                <a:rPr lang="en-US" sz="1000" dirty="0" smtClean="0">
                  <a:latin typeface="Tahoma" pitchFamily="34" charset="0"/>
                  <a:ea typeface="ＭＳ Ｐゴシック" charset="-128"/>
                  <a:cs typeface="Arial" pitchFamily="34" charset="0"/>
                </a:rPr>
                <a:t>China millimeter </a:t>
              </a:r>
            </a:p>
            <a:p>
              <a:pPr algn="ctr"/>
              <a:r>
                <a:rPr lang="en-US" sz="1000" dirty="0" smtClean="0">
                  <a:latin typeface="Tahoma" pitchFamily="34" charset="0"/>
                  <a:ea typeface="ＭＳ Ｐゴシック" charset="-128"/>
                  <a:cs typeface="Arial" pitchFamily="34" charset="0"/>
                </a:rPr>
                <a:t>wave</a:t>
              </a:r>
              <a:endParaRPr lang="en-US" sz="1000" dirty="0">
                <a:latin typeface="Tahoma" pitchFamily="34" charset="0"/>
                <a:ea typeface="ＭＳ Ｐゴシック" charset="-128"/>
                <a:cs typeface="Arial" pitchFamily="34" charset="0"/>
              </a:endParaRP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11ai</a:t>
              </a:r>
              <a:endParaRPr lang="en-US" sz="1100" dirty="0">
                <a:latin typeface="Tahoma" pitchFamily="34" charset="0"/>
                <a:ea typeface="ＭＳ Ｐゴシック" charset="-128"/>
                <a:cs typeface="Arial" pitchFamily="34" charset="0"/>
              </a:endParaRPr>
            </a:p>
            <a:p>
              <a:pPr algn="ctr"/>
              <a:r>
                <a:rPr lang="en-US" sz="1100" dirty="0" smtClean="0">
                  <a:latin typeface="Tahoma" pitchFamily="34" charset="0"/>
                  <a:ea typeface="ＭＳ Ｐゴシック" charset="-128"/>
                  <a:cs typeface="Arial" pitchFamily="34" charset="0"/>
                </a:rPr>
                <a:t>Fast Initial Link </a:t>
              </a:r>
            </a:p>
            <a:p>
              <a:pPr algn="ctr"/>
              <a:r>
                <a:rPr lang="en-US" sz="1100" dirty="0" smtClean="0">
                  <a:latin typeface="Tahoma" pitchFamily="34" charset="0"/>
                  <a:ea typeface="ＭＳ Ｐゴシック" charset="-128"/>
                  <a:cs typeface="Arial" pitchFamily="34" charset="0"/>
                </a:rPr>
                <a:t>Setup</a:t>
              </a:r>
              <a:endParaRPr lang="en-US" sz="1100" dirty="0">
                <a:latin typeface="Tahoma" pitchFamily="34" charset="0"/>
                <a:ea typeface="ＭＳ Ｐゴシック" charset="-128"/>
                <a:cs typeface="Arial" pitchFamily="34" charset="0"/>
              </a:endParaRPr>
            </a:p>
          </p:txBody>
        </p:sp>
      </p:grpSp>
      <p:sp>
        <p:nvSpPr>
          <p:cNvPr id="60" name="Right Arrow 59"/>
          <p:cNvSpPr/>
          <p:nvPr/>
        </p:nvSpPr>
        <p:spPr bwMode="auto">
          <a:xfrm rot="10800000">
            <a:off x="2352404" y="3094275"/>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12" name="Right Arrow 11"/>
          <p:cNvSpPr/>
          <p:nvPr/>
        </p:nvSpPr>
        <p:spPr bwMode="auto">
          <a:xfrm>
            <a:off x="304800" y="2140857"/>
            <a:ext cx="533400" cy="324399"/>
          </a:xfrm>
          <a:prstGeom prst="rightArrow">
            <a:avLst/>
          </a:prstGeom>
          <a:solidFill>
            <a:schemeClr val="accent3">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4996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685803"/>
            <a:ext cx="7772400" cy="649287"/>
          </a:xfrm>
        </p:spPr>
        <p:txBody>
          <a:bodyPr/>
          <a:lstStyle/>
          <a:p>
            <a:r>
              <a:rPr lang="en-GB" dirty="0" smtClean="0"/>
              <a:t>M4.1.4</a:t>
            </a:r>
            <a:r>
              <a:rPr lang="en-US" dirty="0" smtClean="0"/>
              <a:t> IEEE 802.11 Standards Pipeline</a:t>
            </a:r>
          </a:p>
        </p:txBody>
      </p:sp>
      <p:sp>
        <p:nvSpPr>
          <p:cNvPr id="30723" name="Text Box 3"/>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6758459" y="596558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smtClean="0">
                <a:latin typeface="Tahoma" pitchFamily="34" charset="0"/>
                <a:ea typeface="ＭＳ Ｐゴシック" charset="-128"/>
                <a:cs typeface="Arial" pitchFamily="34" charset="0"/>
              </a:rPr>
              <a:t>SA</a:t>
            </a:r>
            <a:endParaRPr lang="en-US" sz="1200" dirty="0">
              <a:latin typeface="Tahoma" pitchFamily="34" charset="0"/>
              <a:ea typeface="ＭＳ Ｐゴシック" charset="-128"/>
              <a:cs typeface="Arial" pitchFamily="34" charset="0"/>
            </a:endParaRP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008917"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9264" name="Cloud"/>
          <p:cNvSpPr>
            <a:spLocks noChangeAspect="1" noEditPoints="1" noChangeArrowheads="1"/>
          </p:cNvSpPr>
          <p:nvPr/>
        </p:nvSpPr>
        <p:spPr bwMode="auto">
          <a:xfrm>
            <a:off x="13716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30765" name="AutoShape 46"/>
          <p:cNvSpPr>
            <a:spLocks noChangeArrowheads="1"/>
          </p:cNvSpPr>
          <p:nvPr/>
        </p:nvSpPr>
        <p:spPr bwMode="auto">
          <a:xfrm>
            <a:off x="1676400" y="3278187"/>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42" name="AutoShape 46"/>
          <p:cNvSpPr>
            <a:spLocks noChangeArrowheads="1"/>
          </p:cNvSpPr>
          <p:nvPr/>
        </p:nvSpPr>
        <p:spPr bwMode="auto">
          <a:xfrm>
            <a:off x="8020990" y="3660948"/>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8020990" y="426240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p:txBody>
      </p:sp>
      <p:sp>
        <p:nvSpPr>
          <p:cNvPr id="52" name="Slide Number Placeholder 4"/>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9DB06DC2-A86B-4567-B1B6-4A779827CDB5}"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 name="Footer Placeholder 3"/>
          <p:cNvSpPr>
            <a:spLocks noGrp="1"/>
          </p:cNvSpPr>
          <p:nvPr>
            <p:ph type="ftr" sz="quarter" idx="11"/>
          </p:nvPr>
        </p:nvSpPr>
        <p:spPr/>
        <p:txBody>
          <a:bodyPr/>
          <a:lstStyle/>
          <a:p>
            <a:pPr>
              <a:defRPr/>
            </a:pPr>
            <a:r>
              <a:rPr lang="en-US" smtClean="0"/>
              <a:t>Dorothy Stanley, HP Enterprise</a:t>
            </a:r>
            <a:endParaRPr lang="en-US"/>
          </a:p>
        </p:txBody>
      </p:sp>
      <p:sp>
        <p:nvSpPr>
          <p:cNvPr id="5" name="Date Placeholder 4"/>
          <p:cNvSpPr>
            <a:spLocks noGrp="1"/>
          </p:cNvSpPr>
          <p:nvPr>
            <p:ph type="dt" sz="half" idx="10"/>
          </p:nvPr>
        </p:nvSpPr>
        <p:spPr/>
        <p:txBody>
          <a:bodyPr/>
          <a:lstStyle/>
          <a:p>
            <a:pPr>
              <a:defRPr/>
            </a:pPr>
            <a:r>
              <a:rPr lang="en-US" smtClean="0"/>
              <a:t>November 2022</a:t>
            </a:r>
            <a:endParaRPr lang="en-US" dirty="0"/>
          </a:p>
        </p:txBody>
      </p:sp>
      <p:sp>
        <p:nvSpPr>
          <p:cNvPr id="44" name="AutoShape 46"/>
          <p:cNvSpPr>
            <a:spLocks noChangeArrowheads="1"/>
          </p:cNvSpPr>
          <p:nvPr/>
        </p:nvSpPr>
        <p:spPr bwMode="auto">
          <a:xfrm>
            <a:off x="6701844" y="2895600"/>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7999704" y="289676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802.11ba</a:t>
            </a:r>
          </a:p>
          <a:p>
            <a:pPr algn="ctr"/>
            <a:r>
              <a:rPr lang="en-US" sz="1200" dirty="0">
                <a:latin typeface="Tahoma" pitchFamily="34" charset="0"/>
                <a:ea typeface="ＭＳ Ｐゴシック" charset="-128"/>
                <a:cs typeface="Arial" pitchFamily="34" charset="0"/>
              </a:rPr>
              <a:t>WUR</a:t>
            </a:r>
          </a:p>
        </p:txBody>
      </p:sp>
      <p:sp>
        <p:nvSpPr>
          <p:cNvPr id="48" name="AutoShape 46"/>
          <p:cNvSpPr>
            <a:spLocks noChangeArrowheads="1"/>
          </p:cNvSpPr>
          <p:nvPr/>
        </p:nvSpPr>
        <p:spPr bwMode="auto">
          <a:xfrm>
            <a:off x="4261563" y="3749664"/>
            <a:ext cx="906803" cy="54146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latin typeface="Tahoma" pitchFamily="34" charset="0"/>
                <a:ea typeface="ＭＳ Ｐゴシック" charset="-128"/>
                <a:cs typeface="Arial" pitchFamily="34" charset="0"/>
              </a:rPr>
              <a:t>802.11be </a:t>
            </a:r>
            <a:br>
              <a:rPr lang="en-US" sz="1200" dirty="0" smtClean="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E</a:t>
            </a:r>
            <a:r>
              <a:rPr lang="en-US" sz="1200" dirty="0" smtClean="0">
                <a:latin typeface="Tahoma" pitchFamily="34" charset="0"/>
                <a:ea typeface="ＭＳ Ｐゴシック" charset="-128"/>
                <a:cs typeface="Arial" pitchFamily="34" charset="0"/>
              </a:rPr>
              <a:t>HT</a:t>
            </a:r>
            <a:endParaRPr lang="en-US" sz="1200" dirty="0">
              <a:latin typeface="Tahoma" pitchFamily="34" charset="0"/>
              <a:ea typeface="ＭＳ Ｐゴシック" charset="-128"/>
              <a:cs typeface="Arial" pitchFamily="34" charset="0"/>
            </a:endParaRPr>
          </a:p>
        </p:txBody>
      </p:sp>
      <p:sp>
        <p:nvSpPr>
          <p:cNvPr id="53" name="AutoShape 27"/>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5469342" y="2132743"/>
            <a:ext cx="931174" cy="47692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smtClean="0">
                <a:latin typeface="Arial" panose="020B0604020202020204" pitchFamily="34" charset="0"/>
                <a:cs typeface="Arial" panose="020B0604020202020204" pitchFamily="34" charset="0"/>
              </a:rPr>
              <a:t>REVme</a:t>
            </a:r>
            <a:endParaRPr lang="en-US" sz="1400" dirty="0">
              <a:latin typeface="Arial" panose="020B0604020202020204" pitchFamily="34" charset="0"/>
              <a:cs typeface="Arial" panose="020B0604020202020204" pitchFamily="34" charset="0"/>
            </a:endParaRPr>
          </a:p>
        </p:txBody>
      </p:sp>
      <p:sp>
        <p:nvSpPr>
          <p:cNvPr id="37" name="AutoShape 46"/>
          <p:cNvSpPr>
            <a:spLocks noChangeArrowheads="1"/>
          </p:cNvSpPr>
          <p:nvPr/>
        </p:nvSpPr>
        <p:spPr bwMode="auto">
          <a:xfrm>
            <a:off x="6726379" y="2123098"/>
            <a:ext cx="934864" cy="58585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802.11bc</a:t>
            </a:r>
          </a:p>
          <a:p>
            <a:pPr algn="ctr"/>
            <a:r>
              <a:rPr lang="en-US" sz="1200" dirty="0" smtClean="0">
                <a:latin typeface="Tahoma" pitchFamily="34" charset="0"/>
                <a:ea typeface="ＭＳ Ｐゴシック" charset="-128"/>
                <a:cs typeface="Arial" pitchFamily="34" charset="0"/>
              </a:rPr>
              <a:t>BCS</a:t>
            </a:r>
            <a:endParaRPr lang="en-US" sz="1200" dirty="0">
              <a:latin typeface="Tahoma" pitchFamily="34" charset="0"/>
              <a:ea typeface="ＭＳ Ｐゴシック" charset="-128"/>
              <a:cs typeface="Arial" pitchFamily="34" charset="0"/>
            </a:endParaRPr>
          </a:p>
        </p:txBody>
      </p:sp>
      <p:sp>
        <p:nvSpPr>
          <p:cNvPr id="39" name="AutoShape 46"/>
          <p:cNvSpPr>
            <a:spLocks noChangeArrowheads="1"/>
          </p:cNvSpPr>
          <p:nvPr/>
        </p:nvSpPr>
        <p:spPr bwMode="auto">
          <a:xfrm>
            <a:off x="6699985" y="3749664"/>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latin typeface="Tahoma" pitchFamily="34" charset="0"/>
                <a:ea typeface="ＭＳ Ｐゴシック" charset="-128"/>
                <a:cs typeface="Arial" pitchFamily="34" charset="0"/>
              </a:rPr>
              <a:t>802.11bd</a:t>
            </a:r>
            <a:br>
              <a:rPr lang="en-US" sz="1200" dirty="0" smtClean="0">
                <a:latin typeface="Tahoma" pitchFamily="34" charset="0"/>
                <a:ea typeface="ＭＳ Ｐゴシック" charset="-128"/>
                <a:cs typeface="Arial" pitchFamily="34" charset="0"/>
              </a:rPr>
            </a:br>
            <a:r>
              <a:rPr lang="en-US" sz="1200" dirty="0" smtClean="0">
                <a:latin typeface="Tahoma" pitchFamily="34" charset="0"/>
                <a:ea typeface="ＭＳ Ｐゴシック" charset="-128"/>
                <a:cs typeface="Arial" pitchFamily="34" charset="0"/>
              </a:rPr>
              <a:t> NGV</a:t>
            </a:r>
            <a:endParaRPr lang="en-US" sz="1200" dirty="0">
              <a:latin typeface="Tahoma" pitchFamily="34" charset="0"/>
              <a:ea typeface="ＭＳ Ｐゴシック" charset="-128"/>
              <a:cs typeface="Arial" pitchFamily="34" charset="0"/>
            </a:endParaRPr>
          </a:p>
        </p:txBody>
      </p:sp>
      <p:sp>
        <p:nvSpPr>
          <p:cNvPr id="40" name="AutoShape 46"/>
          <p:cNvSpPr>
            <a:spLocks noChangeArrowheads="1"/>
          </p:cNvSpPr>
          <p:nvPr/>
        </p:nvSpPr>
        <p:spPr bwMode="auto">
          <a:xfrm>
            <a:off x="6672124" y="4477056"/>
            <a:ext cx="1007374" cy="56642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latin typeface="Tahoma" pitchFamily="34" charset="0"/>
                <a:ea typeface="ＭＳ Ｐゴシック" charset="-128"/>
                <a:cs typeface="Arial" pitchFamily="34" charset="0"/>
              </a:rPr>
              <a:t>802.11bb</a:t>
            </a:r>
            <a:endParaRPr lang="en-US" sz="1200" dirty="0">
              <a:latin typeface="Tahoma" pitchFamily="34" charset="0"/>
              <a:ea typeface="ＭＳ Ｐゴシック" charset="-128"/>
              <a:cs typeface="Arial" pitchFamily="34" charset="0"/>
            </a:endParaRPr>
          </a:p>
          <a:p>
            <a:pPr algn="ctr"/>
            <a:r>
              <a:rPr lang="en-US" sz="1200" dirty="0" smtClean="0">
                <a:latin typeface="Tahoma" pitchFamily="34" charset="0"/>
                <a:ea typeface="ＭＳ Ｐゴシック" charset="-128"/>
                <a:cs typeface="Arial" pitchFamily="34" charset="0"/>
              </a:rPr>
              <a:t>LC</a:t>
            </a:r>
            <a:endParaRPr lang="en-US" sz="1200" dirty="0">
              <a:latin typeface="Tahoma" pitchFamily="34" charset="0"/>
              <a:ea typeface="ＭＳ Ｐゴシック" charset="-128"/>
              <a:cs typeface="Arial" pitchFamily="34" charset="0"/>
            </a:endParaRPr>
          </a:p>
        </p:txBody>
      </p:sp>
      <p:sp>
        <p:nvSpPr>
          <p:cNvPr id="41" name="AutoShape 46"/>
          <p:cNvSpPr>
            <a:spLocks noChangeArrowheads="1"/>
          </p:cNvSpPr>
          <p:nvPr/>
        </p:nvSpPr>
        <p:spPr bwMode="auto">
          <a:xfrm>
            <a:off x="4238421" y="2570276"/>
            <a:ext cx="929946" cy="4777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802.11bi</a:t>
            </a:r>
          </a:p>
          <a:p>
            <a:pPr algn="ctr"/>
            <a:r>
              <a:rPr lang="en-US" sz="1100" dirty="0" smtClean="0">
                <a:latin typeface="Tahoma" pitchFamily="34" charset="0"/>
                <a:ea typeface="ＭＳ Ｐゴシック" charset="-128"/>
                <a:cs typeface="Arial" pitchFamily="34" charset="0"/>
              </a:rPr>
              <a:t>EDP</a:t>
            </a:r>
            <a:endParaRPr lang="en-US" sz="1100" dirty="0">
              <a:latin typeface="Tahoma" pitchFamily="34" charset="0"/>
              <a:ea typeface="ＭＳ Ｐゴシック" charset="-128"/>
              <a:cs typeface="Arial" pitchFamily="34" charset="0"/>
            </a:endParaRPr>
          </a:p>
        </p:txBody>
      </p:sp>
      <p:sp>
        <p:nvSpPr>
          <p:cNvPr id="49" name="AutoShape 46"/>
          <p:cNvSpPr>
            <a:spLocks noChangeArrowheads="1"/>
          </p:cNvSpPr>
          <p:nvPr/>
        </p:nvSpPr>
        <p:spPr bwMode="auto">
          <a:xfrm>
            <a:off x="4261563" y="3176669"/>
            <a:ext cx="906803" cy="48093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802.11bf</a:t>
            </a:r>
            <a:br>
              <a:rPr lang="en-US" sz="1100" dirty="0" smtClean="0">
                <a:latin typeface="Tahoma" pitchFamily="34" charset="0"/>
                <a:ea typeface="ＭＳ Ｐゴシック" charset="-128"/>
                <a:cs typeface="Arial" pitchFamily="34" charset="0"/>
              </a:rPr>
            </a:br>
            <a:r>
              <a:rPr lang="en-US" sz="1100" dirty="0" smtClean="0">
                <a:latin typeface="Tahoma" pitchFamily="34" charset="0"/>
                <a:ea typeface="ＭＳ Ｐゴシック" charset="-128"/>
                <a:cs typeface="Arial" pitchFamily="34" charset="0"/>
              </a:rPr>
              <a:t>SENS</a:t>
            </a:r>
            <a:endParaRPr lang="en-US" sz="1100" dirty="0">
              <a:latin typeface="Tahoma" pitchFamily="34" charset="0"/>
              <a:ea typeface="ＭＳ Ｐゴシック" charset="-128"/>
              <a:cs typeface="Arial" pitchFamily="34" charset="0"/>
            </a:endParaRPr>
          </a:p>
        </p:txBody>
      </p:sp>
      <p:sp>
        <p:nvSpPr>
          <p:cNvPr id="2" name="Slide Number Placeholder 1"/>
          <p:cNvSpPr>
            <a:spLocks noGrp="1"/>
          </p:cNvSpPr>
          <p:nvPr>
            <p:ph type="sldNum" sz="quarter" idx="12"/>
          </p:nvPr>
        </p:nvSpPr>
        <p:spPr/>
        <p:txBody>
          <a:bodyPr/>
          <a:lstStyle/>
          <a:p>
            <a:pPr>
              <a:defRPr/>
            </a:pPr>
            <a:r>
              <a:rPr lang="en-US" smtClean="0"/>
              <a:t>Slide </a:t>
            </a:r>
            <a:fld id="{3FBD1F51-5136-477F-A21E-BB3B46CB0CD8}" type="slidenum">
              <a:rPr lang="en-US" smtClean="0"/>
              <a:pPr>
                <a:defRPr/>
              </a:pPr>
              <a:t>17</a:t>
            </a:fld>
            <a:endParaRPr lang="en-US"/>
          </a:p>
        </p:txBody>
      </p:sp>
      <p:sp>
        <p:nvSpPr>
          <p:cNvPr id="50" name="AutoShape 46"/>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ITU Liaison</a:t>
            </a:r>
          </a:p>
          <a:p>
            <a:pPr algn="ctr"/>
            <a:r>
              <a:rPr lang="en-US" sz="1100" dirty="0" smtClean="0">
                <a:latin typeface="Tahoma" pitchFamily="34" charset="0"/>
                <a:ea typeface="ＭＳ Ｐゴシック" charset="-128"/>
                <a:cs typeface="Arial" pitchFamily="34" charset="0"/>
              </a:rPr>
              <a:t>(ITU) AHG</a:t>
            </a:r>
            <a:endParaRPr lang="en-US" sz="1100" dirty="0">
              <a:latin typeface="Tahoma" pitchFamily="34" charset="0"/>
              <a:ea typeface="ＭＳ Ｐゴシック" charset="-128"/>
              <a:cs typeface="Arial" pitchFamily="34" charset="0"/>
            </a:endParaRPr>
          </a:p>
        </p:txBody>
      </p:sp>
      <p:sp>
        <p:nvSpPr>
          <p:cNvPr id="54" name="Text Box 3"/>
          <p:cNvSpPr txBox="1">
            <a:spLocks noChangeArrowheads="1"/>
          </p:cNvSpPr>
          <p:nvPr/>
        </p:nvSpPr>
        <p:spPr bwMode="auto">
          <a:xfrm>
            <a:off x="304800" y="518274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smtClean="0">
                <a:latin typeface="Tahoma" pitchFamily="34" charset="0"/>
                <a:ea typeface="ＭＳ Ｐゴシック" charset="-128"/>
                <a:cs typeface="Arial" pitchFamily="34" charset="0"/>
              </a:rPr>
              <a:t>Liaison</a:t>
            </a:r>
            <a:endParaRPr lang="en-US" sz="2000" dirty="0">
              <a:latin typeface="Tahoma" pitchFamily="34" charset="0"/>
              <a:ea typeface="ＭＳ Ｐゴシック" charset="-128"/>
              <a:cs typeface="Arial" pitchFamily="34" charset="0"/>
            </a:endParaRPr>
          </a:p>
        </p:txBody>
      </p:sp>
      <p:sp>
        <p:nvSpPr>
          <p:cNvPr id="55" name="Text Box 36"/>
          <p:cNvSpPr txBox="1">
            <a:spLocks noChangeArrowheads="1"/>
          </p:cNvSpPr>
          <p:nvPr/>
        </p:nvSpPr>
        <p:spPr bwMode="auto">
          <a:xfrm>
            <a:off x="387707"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smtClean="0">
                <a:latin typeface="Tahoma" pitchFamily="34" charset="0"/>
                <a:ea typeface="ＭＳ Ｐゴシック" charset="-128"/>
                <a:cs typeface="Arial" pitchFamily="34" charset="0"/>
              </a:rPr>
              <a:t>Liaison  </a:t>
            </a:r>
            <a:r>
              <a:rPr lang="en-US" sz="1200" dirty="0">
                <a:latin typeface="Tahoma" pitchFamily="34" charset="0"/>
                <a:ea typeface="ＭＳ Ｐゴシック" charset="-128"/>
                <a:cs typeface="Arial" pitchFamily="34" charset="0"/>
              </a:rPr>
              <a:t>Topics</a:t>
            </a:r>
          </a:p>
        </p:txBody>
      </p:sp>
      <p:sp>
        <p:nvSpPr>
          <p:cNvPr id="56" name="AutoShape 37"/>
          <p:cNvSpPr>
            <a:spLocks/>
          </p:cNvSpPr>
          <p:nvPr/>
        </p:nvSpPr>
        <p:spPr bwMode="auto">
          <a:xfrm rot="-5400000">
            <a:off x="848856"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58" name="AutoShape 46"/>
          <p:cNvSpPr>
            <a:spLocks noChangeArrowheads="1"/>
          </p:cNvSpPr>
          <p:nvPr/>
        </p:nvSpPr>
        <p:spPr bwMode="auto">
          <a:xfrm>
            <a:off x="4253966" y="2026355"/>
            <a:ext cx="914400" cy="48824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802.11bh </a:t>
            </a:r>
          </a:p>
          <a:p>
            <a:pPr algn="ctr"/>
            <a:r>
              <a:rPr lang="en-US" sz="1100" dirty="0" smtClean="0">
                <a:latin typeface="Tahoma" pitchFamily="34" charset="0"/>
                <a:ea typeface="ＭＳ Ｐゴシック" charset="-128"/>
                <a:cs typeface="Arial" pitchFamily="34" charset="0"/>
              </a:rPr>
              <a:t>RCM</a:t>
            </a:r>
            <a:endParaRPr lang="en-US" sz="1100" dirty="0">
              <a:latin typeface="Tahoma" pitchFamily="34" charset="0"/>
              <a:ea typeface="ＭＳ Ｐゴシック" charset="-128"/>
              <a:cs typeface="Arial" pitchFamily="34" charset="0"/>
            </a:endParaRPr>
          </a:p>
        </p:txBody>
      </p:sp>
      <p:sp>
        <p:nvSpPr>
          <p:cNvPr id="59" name="AutoShape 46"/>
          <p:cNvSpPr>
            <a:spLocks noChangeArrowheads="1"/>
          </p:cNvSpPr>
          <p:nvPr/>
        </p:nvSpPr>
        <p:spPr bwMode="auto">
          <a:xfrm>
            <a:off x="3021265" y="371756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UHR Study </a:t>
            </a:r>
          </a:p>
          <a:p>
            <a:pPr algn="ctr"/>
            <a:r>
              <a:rPr lang="en-US" sz="1100" dirty="0" smtClean="0">
                <a:latin typeface="Tahoma" pitchFamily="34" charset="0"/>
                <a:ea typeface="ＭＳ Ｐゴシック" charset="-128"/>
                <a:cs typeface="Arial" pitchFamily="34" charset="0"/>
              </a:rPr>
              <a:t>Group</a:t>
            </a:r>
            <a:endParaRPr lang="en-US" sz="1100" dirty="0">
              <a:latin typeface="Tahoma" pitchFamily="34" charset="0"/>
              <a:ea typeface="ＭＳ Ｐゴシック" charset="-128"/>
              <a:cs typeface="Arial" pitchFamily="34" charset="0"/>
            </a:endParaRPr>
          </a:p>
        </p:txBody>
      </p:sp>
      <p:sp>
        <p:nvSpPr>
          <p:cNvPr id="60" name="AutoShape 46"/>
          <p:cNvSpPr>
            <a:spLocks noChangeArrowheads="1"/>
          </p:cNvSpPr>
          <p:nvPr/>
        </p:nvSpPr>
        <p:spPr bwMode="auto">
          <a:xfrm>
            <a:off x="3014286" y="2129965"/>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AIML TIG</a:t>
            </a:r>
            <a:endParaRPr lang="en-US" sz="1100" dirty="0">
              <a:latin typeface="Tahoma" pitchFamily="34" charset="0"/>
              <a:ea typeface="ＭＳ Ｐゴシック" charset="-128"/>
              <a:cs typeface="Arial" pitchFamily="34" charset="0"/>
            </a:endParaRPr>
          </a:p>
        </p:txBody>
      </p:sp>
      <p:sp>
        <p:nvSpPr>
          <p:cNvPr id="47" name="AutoShape 46"/>
          <p:cNvSpPr>
            <a:spLocks noChangeArrowheads="1"/>
          </p:cNvSpPr>
          <p:nvPr/>
        </p:nvSpPr>
        <p:spPr bwMode="auto">
          <a:xfrm>
            <a:off x="7393068" y="1437941"/>
            <a:ext cx="934864" cy="58585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latin typeface="Tahoma" pitchFamily="34" charset="0"/>
                <a:ea typeface="ＭＳ Ｐゴシック" charset="-128"/>
                <a:cs typeface="Arial" pitchFamily="34" charset="0"/>
              </a:rPr>
              <a:t>802.11</a:t>
            </a:r>
            <a:endParaRPr lang="en-US" sz="1200" dirty="0">
              <a:latin typeface="Tahoma" pitchFamily="34" charset="0"/>
              <a:ea typeface="ＭＳ Ｐゴシック" charset="-128"/>
              <a:cs typeface="Arial" pitchFamily="34" charset="0"/>
            </a:endParaRPr>
          </a:p>
          <a:p>
            <a:pPr algn="ctr"/>
            <a:r>
              <a:rPr lang="en-US" sz="1200" dirty="0" smtClean="0">
                <a:latin typeface="Tahoma" pitchFamily="34" charset="0"/>
                <a:ea typeface="ＭＳ Ｐゴシック" charset="-128"/>
                <a:cs typeface="Arial" pitchFamily="34" charset="0"/>
              </a:rPr>
              <a:t>COR 1</a:t>
            </a:r>
            <a:endParaRPr lang="en-US" sz="1200" dirty="0">
              <a:latin typeface="Tahoma" pitchFamily="34" charset="0"/>
              <a:ea typeface="ＭＳ Ｐゴシック" charset="-128"/>
              <a:cs typeface="Arial" pitchFamily="34" charset="0"/>
            </a:endParaRPr>
          </a:p>
        </p:txBody>
      </p:sp>
      <p:sp>
        <p:nvSpPr>
          <p:cNvPr id="57" name="AutoShape 46"/>
          <p:cNvSpPr>
            <a:spLocks noChangeArrowheads="1"/>
          </p:cNvSpPr>
          <p:nvPr/>
        </p:nvSpPr>
        <p:spPr bwMode="auto">
          <a:xfrm>
            <a:off x="3045583" y="441676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AMP TIG</a:t>
            </a:r>
            <a:endParaRPr lang="en-US" sz="1100" dirty="0">
              <a:latin typeface="Tahoma" pitchFamily="34" charset="0"/>
              <a:ea typeface="ＭＳ Ｐゴシック" charset="-128"/>
              <a:cs typeface="Arial" pitchFamily="34" charset="0"/>
            </a:endParaRPr>
          </a:p>
        </p:txBody>
      </p:sp>
      <p:sp>
        <p:nvSpPr>
          <p:cNvPr id="61" name="AutoShape 46"/>
          <p:cNvSpPr>
            <a:spLocks noChangeArrowheads="1"/>
          </p:cNvSpPr>
          <p:nvPr/>
        </p:nvSpPr>
        <p:spPr bwMode="auto">
          <a:xfrm>
            <a:off x="3029460" y="284358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smtClean="0">
                <a:latin typeface="Tahoma" pitchFamily="34" charset="0"/>
                <a:ea typeface="ＭＳ Ｐゴシック" charset="-128"/>
                <a:cs typeface="Arial" pitchFamily="34" charset="0"/>
              </a:rPr>
              <a:t>802.11bk</a:t>
            </a:r>
          </a:p>
          <a:p>
            <a:pPr algn="ctr"/>
            <a:r>
              <a:rPr lang="en-US" sz="1100" dirty="0" smtClean="0">
                <a:latin typeface="Tahoma" pitchFamily="34" charset="0"/>
                <a:ea typeface="ＭＳ Ｐゴシック" charset="-128"/>
                <a:cs typeface="Arial" pitchFamily="34" charset="0"/>
              </a:rPr>
              <a:t>320MHz </a:t>
            </a:r>
            <a:r>
              <a:rPr lang="en-US" sz="1100" dirty="0" err="1" smtClean="0">
                <a:latin typeface="Tahoma" pitchFamily="34" charset="0"/>
                <a:ea typeface="ＭＳ Ｐゴシック" charset="-128"/>
                <a:cs typeface="Arial" pitchFamily="34" charset="0"/>
              </a:rPr>
              <a:t>Pos</a:t>
            </a:r>
            <a:endParaRPr lang="en-US" sz="1100" dirty="0">
              <a:latin typeface="Tahoma" pitchFamily="34" charset="0"/>
              <a:ea typeface="ＭＳ Ｐゴシック" charset="-128"/>
              <a:cs typeface="Arial" pitchFamily="34" charset="0"/>
            </a:endParaRPr>
          </a:p>
        </p:txBody>
      </p:sp>
    </p:spTree>
    <p:extLst>
      <p:ext uri="{BB962C8B-B14F-4D97-AF65-F5344CB8AC3E}">
        <p14:creationId xmlns:p14="http://schemas.microsoft.com/office/powerpoint/2010/main" val="2016195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685800"/>
            <a:ext cx="8915400" cy="533400"/>
          </a:xfrm>
        </p:spPr>
        <p:txBody>
          <a:bodyPr/>
          <a:lstStyle/>
          <a:p>
            <a:r>
              <a:rPr lang="en-GB" sz="2800" dirty="0" smtClean="0"/>
              <a:t>M4.1.5 </a:t>
            </a:r>
            <a:r>
              <a:rPr lang="en-GB" sz="2800" dirty="0"/>
              <a:t>Summary of ballots and comment collections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graphicFrame>
        <p:nvGraphicFramePr>
          <p:cNvPr id="7" name="Table 6"/>
          <p:cNvGraphicFramePr>
            <a:graphicFrameLocks noGrp="1"/>
          </p:cNvGraphicFramePr>
          <p:nvPr>
            <p:extLst>
              <p:ext uri="{D42A27DB-BD31-4B8C-83A1-F6EECF244321}">
                <p14:modId xmlns:p14="http://schemas.microsoft.com/office/powerpoint/2010/main" val="3921268354"/>
              </p:ext>
            </p:extLst>
          </p:nvPr>
        </p:nvGraphicFramePr>
        <p:xfrm>
          <a:off x="750357" y="1524000"/>
          <a:ext cx="10908243" cy="4702969"/>
        </p:xfrm>
        <a:graphic>
          <a:graphicData uri="http://schemas.openxmlformats.org/drawingml/2006/table">
            <a:tbl>
              <a:tblPr firstRow="1" bandRow="1">
                <a:tableStyleId>{93296810-A885-4BE3-A3E7-6D5BEEA58F35}</a:tableStyleId>
              </a:tblPr>
              <a:tblGrid>
                <a:gridCol w="765343"/>
                <a:gridCol w="1227500"/>
                <a:gridCol w="1143000"/>
                <a:gridCol w="867636"/>
                <a:gridCol w="656364"/>
                <a:gridCol w="838200"/>
                <a:gridCol w="666193"/>
                <a:gridCol w="765268"/>
                <a:gridCol w="969300"/>
                <a:gridCol w="720252"/>
                <a:gridCol w="688987"/>
                <a:gridCol w="762000"/>
                <a:gridCol w="838200"/>
              </a:tblGrid>
              <a:tr h="1615168">
                <a:tc>
                  <a:txBody>
                    <a:bodyPr/>
                    <a:lstStyle/>
                    <a:p>
                      <a:pPr lvl="0" algn="ctr"/>
                      <a:r>
                        <a:rPr lang="en-GB" sz="2400" dirty="0" smtClean="0"/>
                        <a:t>Type</a:t>
                      </a:r>
                      <a:endParaRPr lang="en-GB" sz="2400" b="1" dirty="0">
                        <a:latin typeface="Arial Narrow" panose="020B0606020202030204" pitchFamily="34" charset="0"/>
                      </a:endParaRPr>
                    </a:p>
                  </a:txBody>
                  <a:tcPr vert="vert270" anchor="ctr"/>
                </a:tc>
                <a:tc>
                  <a:txBody>
                    <a:bodyPr/>
                    <a:lstStyle/>
                    <a:p>
                      <a:pPr lvl="0" algn="ctr"/>
                      <a:r>
                        <a:rPr lang="en-GB" sz="2400" dirty="0" smtClean="0"/>
                        <a:t>Label</a:t>
                      </a:r>
                      <a:endParaRPr lang="en-GB" sz="2400" b="1" dirty="0">
                        <a:latin typeface="Arial Narrow" panose="020B0606020202030204" pitchFamily="34" charset="0"/>
                      </a:endParaRPr>
                    </a:p>
                  </a:txBody>
                  <a:tcPr vert="vert270" anchor="ctr"/>
                </a:tc>
                <a:tc>
                  <a:txBody>
                    <a:bodyPr/>
                    <a:lstStyle/>
                    <a:p>
                      <a:pPr lvl="0" algn="ctr"/>
                      <a:r>
                        <a:rPr lang="en-GB" sz="2000" dirty="0" smtClean="0"/>
                        <a:t>Group</a:t>
                      </a:r>
                      <a:endParaRPr lang="en-GB" sz="2000" b="1" dirty="0">
                        <a:latin typeface="Arial Narrow" panose="020B0606020202030204" pitchFamily="34" charset="0"/>
                      </a:endParaRPr>
                    </a:p>
                  </a:txBody>
                  <a:tcPr vert="vert270" anchor="ctr"/>
                </a:tc>
                <a:tc>
                  <a:txBody>
                    <a:bodyPr/>
                    <a:lstStyle/>
                    <a:p>
                      <a:pPr lvl="0" algn="ctr"/>
                      <a:r>
                        <a:rPr lang="en-GB" sz="2000" dirty="0" smtClean="0"/>
                        <a:t>Opened</a:t>
                      </a:r>
                    </a:p>
                    <a:p>
                      <a:pPr lvl="0" algn="ctr"/>
                      <a:r>
                        <a:rPr lang="en-GB" sz="2000" dirty="0" smtClean="0"/>
                        <a:t> (mm-</a:t>
                      </a:r>
                      <a:r>
                        <a:rPr lang="en-GB" sz="2000" dirty="0" err="1" smtClean="0"/>
                        <a:t>dd</a:t>
                      </a:r>
                      <a:r>
                        <a:rPr lang="en-GB" sz="2000" dirty="0" smtClean="0"/>
                        <a:t>)</a:t>
                      </a:r>
                      <a:endParaRPr lang="en-GB" sz="2000" b="1" dirty="0">
                        <a:latin typeface="Arial Narrow" panose="020B0606020202030204" pitchFamily="34" charset="0"/>
                      </a:endParaRPr>
                    </a:p>
                  </a:txBody>
                  <a:tcPr vert="vert270" anchor="ctr"/>
                </a:tc>
                <a:tc>
                  <a:txBody>
                    <a:bodyPr/>
                    <a:lstStyle/>
                    <a:p>
                      <a:pPr lvl="0" algn="ctr"/>
                      <a:r>
                        <a:rPr lang="en-GB" sz="2000" dirty="0" err="1" smtClean="0"/>
                        <a:t>Dur</a:t>
                      </a:r>
                      <a:r>
                        <a:rPr lang="en-GB" sz="2000" dirty="0" smtClean="0"/>
                        <a:t> (d)</a:t>
                      </a:r>
                      <a:endParaRPr lang="en-GB" sz="2000" b="1" dirty="0">
                        <a:latin typeface="Arial Narrow" panose="020B0606020202030204" pitchFamily="34" charset="0"/>
                      </a:endParaRPr>
                    </a:p>
                  </a:txBody>
                  <a:tcPr vert="vert270" anchor="ctr"/>
                </a:tc>
                <a:tc>
                  <a:txBody>
                    <a:bodyPr/>
                    <a:lstStyle/>
                    <a:p>
                      <a:pPr lvl="0" algn="ctr"/>
                      <a:r>
                        <a:rPr lang="en-GB" sz="2000" dirty="0" smtClean="0"/>
                        <a:t># Comments</a:t>
                      </a:r>
                      <a:endParaRPr lang="en-GB" sz="2000" b="1" dirty="0">
                        <a:latin typeface="Arial Narrow" panose="020B0606020202030204" pitchFamily="34" charset="0"/>
                      </a:endParaRPr>
                    </a:p>
                  </a:txBody>
                  <a:tcPr vert="vert270" anchor="ctr"/>
                </a:tc>
                <a:tc>
                  <a:txBody>
                    <a:bodyPr/>
                    <a:lstStyle/>
                    <a:p>
                      <a:pPr lvl="0" algn="ctr"/>
                      <a:r>
                        <a:rPr lang="en-GB" sz="2000" dirty="0" smtClean="0"/>
                        <a:t>Ballot</a:t>
                      </a:r>
                      <a:r>
                        <a:rPr lang="en-GB" sz="2000" baseline="0" dirty="0" smtClean="0"/>
                        <a:t> Group</a:t>
                      </a:r>
                      <a:endParaRPr lang="en-GB" sz="2000" b="1" dirty="0">
                        <a:latin typeface="Arial Narrow" panose="020B0606020202030204" pitchFamily="34" charset="0"/>
                      </a:endParaRPr>
                    </a:p>
                  </a:txBody>
                  <a:tcPr vert="vert270" anchor="ctr"/>
                </a:tc>
                <a:tc>
                  <a:txBody>
                    <a:bodyPr/>
                    <a:lstStyle/>
                    <a:p>
                      <a:pPr lvl="0" algn="ctr"/>
                      <a:r>
                        <a:rPr lang="en-GB" sz="2400" dirty="0" smtClean="0"/>
                        <a:t>Approve</a:t>
                      </a:r>
                      <a:endParaRPr lang="en-GB" sz="2400" b="1" dirty="0">
                        <a:latin typeface="Arial Narrow" panose="020B0606020202030204" pitchFamily="34" charset="0"/>
                      </a:endParaRPr>
                    </a:p>
                  </a:txBody>
                  <a:tcPr vert="vert270" anchor="ctr"/>
                </a:tc>
                <a:tc>
                  <a:txBody>
                    <a:bodyPr/>
                    <a:lstStyle/>
                    <a:p>
                      <a:pPr lvl="0" algn="ctr"/>
                      <a:r>
                        <a:rPr lang="en-GB" sz="2400" dirty="0" smtClean="0"/>
                        <a:t>Disapprove</a:t>
                      </a:r>
                      <a:endParaRPr lang="en-GB" sz="2400" b="1" dirty="0">
                        <a:latin typeface="Arial Narrow" panose="020B0606020202030204" pitchFamily="34" charset="0"/>
                      </a:endParaRPr>
                    </a:p>
                  </a:txBody>
                  <a:tcPr vert="vert270" anchor="ctr"/>
                </a:tc>
                <a:tc>
                  <a:txBody>
                    <a:bodyPr/>
                    <a:lstStyle/>
                    <a:p>
                      <a:pPr lvl="0" algn="ctr"/>
                      <a:r>
                        <a:rPr lang="en-GB" sz="2400" dirty="0" smtClean="0"/>
                        <a:t>Abstain</a:t>
                      </a:r>
                      <a:endParaRPr lang="en-GB" sz="2400" b="1" dirty="0">
                        <a:latin typeface="Arial Narrow" panose="020B0606020202030204" pitchFamily="34" charset="0"/>
                      </a:endParaRPr>
                    </a:p>
                  </a:txBody>
                  <a:tcPr vert="vert270" anchor="ctr"/>
                </a:tc>
                <a:tc>
                  <a:txBody>
                    <a:bodyPr/>
                    <a:lstStyle/>
                    <a:p>
                      <a:pPr lvl="0" algn="ctr"/>
                      <a:r>
                        <a:rPr lang="en-GB" sz="2000" dirty="0" smtClean="0"/>
                        <a:t>Return %</a:t>
                      </a:r>
                      <a:endParaRPr lang="en-GB" sz="2000" b="1" dirty="0">
                        <a:latin typeface="Arial Narrow" panose="020B0606020202030204" pitchFamily="34" charset="0"/>
                      </a:endParaRPr>
                    </a:p>
                  </a:txBody>
                  <a:tcPr vert="vert270" anchor="ctr"/>
                </a:tc>
                <a:tc>
                  <a:txBody>
                    <a:bodyPr/>
                    <a:lstStyle/>
                    <a:p>
                      <a:pPr lvl="0" algn="ctr"/>
                      <a:r>
                        <a:rPr lang="en-GB" sz="2000" dirty="0" smtClean="0"/>
                        <a:t>Approve %</a:t>
                      </a:r>
                      <a:endParaRPr lang="en-GB" sz="2000" b="1" dirty="0">
                        <a:latin typeface="Arial Narrow" panose="020B0606020202030204" pitchFamily="34" charset="0"/>
                      </a:endParaRPr>
                    </a:p>
                  </a:txBody>
                  <a:tcPr vert="vert270" anchor="ctr"/>
                </a:tc>
                <a:tc>
                  <a:txBody>
                    <a:bodyPr/>
                    <a:lstStyle/>
                    <a:p>
                      <a:pPr lvl="0" algn="ctr"/>
                      <a:r>
                        <a:rPr lang="en-GB" sz="2400" dirty="0" smtClean="0"/>
                        <a:t>Result</a:t>
                      </a:r>
                      <a:endParaRPr lang="en-GB" sz="2400" b="1" dirty="0">
                        <a:latin typeface="Arial Narrow" panose="020B0606020202030204" pitchFamily="34" charset="0"/>
                      </a:endParaRPr>
                    </a:p>
                  </a:txBody>
                  <a:tcPr vert="vert270" anchor="ctr"/>
                </a:tc>
              </a:tr>
              <a:tr h="511969">
                <a:tc>
                  <a:txBody>
                    <a:bodyPr/>
                    <a:lstStyle/>
                    <a:p>
                      <a:pPr algn="ctr"/>
                      <a:r>
                        <a:rPr lang="en-US" sz="2000" b="1" dirty="0" smtClean="0">
                          <a:latin typeface="Calibri" panose="020F0502020204030204" pitchFamily="34" charset="0"/>
                          <a:cs typeface="Calibri" panose="020F0502020204030204" pitchFamily="34" charset="0"/>
                        </a:rPr>
                        <a:t>T</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LB269</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err="1" smtClean="0">
                          <a:latin typeface="Calibri" panose="020F0502020204030204" pitchFamily="34" charset="0"/>
                          <a:cs typeface="Calibri" panose="020F0502020204030204" pitchFamily="34" charset="0"/>
                        </a:rPr>
                        <a:t>TGbb</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09-16</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15</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65</a:t>
                      </a:r>
                      <a:endParaRPr lang="en-GB" sz="20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485</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301</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12</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71</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77.3</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99</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Pass</a:t>
                      </a:r>
                      <a:endParaRPr lang="en-GB" sz="2000" b="1" kern="1200" dirty="0" smtClean="0">
                        <a:solidFill>
                          <a:schemeClr val="dk1"/>
                        </a:solidFill>
                        <a:latin typeface="Calibri" panose="020F0502020204030204" pitchFamily="34" charset="0"/>
                        <a:ea typeface="+mn-ea"/>
                        <a:cs typeface="Calibri" panose="020F0502020204030204" pitchFamily="34" charset="0"/>
                      </a:endParaRPr>
                    </a:p>
                  </a:txBody>
                  <a:tcPr/>
                </a:tc>
              </a:tr>
              <a:tr h="511969">
                <a:tc>
                  <a:txBody>
                    <a:bodyPr/>
                    <a:lstStyle/>
                    <a:p>
                      <a:pPr algn="ctr"/>
                      <a:r>
                        <a:rPr lang="en-US" sz="2000" b="1" dirty="0" smtClean="0">
                          <a:latin typeface="Calibri" panose="020F0502020204030204" pitchFamily="34" charset="0"/>
                          <a:cs typeface="Calibri" panose="020F0502020204030204" pitchFamily="34" charset="0"/>
                        </a:rPr>
                        <a:t>T</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SA Rec3</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err="1" smtClean="0">
                          <a:latin typeface="Calibri" panose="020F0502020204030204" pitchFamily="34" charset="0"/>
                          <a:cs typeface="Calibri" panose="020F0502020204030204" pitchFamily="34" charset="0"/>
                        </a:rPr>
                        <a:t>TGbd</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09-20</a:t>
                      </a:r>
                      <a:endParaRPr lang="en-GB" sz="20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10</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139</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114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6</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89</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97</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Pass</a:t>
                      </a:r>
                      <a:endParaRPr lang="en-GB" sz="2000" b="1" dirty="0" smtClean="0">
                        <a:latin typeface="Calibri" panose="020F0502020204030204" pitchFamily="34" charset="0"/>
                        <a:cs typeface="Calibri" panose="020F0502020204030204" pitchFamily="34" charset="0"/>
                      </a:endParaRPr>
                    </a:p>
                  </a:txBody>
                  <a:tcPr/>
                </a:tc>
              </a:tr>
              <a:tr h="511969">
                <a:tc>
                  <a:txBody>
                    <a:bodyPr/>
                    <a:lstStyle/>
                    <a:p>
                      <a:pPr algn="ctr"/>
                      <a:r>
                        <a:rPr lang="en-US" sz="2000" b="1" dirty="0" smtClean="0">
                          <a:latin typeface="Calibri" panose="020F0502020204030204" pitchFamily="34" charset="0"/>
                          <a:cs typeface="Calibri" panose="020F0502020204030204" pitchFamily="34" charset="0"/>
                        </a:rPr>
                        <a:t>T</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SA</a:t>
                      </a:r>
                      <a:r>
                        <a:rPr lang="en-US" sz="2000" b="1" baseline="0" dirty="0" smtClean="0">
                          <a:latin typeface="Calibri" panose="020F0502020204030204" pitchFamily="34" charset="0"/>
                          <a:cs typeface="Calibri" panose="020F0502020204030204" pitchFamily="34" charset="0"/>
                        </a:rPr>
                        <a:t> Rec4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err="1" smtClean="0">
                          <a:latin typeface="Calibri" panose="020F0502020204030204" pitchFamily="34" charset="0"/>
                          <a:cs typeface="Calibri" panose="020F0502020204030204" pitchFamily="34" charset="0"/>
                        </a:rPr>
                        <a:t>TGbd</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10-14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139</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115</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6</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90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97</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Pass</a:t>
                      </a:r>
                      <a:endParaRPr lang="en-GB" sz="2000" b="1" dirty="0" smtClean="0">
                        <a:latin typeface="Calibri" panose="020F0502020204030204" pitchFamily="34" charset="0"/>
                        <a:cs typeface="Calibri" panose="020F0502020204030204" pitchFamily="34" charset="0"/>
                      </a:endParaRPr>
                    </a:p>
                  </a:txBody>
                  <a:tcPr/>
                </a:tc>
              </a:tr>
              <a:tr h="511969">
                <a:tc>
                  <a:txBody>
                    <a:bodyPr/>
                    <a:lstStyle/>
                    <a:p>
                      <a:pPr algn="ctr"/>
                      <a:r>
                        <a:rPr lang="en-US" sz="2000" b="1" dirty="0" smtClean="0">
                          <a:latin typeface="Calibri" panose="020F0502020204030204" pitchFamily="34" charset="0"/>
                          <a:cs typeface="Calibri" panose="020F0502020204030204" pitchFamily="34" charset="0"/>
                        </a:rPr>
                        <a:t>T</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SA Rec3</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err="1" smtClean="0">
                          <a:latin typeface="Calibri" panose="020F0502020204030204" pitchFamily="34" charset="0"/>
                          <a:cs typeface="Calibri" panose="020F0502020204030204" pitchFamily="34" charset="0"/>
                        </a:rPr>
                        <a:t>TGaz</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09-19</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122</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4</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85</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Pass</a:t>
                      </a:r>
                      <a:endParaRPr lang="en-GB" sz="2000" b="1" dirty="0" smtClean="0">
                        <a:latin typeface="Calibri" panose="020F0502020204030204" pitchFamily="34" charset="0"/>
                        <a:cs typeface="Calibri" panose="020F0502020204030204" pitchFamily="34" charset="0"/>
                      </a:endParaRPr>
                    </a:p>
                  </a:txBody>
                  <a:tcPr/>
                </a:tc>
              </a:tr>
              <a:tr h="527956">
                <a:tc>
                  <a:txBody>
                    <a:bodyPr/>
                    <a:lstStyle/>
                    <a:p>
                      <a:pPr algn="ctr"/>
                      <a:r>
                        <a:rPr lang="en-US" sz="2000" b="1" dirty="0" smtClean="0">
                          <a:latin typeface="Calibri" panose="020F0502020204030204" pitchFamily="34" charset="0"/>
                          <a:cs typeface="Calibri" panose="020F0502020204030204" pitchFamily="34" charset="0"/>
                        </a:rPr>
                        <a:t>T</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LB270</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err="1" smtClean="0">
                          <a:latin typeface="Calibri" panose="020F0502020204030204" pitchFamily="34" charset="0"/>
                          <a:cs typeface="Calibri" panose="020F0502020204030204" pitchFamily="34" charset="0"/>
                        </a:rPr>
                        <a:t>TGme</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10-17</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25</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822</a:t>
                      </a:r>
                      <a:endParaRPr lang="en-GB" sz="20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485</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282</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44</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25</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73</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86</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US" sz="2000" b="1" kern="1200" dirty="0" smtClean="0">
                          <a:solidFill>
                            <a:schemeClr val="dk1"/>
                          </a:solidFill>
                          <a:latin typeface="Calibri" panose="020F0502020204030204" pitchFamily="34" charset="0"/>
                          <a:ea typeface="+mn-ea"/>
                          <a:cs typeface="Calibri" panose="020F0502020204030204" pitchFamily="34" charset="0"/>
                        </a:rPr>
                        <a:t>Pass</a:t>
                      </a:r>
                      <a:endParaRPr lang="en-GB" sz="2000" b="1" kern="1200" dirty="0" smtClean="0">
                        <a:solidFill>
                          <a:schemeClr val="dk1"/>
                        </a:solidFill>
                        <a:latin typeface="Calibri" panose="020F0502020204030204" pitchFamily="34" charset="0"/>
                        <a:ea typeface="+mn-ea"/>
                        <a:cs typeface="Calibri" panose="020F0502020204030204" pitchFamily="34" charset="0"/>
                      </a:endParaRPr>
                    </a:p>
                  </a:txBody>
                  <a:tcPr/>
                </a:tc>
              </a:tr>
              <a:tr h="511969">
                <a:tc>
                  <a:txBody>
                    <a:bodyPr/>
                    <a:lstStyle/>
                    <a:p>
                      <a:pPr algn="ctr"/>
                      <a:endParaRPr lang="en-GB" sz="2000" b="1" dirty="0">
                        <a:latin typeface="Calibri" panose="020F0502020204030204" pitchFamily="34" charset="0"/>
                        <a:cs typeface="Calibri" panose="020F0502020204030204" pitchFamily="34"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Date Placeholder 5"/>
          <p:cNvSpPr>
            <a:spLocks noGrp="1"/>
          </p:cNvSpPr>
          <p:nvPr>
            <p:ph type="dt" sz="half" idx="10"/>
          </p:nvPr>
        </p:nvSpPr>
        <p:spPr/>
        <p:txBody>
          <a:bodyPr/>
          <a:lstStyle/>
          <a:p>
            <a:pPr>
              <a:defRPr/>
            </a:pPr>
            <a:r>
              <a:rPr lang="en-US" smtClean="0"/>
              <a:t>November 2022</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sp>
        <p:nvSpPr>
          <p:cNvPr id="22533" name="Rectangle 2"/>
          <p:cNvSpPr>
            <a:spLocks noGrp="1" noChangeArrowheads="1"/>
          </p:cNvSpPr>
          <p:nvPr>
            <p:ph type="title"/>
          </p:nvPr>
        </p:nvSpPr>
        <p:spPr/>
        <p:txBody>
          <a:bodyPr/>
          <a:lstStyle/>
          <a:p>
            <a:r>
              <a:rPr lang="en-GB" dirty="0" smtClean="0"/>
              <a:t>M4.1.6 Current Membership Status</a:t>
            </a:r>
          </a:p>
        </p:txBody>
      </p:sp>
      <p:sp>
        <p:nvSpPr>
          <p:cNvPr id="22534" name="Text Box 3"/>
          <p:cNvSpPr txBox="1">
            <a:spLocks noChangeArrowheads="1"/>
          </p:cNvSpPr>
          <p:nvPr/>
        </p:nvSpPr>
        <p:spPr bwMode="auto">
          <a:xfrm>
            <a:off x="345121" y="1613712"/>
            <a:ext cx="243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b="0" dirty="0"/>
              <a:t>Data as of </a:t>
            </a:r>
            <a:r>
              <a:rPr lang="en-GB" sz="1200" b="0" dirty="0" smtClean="0"/>
              <a:t>2022-10-05</a:t>
            </a:r>
            <a:endParaRPr lang="en-GB" sz="1200" b="0" dirty="0"/>
          </a:p>
        </p:txBody>
      </p:sp>
      <p:sp>
        <p:nvSpPr>
          <p:cNvPr id="22535" name="TextBox 8"/>
          <p:cNvSpPr txBox="1">
            <a:spLocks noChangeArrowheads="1"/>
          </p:cNvSpPr>
          <p:nvPr/>
        </p:nvSpPr>
        <p:spPr bwMode="auto">
          <a:xfrm>
            <a:off x="1066800" y="41148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sz="1800" b="0" dirty="0" smtClean="0"/>
              <a:t>Definitions</a:t>
            </a:r>
            <a:r>
              <a:rPr lang="en-GB" sz="1800" b="0" dirty="0"/>
              <a:t>:  </a:t>
            </a:r>
          </a:p>
          <a:p>
            <a:pPr lvl="1"/>
            <a:r>
              <a:rPr lang="en-GB" sz="1800" i="1" dirty="0"/>
              <a:t>Aspirant</a:t>
            </a:r>
            <a:r>
              <a:rPr lang="en-GB" sz="1800" b="0" dirty="0"/>
              <a:t>: a member who has attended 1 qualifying meeting</a:t>
            </a:r>
          </a:p>
          <a:p>
            <a:pPr lvl="1"/>
            <a:r>
              <a:rPr lang="en-GB" sz="1800" i="1" dirty="0"/>
              <a:t>Potential Voter</a:t>
            </a:r>
            <a:r>
              <a:rPr lang="en-GB" sz="1800" b="0" dirty="0"/>
              <a:t>: a member who has attended 2 qualifying meetings and will become a voter at the start of the next plenary they attend</a:t>
            </a:r>
          </a:p>
          <a:p>
            <a:pPr lvl="1"/>
            <a:r>
              <a:rPr lang="en-GB" sz="1800" i="1" dirty="0"/>
              <a:t>Ex Officio Voter</a:t>
            </a:r>
            <a:r>
              <a:rPr lang="en-GB" sz="1800" b="0" dirty="0"/>
              <a:t>: a voter who has voting rights by virtue of their membership of the 802 EC and has requested to be recorded as an ex officio voter in 802.11</a:t>
            </a:r>
          </a:p>
        </p:txBody>
      </p:sp>
      <p:graphicFrame>
        <p:nvGraphicFramePr>
          <p:cNvPr id="5" name="Table 4"/>
          <p:cNvGraphicFramePr>
            <a:graphicFrameLocks noGrp="1"/>
          </p:cNvGraphicFramePr>
          <p:nvPr>
            <p:extLst>
              <p:ext uri="{D42A27DB-BD31-4B8C-83A1-F6EECF244321}">
                <p14:modId xmlns:p14="http://schemas.microsoft.com/office/powerpoint/2010/main" val="2436469637"/>
              </p:ext>
            </p:extLst>
          </p:nvPr>
        </p:nvGraphicFramePr>
        <p:xfrm>
          <a:off x="2209800" y="1483416"/>
          <a:ext cx="7772400" cy="2286000"/>
        </p:xfrm>
        <a:graphic>
          <a:graphicData uri="http://schemas.openxmlformats.org/drawingml/2006/table">
            <a:tbl>
              <a:tblPr firstRow="1">
                <a:tableStyleId>{93296810-A885-4BE3-A3E7-6D5BEEA58F35}</a:tableStyleId>
              </a:tblPr>
              <a:tblGrid>
                <a:gridCol w="3886200"/>
                <a:gridCol w="3886200"/>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dirty="0">
                          <a:effectLst/>
                        </a:rPr>
                        <a:t>Number</a:t>
                      </a:r>
                      <a:endParaRPr lang="en-GB" sz="4000" dirty="0"/>
                    </a:p>
                  </a:txBody>
                  <a:tcPr marT="45673" marB="45673" anchor="ctr"/>
                </a:tc>
              </a:tr>
              <a:tr h="457200">
                <a:tc>
                  <a:txBody>
                    <a:bodyPr/>
                    <a:lstStyle/>
                    <a:p>
                      <a:pPr algn="ctr"/>
                      <a:r>
                        <a:rPr lang="en-GB" sz="2400" dirty="0">
                          <a:effectLst/>
                        </a:rPr>
                        <a:t>Aspirant</a:t>
                      </a:r>
                      <a:endParaRPr lang="en-GB" sz="4000" dirty="0"/>
                    </a:p>
                  </a:txBody>
                  <a:tcPr marT="45673" marB="45673"/>
                </a:tc>
                <a:tc>
                  <a:txBody>
                    <a:bodyPr/>
                    <a:lstStyle/>
                    <a:p>
                      <a:pPr marL="0" algn="ctr" defTabSz="914400" rtl="0" eaLnBrk="1" latinLnBrk="0" hangingPunct="1"/>
                      <a:r>
                        <a:rPr lang="en-US" sz="2400" b="0" i="0" kern="1200" dirty="0" smtClean="0">
                          <a:solidFill>
                            <a:schemeClr val="dk1"/>
                          </a:solidFill>
                          <a:effectLst/>
                          <a:latin typeface="+mn-lt"/>
                          <a:ea typeface="+mn-ea"/>
                          <a:cs typeface="+mn-cs"/>
                        </a:rPr>
                        <a:t>113</a:t>
                      </a:r>
                      <a:endParaRPr lang="en-GB" sz="2400" b="0" i="0" kern="1200" dirty="0">
                        <a:solidFill>
                          <a:schemeClr val="dk1"/>
                        </a:solidFill>
                        <a:effectLst/>
                        <a:latin typeface="+mn-lt"/>
                        <a:ea typeface="+mn-ea"/>
                        <a:cs typeface="+mn-cs"/>
                      </a:endParaRPr>
                    </a:p>
                  </a:txBody>
                  <a:tcPr marT="45673" marB="45673"/>
                </a:tc>
              </a:tr>
              <a:tr h="457200">
                <a:tc>
                  <a:txBody>
                    <a:bodyPr/>
                    <a:lstStyle/>
                    <a:p>
                      <a:pPr algn="ctr"/>
                      <a:r>
                        <a:rPr lang="en-GB" sz="2400" dirty="0">
                          <a:effectLst/>
                        </a:rPr>
                        <a:t>Potential Voter</a:t>
                      </a:r>
                      <a:endParaRPr lang="en-GB" sz="4000" dirty="0"/>
                    </a:p>
                  </a:txBody>
                  <a:tcPr marT="45673" marB="45673"/>
                </a:tc>
                <a:tc>
                  <a:txBody>
                    <a:bodyPr/>
                    <a:lstStyle/>
                    <a:p>
                      <a:pPr algn="ctr"/>
                      <a:r>
                        <a:rPr lang="en-US" sz="2400" b="0" i="0" dirty="0" smtClean="0">
                          <a:effectLst/>
                        </a:rPr>
                        <a:t>58</a:t>
                      </a:r>
                      <a:endParaRPr lang="en-GB" sz="4000" b="1" i="1" dirty="0"/>
                    </a:p>
                  </a:txBody>
                  <a:tcPr marT="45673" marB="45673"/>
                </a:tc>
              </a:tr>
              <a:tr h="457200">
                <a:tc>
                  <a:txBody>
                    <a:bodyPr/>
                    <a:lstStyle/>
                    <a:p>
                      <a:pPr algn="ctr"/>
                      <a:r>
                        <a:rPr lang="en-GB" sz="2400" dirty="0">
                          <a:effectLst/>
                        </a:rPr>
                        <a:t>Voter</a:t>
                      </a:r>
                      <a:endParaRPr lang="en-GB" sz="4000" dirty="0"/>
                    </a:p>
                  </a:txBody>
                  <a:tcPr marT="45673" marB="45673"/>
                </a:tc>
                <a:tc>
                  <a:txBody>
                    <a:bodyPr/>
                    <a:lstStyle/>
                    <a:p>
                      <a:pPr algn="ctr"/>
                      <a:r>
                        <a:rPr lang="en-US" sz="2400" dirty="0" smtClean="0">
                          <a:effectLst/>
                        </a:rPr>
                        <a:t>453</a:t>
                      </a:r>
                      <a:endParaRPr lang="en-GB" sz="4000" dirty="0"/>
                    </a:p>
                  </a:txBody>
                  <a:tcPr marT="45673" marB="45673"/>
                </a:tc>
              </a:tr>
              <a:tr h="457200">
                <a:tc>
                  <a:txBody>
                    <a:bodyPr/>
                    <a:lstStyle/>
                    <a:p>
                      <a:pPr marL="0" algn="ctr" defTabSz="914400" rtl="0" eaLnBrk="1" latinLnBrk="0" hangingPunct="1"/>
                      <a:r>
                        <a:rPr lang="en-GB" sz="2400" kern="1200" dirty="0" smtClean="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smtClean="0">
                          <a:effectLst/>
                        </a:rPr>
                        <a:t>11</a:t>
                      </a:r>
                      <a:endParaRPr lang="en-GB" sz="2400" kern="1200" dirty="0" smtClean="0">
                        <a:solidFill>
                          <a:schemeClr val="dk1"/>
                        </a:solidFill>
                        <a:effectLst/>
                        <a:latin typeface="+mn-lt"/>
                        <a:ea typeface="+mn-ea"/>
                        <a:cs typeface="+mn-cs"/>
                      </a:endParaRPr>
                    </a:p>
                  </a:txBody>
                  <a:tcPr marT="45673" marB="45673"/>
                </a:tc>
              </a:tr>
            </a:tbl>
          </a:graphicData>
        </a:graphic>
      </p:graphicFrame>
      <p:sp>
        <p:nvSpPr>
          <p:cNvPr id="2" name="Date Placeholder 1"/>
          <p:cNvSpPr>
            <a:spLocks noGrp="1"/>
          </p:cNvSpPr>
          <p:nvPr>
            <p:ph type="dt" sz="half" idx="10"/>
          </p:nvPr>
        </p:nvSpPr>
        <p:spPr/>
        <p:txBody>
          <a:bodyPr/>
          <a:lstStyle/>
          <a:p>
            <a:pPr>
              <a:defRPr/>
            </a:pPr>
            <a:r>
              <a:rPr lang="en-US" smtClean="0"/>
              <a:t>November 2022</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DDBC98B1-8847-456F-A590-69DC1C4B50D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Introduction</a:t>
            </a:r>
            <a:endParaRPr lang="en-US" smtClean="0"/>
          </a:p>
        </p:txBody>
      </p:sp>
      <p:sp>
        <p:nvSpPr>
          <p:cNvPr id="8195" name="Content Placeholder 2"/>
          <p:cNvSpPr>
            <a:spLocks noGrp="1"/>
          </p:cNvSpPr>
          <p:nvPr>
            <p:ph idx="1"/>
          </p:nvPr>
        </p:nvSpPr>
        <p:spPr/>
        <p:txBody>
          <a:bodyPr/>
          <a:lstStyle/>
          <a:p>
            <a:r>
              <a:rPr lang="en-GB" sz="2800" b="0" dirty="0"/>
              <a:t>This presentation, together with the reports cited </a:t>
            </a:r>
            <a:r>
              <a:rPr lang="en-GB" sz="2800" b="0" dirty="0" smtClean="0"/>
              <a:t>herein, </a:t>
            </a:r>
            <a:r>
              <a:rPr lang="en-GB" sz="2800" b="0" dirty="0"/>
              <a:t>forms the opening report of the IEEE 802.11 Working Group for </a:t>
            </a:r>
            <a:r>
              <a:rPr lang="en-GB" sz="2800" b="0" dirty="0" smtClean="0"/>
              <a:t>November 2022.</a:t>
            </a:r>
            <a:endParaRPr lang="en-GB" sz="2800" b="0" dirty="0"/>
          </a:p>
          <a:p>
            <a:r>
              <a:rPr lang="en-GB" sz="2800" b="0" dirty="0" smtClean="0"/>
              <a:t>“</a:t>
            </a:r>
            <a:r>
              <a:rPr lang="en-GB" sz="2800" b="0" i="1" dirty="0" err="1"/>
              <a:t>Mx.y.z</a:t>
            </a:r>
            <a:r>
              <a:rPr lang="en-GB" sz="2800" b="0" dirty="0"/>
              <a:t>” terminology indicates that the item was on the tentative agenda for the </a:t>
            </a:r>
            <a:r>
              <a:rPr lang="en-GB" sz="2800" b="0" i="1" dirty="0"/>
              <a:t>M</a:t>
            </a:r>
            <a:r>
              <a:rPr lang="en-GB" sz="2800" b="0" dirty="0"/>
              <a:t>onday 802.11 plenary, and was agenda item </a:t>
            </a:r>
            <a:r>
              <a:rPr lang="en-GB" sz="2800" b="0" i="1" dirty="0" err="1"/>
              <a:t>x.y.z</a:t>
            </a:r>
            <a:r>
              <a:rPr lang="en-GB" sz="2800" b="0" dirty="0" smtClean="0"/>
              <a:t>.</a:t>
            </a:r>
          </a:p>
          <a:p>
            <a:endParaRPr lang="en-US" sz="2800" b="0" dirty="0"/>
          </a:p>
          <a:p>
            <a:endParaRPr lang="en-US" sz="2800" b="0" dirty="0"/>
          </a:p>
        </p:txBody>
      </p:sp>
      <p:sp>
        <p:nvSpPr>
          <p:cNvPr id="2" name="Date Placeholder 1"/>
          <p:cNvSpPr>
            <a:spLocks noGrp="1"/>
          </p:cNvSpPr>
          <p:nvPr>
            <p:ph type="dt" sz="half" idx="10"/>
          </p:nvPr>
        </p:nvSpPr>
        <p:spPr/>
        <p:txBody>
          <a:bodyPr/>
          <a:lstStyle/>
          <a:p>
            <a:pPr>
              <a:defRPr/>
            </a:pPr>
            <a:r>
              <a:rPr lang="en-US" smtClean="0"/>
              <a:t>November 2022</a:t>
            </a:r>
            <a:endParaRPr lang="en-US"/>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sp>
        <p:nvSpPr>
          <p:cNvPr id="3" name="Slide Number Placeholder 2"/>
          <p:cNvSpPr>
            <a:spLocks noGrp="1"/>
          </p:cNvSpPr>
          <p:nvPr>
            <p:ph type="sldNum" sz="quarter" idx="12"/>
          </p:nvPr>
        </p:nvSpPr>
        <p:spPr/>
        <p:txBody>
          <a:bodyPr/>
          <a:lstStyle/>
          <a:p>
            <a:pPr>
              <a:defRPr/>
            </a:pPr>
            <a:r>
              <a:rPr lang="en-US" smtClean="0"/>
              <a:t>Slide </a:t>
            </a:r>
            <a:fld id="{DDBC98B1-8847-456F-A590-69DC1C4B50DA}" type="slidenum">
              <a:rPr lang="en-US" smtClean="0"/>
              <a:pPr>
                <a:defRPr/>
              </a:pPr>
              <a:t>2</a:t>
            </a:fld>
            <a:endParaRPr lang="en-US"/>
          </a:p>
        </p:txBody>
      </p:sp>
    </p:spTree>
    <p:extLst>
      <p:ext uri="{BB962C8B-B14F-4D97-AF65-F5344CB8AC3E}">
        <p14:creationId xmlns:p14="http://schemas.microsoft.com/office/powerpoint/2010/main" val="60940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r>
              <a:rPr lang="en-US" sz="1600" dirty="0" smtClean="0"/>
              <a:t>Individual </a:t>
            </a:r>
            <a:r>
              <a:rPr lang="en-US" sz="1600" dirty="0"/>
              <a:t>experts who attend electronically for a specific </a:t>
            </a:r>
            <a:r>
              <a:rPr lang="en-US" sz="1600" dirty="0" smtClean="0"/>
              <a:t>purpose/presentation can </a:t>
            </a:r>
            <a:r>
              <a:rPr lang="en-US" sz="1600" dirty="0"/>
              <a:t>be designated as such by the WG Chair, and receive a registration fee waiver and limited attendance </a:t>
            </a:r>
            <a:r>
              <a:rPr lang="en-US" sz="1600" dirty="0" smtClean="0"/>
              <a:t>rights.</a:t>
            </a:r>
          </a:p>
          <a:p>
            <a:r>
              <a:rPr lang="en-US" sz="1600" dirty="0" smtClean="0"/>
              <a:t>See section 5 in </a:t>
            </a:r>
            <a:r>
              <a:rPr lang="en-US" sz="1600" dirty="0" smtClean="0">
                <a:hlinkClick r:id="rId3"/>
              </a:rPr>
              <a:t>https://mentor.ieee.org/802-ec/dcn/17/ec-17-0090-25-0PNP-ieee-802-lmsc-operations-manual.pdf</a:t>
            </a:r>
            <a:r>
              <a:rPr lang="en-US" sz="1600" dirty="0" smtClean="0"/>
              <a:t> ,</a:t>
            </a:r>
          </a:p>
          <a:p>
            <a:pPr lvl="1"/>
            <a:r>
              <a:rPr lang="en-US" sz="1200" i="1" dirty="0" smtClean="0"/>
              <a:t>The </a:t>
            </a:r>
            <a:r>
              <a:rPr lang="en-US" sz="1200" i="1" dirty="0"/>
              <a:t>Working Group Chair may designate specific individual experts who are allowed </a:t>
            </a:r>
            <a:r>
              <a:rPr lang="en-US" sz="1200" i="1" dirty="0" smtClean="0"/>
              <a:t>to participate </a:t>
            </a:r>
            <a:r>
              <a:rPr lang="en-US" sz="1200" i="1" dirty="0"/>
              <a:t>in Working Group discussions via electronic means during an in-person meeting </a:t>
            </a:r>
            <a:r>
              <a:rPr lang="en-US" sz="1200" i="1" dirty="0" smtClean="0"/>
              <a:t>for the </a:t>
            </a:r>
            <a:r>
              <a:rPr lang="en-US" sz="1200" i="1" dirty="0"/>
              <a:t>benefit of the group. These individuals are not considered to be attending the meeting and </a:t>
            </a:r>
            <a:r>
              <a:rPr lang="en-US" sz="1200" i="1" dirty="0" smtClean="0"/>
              <a:t>so they </a:t>
            </a:r>
            <a:r>
              <a:rPr lang="en-US" sz="1200" i="1" dirty="0"/>
              <a:t>are not required to pay meeting fees and they do not get participation credit. </a:t>
            </a:r>
            <a:r>
              <a:rPr lang="en-US" sz="1200" i="1" dirty="0" smtClean="0"/>
              <a:t>The participation </a:t>
            </a:r>
            <a:r>
              <a:rPr lang="en-US" sz="1200" i="1" dirty="0"/>
              <a:t>of these individuals should be limited to specific technical topics. Such </a:t>
            </a:r>
            <a:r>
              <a:rPr lang="en-US" sz="1200" i="1" dirty="0" smtClean="0"/>
              <a:t>participation shall </a:t>
            </a:r>
            <a:r>
              <a:rPr lang="en-US" sz="1200" i="1" dirty="0"/>
              <a:t>be documented in the minutes of the Working Group meeting.</a:t>
            </a:r>
            <a:r>
              <a:rPr lang="en-US" sz="1200" dirty="0"/>
              <a:t/>
            </a:r>
            <a:br>
              <a:rPr lang="en-US" sz="1200" dirty="0"/>
            </a:br>
            <a:endParaRPr lang="en-US" sz="1200" dirty="0"/>
          </a:p>
          <a:p>
            <a:r>
              <a:rPr lang="en-US" sz="1600" dirty="0" smtClean="0"/>
              <a:t>The individuals listed below are </a:t>
            </a:r>
            <a:r>
              <a:rPr lang="en-US" sz="1600" dirty="0"/>
              <a:t>hereby designated as specific individual experts on their respective topics and subject to the restrictions and benefits described in the 802 OM. </a:t>
            </a:r>
          </a:p>
          <a:p>
            <a:pPr lvl="1"/>
            <a:r>
              <a:rPr lang="en-GB" sz="1600" dirty="0"/>
              <a:t>Min </a:t>
            </a:r>
            <a:r>
              <a:rPr lang="en-GB" sz="1600" dirty="0" err="1"/>
              <a:t>Hao</a:t>
            </a:r>
            <a:r>
              <a:rPr lang="en-GB" sz="1600" dirty="0"/>
              <a:t> (Shanghai </a:t>
            </a:r>
            <a:r>
              <a:rPr lang="en-GB" sz="1600" dirty="0" err="1"/>
              <a:t>Quanray</a:t>
            </a:r>
            <a:r>
              <a:rPr lang="en-GB" sz="1600" dirty="0"/>
              <a:t> Electronics) - AMP Tutorial (electronic attendee)</a:t>
            </a:r>
          </a:p>
          <a:p>
            <a:pPr lvl="1"/>
            <a:r>
              <a:rPr lang="en-GB" sz="1600" dirty="0" err="1"/>
              <a:t>Heng</a:t>
            </a:r>
            <a:r>
              <a:rPr lang="en-GB" sz="1600" dirty="0"/>
              <a:t> Pan (</a:t>
            </a:r>
            <a:r>
              <a:rPr lang="en-GB" sz="1600" dirty="0" err="1"/>
              <a:t>Finsiot</a:t>
            </a:r>
            <a:r>
              <a:rPr lang="en-GB" sz="1600" dirty="0"/>
              <a:t> Inc.) - AMP Tutorial (electronic attendee)</a:t>
            </a:r>
          </a:p>
          <a:p>
            <a:pPr lvl="1"/>
            <a:r>
              <a:rPr lang="en-GB" sz="1600" dirty="0" err="1"/>
              <a:t>Szymon</a:t>
            </a:r>
            <a:r>
              <a:rPr lang="en-GB" sz="1600" dirty="0"/>
              <a:t> </a:t>
            </a:r>
            <a:r>
              <a:rPr lang="en-GB" sz="1600" dirty="0" err="1"/>
              <a:t>Szott</a:t>
            </a:r>
            <a:r>
              <a:rPr lang="en-GB" sz="1600" dirty="0"/>
              <a:t> (AGH University of Science and Technology, </a:t>
            </a:r>
            <a:r>
              <a:rPr lang="en-GB" sz="1600" dirty="0" err="1"/>
              <a:t>Kraków</a:t>
            </a:r>
            <a:r>
              <a:rPr lang="en-GB" sz="1600" dirty="0"/>
              <a:t>, Poland ) - AIML Tutorial (electronic attendee)</a:t>
            </a:r>
          </a:p>
          <a:p>
            <a:pPr lvl="1"/>
            <a:r>
              <a:rPr lang="en-GB" sz="1600" dirty="0"/>
              <a:t>Boris </a:t>
            </a:r>
            <a:r>
              <a:rPr lang="en-GB" sz="1600" dirty="0" err="1"/>
              <a:t>Bellalta</a:t>
            </a:r>
            <a:r>
              <a:rPr lang="en-GB" sz="1600" dirty="0"/>
              <a:t> (UPF Barcelona) - AIML Tutorial (electronic attendee)</a:t>
            </a:r>
          </a:p>
          <a:p>
            <a:pPr lvl="1"/>
            <a:endParaRPr lang="en-US" sz="1200" dirty="0"/>
          </a:p>
          <a:p>
            <a:r>
              <a:rPr lang="en-US" sz="1600" dirty="0" smtClean="0"/>
              <a:t>For WNG, </a:t>
            </a:r>
            <a:r>
              <a:rPr lang="en-US" sz="1600" dirty="0"/>
              <a:t>attendance for each is limited to the WNG timeslot in which the respective presentation is scheduled. </a:t>
            </a:r>
            <a:r>
              <a:rPr lang="en-US" dirty="0"/>
              <a:t/>
            </a:r>
            <a:br>
              <a:rPr lang="en-US" dirty="0"/>
            </a:br>
            <a:endParaRPr lang="en-US" dirty="0"/>
          </a:p>
        </p:txBody>
      </p:sp>
      <p:sp>
        <p:nvSpPr>
          <p:cNvPr id="20483" name="Title 1"/>
          <p:cNvSpPr>
            <a:spLocks noGrp="1"/>
          </p:cNvSpPr>
          <p:nvPr>
            <p:ph type="title"/>
          </p:nvPr>
        </p:nvSpPr>
        <p:spPr/>
        <p:txBody>
          <a:bodyPr/>
          <a:lstStyle/>
          <a:p>
            <a:r>
              <a:rPr lang="en-GB" altLang="en-US" dirty="0" smtClean="0"/>
              <a:t>M6.1 Announcements: 2022 November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Slide </a:t>
            </a:r>
            <a:fld id="{1F6CF2F6-756D-4BD6-9522-A1957932ACE4}" type="slidenum">
              <a:rPr lang="en-US" altLang="en-US" sz="1200" b="0" smtClean="0"/>
              <a:pPr>
                <a:spcBef>
                  <a:spcPct val="0"/>
                </a:spcBef>
                <a:buFontTx/>
                <a:buNone/>
              </a:pPr>
              <a:t>20</a:t>
            </a:fld>
            <a:endParaRPr lang="en-US" altLang="en-US" sz="1200" b="0" smtClean="0"/>
          </a:p>
        </p:txBody>
      </p:sp>
    </p:spTree>
    <p:extLst>
      <p:ext uri="{BB962C8B-B14F-4D97-AF65-F5344CB8AC3E}">
        <p14:creationId xmlns:p14="http://schemas.microsoft.com/office/powerpoint/2010/main" val="2635750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pPr marL="0" indent="0">
              <a:buNone/>
            </a:pPr>
            <a:r>
              <a:rPr lang="en-US" sz="2000" dirty="0" smtClean="0"/>
              <a:t>2022-2024 </a:t>
            </a:r>
            <a:r>
              <a:rPr lang="en-US" sz="2000" dirty="0"/>
              <a:t>is Paul </a:t>
            </a:r>
            <a:r>
              <a:rPr lang="en-US" sz="2000" dirty="0" err="1"/>
              <a:t>Nikolich’s</a:t>
            </a:r>
            <a:r>
              <a:rPr lang="en-US" sz="2000" dirty="0"/>
              <a:t> final term as 802 Chairman.  </a:t>
            </a:r>
            <a:endParaRPr lang="en-US" sz="2000" dirty="0" smtClean="0"/>
          </a:p>
          <a:p>
            <a:pPr marL="0" indent="0">
              <a:buNone/>
            </a:pPr>
            <a:endParaRPr lang="en-US" sz="2000" dirty="0"/>
          </a:p>
          <a:p>
            <a:pPr marL="0" indent="0">
              <a:buNone/>
            </a:pPr>
            <a:r>
              <a:rPr lang="en-US" sz="2000" dirty="0" smtClean="0"/>
              <a:t>Candidates </a:t>
            </a:r>
            <a:r>
              <a:rPr lang="en-US" sz="2000" dirty="0"/>
              <a:t>for 802 Chair and the 802 EC Appointed positions are sought as soon as possible. </a:t>
            </a:r>
            <a:endParaRPr lang="en-US" sz="2000" dirty="0" smtClean="0"/>
          </a:p>
          <a:p>
            <a:pPr marL="0" indent="0">
              <a:buNone/>
            </a:pPr>
            <a:endParaRPr lang="en-US" sz="2000" dirty="0"/>
          </a:p>
          <a:p>
            <a:pPr marL="0" indent="0">
              <a:buNone/>
            </a:pPr>
            <a:r>
              <a:rPr lang="en-US" sz="2000" dirty="0" smtClean="0"/>
              <a:t>Candidates </a:t>
            </a:r>
            <a:r>
              <a:rPr lang="en-US" sz="2000" dirty="0"/>
              <a:t>should contact the holder of the position they seek to enable them to fully understand the responsibilities of the positions (Vice Chairs, Treasure, Recording Secretary,  Executive Secretary and Chair).  Please announce this at your opening meetings.</a:t>
            </a:r>
            <a:r>
              <a:rPr lang="en-US" sz="3200" dirty="0"/>
              <a:t/>
            </a:r>
            <a:br>
              <a:rPr lang="en-US" sz="3200" dirty="0"/>
            </a:br>
            <a:endParaRPr lang="en-US" sz="3200" dirty="0"/>
          </a:p>
        </p:txBody>
      </p:sp>
      <p:sp>
        <p:nvSpPr>
          <p:cNvPr id="20483" name="Title 1"/>
          <p:cNvSpPr>
            <a:spLocks noGrp="1"/>
          </p:cNvSpPr>
          <p:nvPr>
            <p:ph type="title"/>
          </p:nvPr>
        </p:nvSpPr>
        <p:spPr/>
        <p:txBody>
          <a:bodyPr/>
          <a:lstStyle/>
          <a:p>
            <a:r>
              <a:rPr lang="en-GB" altLang="en-US" dirty="0" smtClean="0"/>
              <a:t>M6.1 Announcements: </a:t>
            </a:r>
            <a:r>
              <a:rPr lang="en-GB" altLang="en-US" dirty="0" smtClean="0"/>
              <a:t>802 Chair request</a:t>
            </a:r>
            <a:endParaRPr lang="en-GB" altLang="en-US" dirty="0" smtClean="0"/>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Slide </a:t>
            </a:r>
            <a:fld id="{1F6CF2F6-756D-4BD6-9522-A1957932ACE4}" type="slidenum">
              <a:rPr lang="en-US" altLang="en-US" sz="1200" b="0" smtClean="0"/>
              <a:pPr>
                <a:spcBef>
                  <a:spcPct val="0"/>
                </a:spcBef>
                <a:buFontTx/>
                <a:buNone/>
              </a:pPr>
              <a:t>21</a:t>
            </a:fld>
            <a:endParaRPr lang="en-US" altLang="en-US" sz="1200" b="0" smtClean="0"/>
          </a:p>
        </p:txBody>
      </p:sp>
    </p:spTree>
    <p:extLst>
      <p:ext uri="{BB962C8B-B14F-4D97-AF65-F5344CB8AC3E}">
        <p14:creationId xmlns:p14="http://schemas.microsoft.com/office/powerpoint/2010/main" val="3400496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838200"/>
            <a:ext cx="11887200" cy="533400"/>
          </a:xfrm>
        </p:spPr>
        <p:txBody>
          <a:bodyPr/>
          <a:lstStyle/>
          <a:p>
            <a:r>
              <a:rPr lang="en-GB" altLang="en-US" sz="3600" dirty="0" smtClean="0"/>
              <a:t>M6.1 </a:t>
            </a:r>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 – Tony Han</a:t>
            </a:r>
            <a:endParaRPr lang="en-GB" altLang="en-US" sz="3600" dirty="0" smtClean="0"/>
          </a:p>
        </p:txBody>
      </p:sp>
      <p:sp>
        <p:nvSpPr>
          <p:cNvPr id="358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22</a:t>
            </a:fld>
            <a:endParaRPr lang="en-US" altLang="en-US" sz="1200" b="0" smtClean="0">
              <a:solidFill>
                <a:srgbClr val="000000"/>
              </a:solidFill>
            </a:endParaRPr>
          </a:p>
        </p:txBody>
      </p:sp>
      <p:sp>
        <p:nvSpPr>
          <p:cNvPr id="8" name="Rectangle 2"/>
          <p:cNvSpPr>
            <a:spLocks noGrp="1" noChangeArrowheads="1"/>
          </p:cNvSpPr>
          <p:nvPr>
            <p:ph idx="1"/>
          </p:nvPr>
        </p:nvSpPr>
        <p:spPr>
          <a:xfrm>
            <a:off x="533400" y="3278189"/>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358775" indent="0" algn="just">
              <a:spcBef>
                <a:spcPts val="0"/>
              </a:spcBef>
              <a:spcAft>
                <a:spcPts val="600"/>
              </a:spcAft>
              <a:buNone/>
            </a:pPr>
            <a:r>
              <a:rPr lang="en-US" altLang="zh-CN" sz="1600" dirty="0" smtClean="0"/>
              <a:t>(To be updated after </a:t>
            </a:r>
            <a:r>
              <a:rPr lang="en-US" altLang="zh-CN" sz="1600" dirty="0" smtClean="0">
                <a:solidFill>
                  <a:srgbClr val="0000FF"/>
                </a:solidFill>
              </a:rPr>
              <a:t>Nov 17</a:t>
            </a:r>
            <a:r>
              <a:rPr lang="en-US" altLang="zh-CN" sz="1600" dirty="0" smtClean="0"/>
              <a:t>)</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358775" indent="0" algn="just">
              <a:spcBef>
                <a:spcPts val="0"/>
              </a:spcBef>
              <a:spcAft>
                <a:spcPts val="600"/>
              </a:spcAft>
              <a:buNone/>
            </a:pPr>
            <a:r>
              <a:rPr lang="en-US" altLang="zh-CN" sz="1600" dirty="0" smtClean="0"/>
              <a:t>(To </a:t>
            </a:r>
            <a:r>
              <a:rPr lang="en-US" altLang="zh-CN" sz="1600" dirty="0"/>
              <a:t>be updated after </a:t>
            </a:r>
            <a:r>
              <a:rPr lang="en-US" altLang="zh-CN" sz="1600" dirty="0">
                <a:solidFill>
                  <a:srgbClr val="0000FF"/>
                </a:solidFill>
              </a:rPr>
              <a:t>Nov 17</a:t>
            </a:r>
            <a:r>
              <a:rPr lang="en-US" altLang="zh-CN" sz="1600" dirty="0" smtClean="0"/>
              <a:t>)</a:t>
            </a:r>
            <a:endParaRPr lang="en-US" altLang="zh-CN" sz="1600" dirty="0"/>
          </a:p>
          <a:p>
            <a:pPr marL="720725" lvl="1" indent="-342900" algn="just">
              <a:spcBef>
                <a:spcPts val="0"/>
              </a:spcBef>
              <a:spcAft>
                <a:spcPts val="600"/>
              </a:spcAft>
              <a:buFont typeface="Times New Roman" panose="02020603050405020304" pitchFamily="18" charset="0"/>
              <a:buChar char="−"/>
            </a:pPr>
            <a:r>
              <a:rPr lang="en-US" altLang="zh-CN" sz="1600" dirty="0">
                <a:hlinkClick r:id="rId4"/>
              </a:rPr>
              <a:t>https://www.chaspark.net/#/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9376" y="2820990"/>
            <a:ext cx="4512526" cy="360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533400" y="1601788"/>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1869855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background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Dorothy Stanley, HP Enterprise</a:t>
            </a:r>
          </a:p>
        </p:txBody>
      </p:sp>
      <p:sp>
        <p:nvSpPr>
          <p:cNvPr id="2" name="Date Placeholder 1"/>
          <p:cNvSpPr>
            <a:spLocks noGrp="1"/>
          </p:cNvSpPr>
          <p:nvPr>
            <p:ph type="dt" sz="half" idx="10"/>
          </p:nvPr>
        </p:nvSpPr>
        <p:spPr/>
        <p:txBody>
          <a:bodyPr/>
          <a:lstStyle/>
          <a:p>
            <a:pPr>
              <a:defRPr/>
            </a:pPr>
            <a:r>
              <a:rPr lang="en-US" smtClean="0"/>
              <a:t>November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23</a:t>
            </a:fld>
            <a:endParaRPr lang="en-US"/>
          </a:p>
        </p:txBody>
      </p:sp>
    </p:spTree>
    <p:extLst>
      <p:ext uri="{BB962C8B-B14F-4D97-AF65-F5344CB8AC3E}">
        <p14:creationId xmlns:p14="http://schemas.microsoft.com/office/powerpoint/2010/main" val="2252119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24</a:t>
            </a:fld>
            <a:endParaRPr lang="en-US"/>
          </a:p>
        </p:txBody>
      </p:sp>
      <p:pic>
        <p:nvPicPr>
          <p:cNvPr id="6" name="Picture 5">
            <a:extLst>
              <a:ext uri="{FF2B5EF4-FFF2-40B4-BE49-F238E27FC236}">
                <a16:creationId xmlns:a16="http://schemas.microsoft.com/office/drawing/2014/main" xmlns="" id="{4B8A2E39-92C1-4D60-B225-9F6E593FF1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3680444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F886797-8C70-4EB1-8875-218F36C8C491}"/>
              </a:ext>
            </a:extLst>
          </p:cNvPr>
          <p:cNvSpPr>
            <a:spLocks noGrp="1"/>
          </p:cNvSpPr>
          <p:nvPr>
            <p:ph type="dt" sz="half" idx="10"/>
          </p:nvPr>
        </p:nvSpPr>
        <p:spPr/>
        <p:txBody>
          <a:bodyPr/>
          <a:lstStyle/>
          <a:p>
            <a:pPr>
              <a:defRPr/>
            </a:pPr>
            <a:r>
              <a:rPr lang="en-US" smtClean="0"/>
              <a:t>November 2022</a:t>
            </a:r>
            <a:endParaRPr lang="en-US"/>
          </a:p>
        </p:txBody>
      </p:sp>
      <p:sp>
        <p:nvSpPr>
          <p:cNvPr id="5" name="Footer Placeholder 4">
            <a:extLst>
              <a:ext uri="{FF2B5EF4-FFF2-40B4-BE49-F238E27FC236}">
                <a16:creationId xmlns:a16="http://schemas.microsoft.com/office/drawing/2014/main" xmlns="" id="{B9D96BD3-8C66-476D-BEED-D489DD0A32AD}"/>
              </a:ext>
            </a:extLst>
          </p:cNvPr>
          <p:cNvSpPr>
            <a:spLocks noGrp="1"/>
          </p:cNvSpPr>
          <p:nvPr>
            <p:ph type="ftr" sz="quarter" idx="11"/>
          </p:nvPr>
        </p:nvSpPr>
        <p:spPr/>
        <p:txBody>
          <a:bodyPr/>
          <a:lstStyle/>
          <a:p>
            <a:pPr>
              <a:defRPr/>
            </a:pPr>
            <a:r>
              <a:rPr lang="en-US"/>
              <a:t>Dorothy Stanley, HP Enterprise</a:t>
            </a:r>
          </a:p>
        </p:txBody>
      </p:sp>
      <p:sp>
        <p:nvSpPr>
          <p:cNvPr id="6" name="Slide Number Placeholder 5">
            <a:extLst>
              <a:ext uri="{FF2B5EF4-FFF2-40B4-BE49-F238E27FC236}">
                <a16:creationId xmlns:a16="http://schemas.microsoft.com/office/drawing/2014/main" xmlns=""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25</a:t>
            </a:fld>
            <a:endParaRPr lang="en-US"/>
          </a:p>
        </p:txBody>
      </p:sp>
      <p:pic>
        <p:nvPicPr>
          <p:cNvPr id="3" name="Picture 2">
            <a:extLst>
              <a:ext uri="{FF2B5EF4-FFF2-40B4-BE49-F238E27FC236}">
                <a16:creationId xmlns:a16="http://schemas.microsoft.com/office/drawing/2014/main" xmlns="" id="{CD0041F6-962F-4921-B75F-90A668D29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674750"/>
            <a:ext cx="10605147" cy="5795193"/>
          </a:xfrm>
          <a:prstGeom prst="rect">
            <a:avLst/>
          </a:prstGeom>
        </p:spPr>
      </p:pic>
    </p:spTree>
    <p:extLst>
      <p:ext uri="{BB962C8B-B14F-4D97-AF65-F5344CB8AC3E}">
        <p14:creationId xmlns:p14="http://schemas.microsoft.com/office/powerpoint/2010/main" val="2619614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xmlns="" id="{B2621AE5-EB5E-4CF0-A5F5-FC0015447EFB}"/>
              </a:ext>
            </a:extLst>
          </p:cNvPr>
          <p:cNvSpPr>
            <a:spLocks noGrp="1"/>
          </p:cNvSpPr>
          <p:nvPr>
            <p:ph type="dt" sz="half" idx="10"/>
          </p:nvPr>
        </p:nvSpPr>
        <p:spPr/>
        <p:txBody>
          <a:bodyPr/>
          <a:lstStyle/>
          <a:p>
            <a:pPr>
              <a:defRPr/>
            </a:pPr>
            <a:r>
              <a:rPr lang="en-US" smtClean="0"/>
              <a:t>November 2022</a:t>
            </a:r>
            <a:endParaRPr lang="en-US"/>
          </a:p>
        </p:txBody>
      </p:sp>
      <p:sp>
        <p:nvSpPr>
          <p:cNvPr id="5" name="Footer Placeholder 4">
            <a:extLst>
              <a:ext uri="{FF2B5EF4-FFF2-40B4-BE49-F238E27FC236}">
                <a16:creationId xmlns:a16="http://schemas.microsoft.com/office/drawing/2014/main" xmlns="" id="{63A08059-8BA5-4ED7-89A0-1830D2473426}"/>
              </a:ext>
            </a:extLst>
          </p:cNvPr>
          <p:cNvSpPr>
            <a:spLocks noGrp="1"/>
          </p:cNvSpPr>
          <p:nvPr>
            <p:ph type="ftr" sz="quarter" idx="11"/>
          </p:nvPr>
        </p:nvSpPr>
        <p:spPr/>
        <p:txBody>
          <a:bodyPr/>
          <a:lstStyle/>
          <a:p>
            <a:pPr>
              <a:defRPr/>
            </a:pPr>
            <a:r>
              <a:rPr lang="en-US"/>
              <a:t>Dorothy Stanley, HP Enterprise</a:t>
            </a:r>
          </a:p>
        </p:txBody>
      </p:sp>
      <p:sp>
        <p:nvSpPr>
          <p:cNvPr id="6" name="Slide Number Placeholder 5">
            <a:extLst>
              <a:ext uri="{FF2B5EF4-FFF2-40B4-BE49-F238E27FC236}">
                <a16:creationId xmlns:a16="http://schemas.microsoft.com/office/drawing/2014/main" xmlns=""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26</a:t>
            </a:fld>
            <a:endParaRPr lang="en-US"/>
          </a:p>
        </p:txBody>
      </p:sp>
      <p:pic>
        <p:nvPicPr>
          <p:cNvPr id="8" name="Content Placeholder 7">
            <a:extLst>
              <a:ext uri="{FF2B5EF4-FFF2-40B4-BE49-F238E27FC236}">
                <a16:creationId xmlns:a16="http://schemas.microsoft.com/office/drawing/2014/main" xmlns="" id="{19C57FA9-C687-4E6F-B9BB-F82E3555E2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526756" cy="4659454"/>
          </a:xfrm>
        </p:spPr>
      </p:pic>
    </p:spTree>
    <p:extLst>
      <p:ext uri="{BB962C8B-B14F-4D97-AF65-F5344CB8AC3E}">
        <p14:creationId xmlns:p14="http://schemas.microsoft.com/office/powerpoint/2010/main" val="2021784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xmlns="" id="{8D20EB58-84BD-4A59-979A-CC5365F87061}"/>
              </a:ext>
            </a:extLst>
          </p:cNvPr>
          <p:cNvSpPr>
            <a:spLocks noGrp="1"/>
          </p:cNvSpPr>
          <p:nvPr>
            <p:ph type="dt" sz="half" idx="10"/>
          </p:nvPr>
        </p:nvSpPr>
        <p:spPr/>
        <p:txBody>
          <a:bodyPr/>
          <a:lstStyle/>
          <a:p>
            <a:pPr>
              <a:defRPr/>
            </a:pPr>
            <a:r>
              <a:rPr lang="en-US" smtClean="0"/>
              <a:t>November 2022</a:t>
            </a:r>
            <a:endParaRPr lang="en-US"/>
          </a:p>
        </p:txBody>
      </p:sp>
      <p:sp>
        <p:nvSpPr>
          <p:cNvPr id="5" name="Footer Placeholder 4">
            <a:extLst>
              <a:ext uri="{FF2B5EF4-FFF2-40B4-BE49-F238E27FC236}">
                <a16:creationId xmlns:a16="http://schemas.microsoft.com/office/drawing/2014/main" xmlns="" id="{14DB3660-8F54-485A-ADFF-470042F745CC}"/>
              </a:ext>
            </a:extLst>
          </p:cNvPr>
          <p:cNvSpPr>
            <a:spLocks noGrp="1"/>
          </p:cNvSpPr>
          <p:nvPr>
            <p:ph type="ftr" sz="quarter" idx="11"/>
          </p:nvPr>
        </p:nvSpPr>
        <p:spPr/>
        <p:txBody>
          <a:bodyPr/>
          <a:lstStyle/>
          <a:p>
            <a:pPr>
              <a:defRPr/>
            </a:pPr>
            <a:r>
              <a:rPr lang="en-US"/>
              <a:t>Dorothy Stanley, HP Enterprise</a:t>
            </a:r>
          </a:p>
        </p:txBody>
      </p:sp>
      <p:sp>
        <p:nvSpPr>
          <p:cNvPr id="6" name="Slide Number Placeholder 5">
            <a:extLst>
              <a:ext uri="{FF2B5EF4-FFF2-40B4-BE49-F238E27FC236}">
                <a16:creationId xmlns:a16="http://schemas.microsoft.com/office/drawing/2014/main" xmlns=""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27</a:t>
            </a:fld>
            <a:endParaRPr lang="en-US"/>
          </a:p>
        </p:txBody>
      </p:sp>
      <p:pic>
        <p:nvPicPr>
          <p:cNvPr id="9" name="Content Placeholder 8">
            <a:extLst>
              <a:ext uri="{FF2B5EF4-FFF2-40B4-BE49-F238E27FC236}">
                <a16:creationId xmlns:a16="http://schemas.microsoft.com/office/drawing/2014/main" xmlns="" id="{63C72766-02C1-45E3-95A6-C2F85A47E8F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600199"/>
            <a:ext cx="8921592" cy="4875213"/>
          </a:xfrm>
        </p:spPr>
      </p:pic>
    </p:spTree>
    <p:extLst>
      <p:ext uri="{BB962C8B-B14F-4D97-AF65-F5344CB8AC3E}">
        <p14:creationId xmlns:p14="http://schemas.microsoft.com/office/powerpoint/2010/main" val="307704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smtClean="0"/>
              <a:t>Additional Reference material</a:t>
            </a:r>
            <a:endParaRPr lang="en-GB" dirty="0"/>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Dorothy Stanley, HP Enterprise</a:t>
            </a:r>
          </a:p>
        </p:txBody>
      </p:sp>
      <p:sp>
        <p:nvSpPr>
          <p:cNvPr id="2" name="Date Placeholder 1"/>
          <p:cNvSpPr>
            <a:spLocks noGrp="1"/>
          </p:cNvSpPr>
          <p:nvPr>
            <p:ph type="dt" sz="half" idx="10"/>
          </p:nvPr>
        </p:nvSpPr>
        <p:spPr/>
        <p:txBody>
          <a:bodyPr/>
          <a:lstStyle/>
          <a:p>
            <a:pPr>
              <a:defRPr/>
            </a:pPr>
            <a:r>
              <a:rPr lang="en-US" smtClean="0"/>
              <a:t>November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28</a:t>
            </a:fld>
            <a:endParaRPr lang="en-US"/>
          </a:p>
        </p:txBody>
      </p:sp>
    </p:spTree>
    <p:extLst>
      <p:ext uri="{BB962C8B-B14F-4D97-AF65-F5344CB8AC3E}">
        <p14:creationId xmlns:p14="http://schemas.microsoft.com/office/powerpoint/2010/main" val="1497510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smtClean="0"/>
              <a:t>Comment resolution resources </a:t>
            </a:r>
          </a:p>
          <a:p>
            <a:pPr lvl="1">
              <a:defRPr/>
            </a:pPr>
            <a:r>
              <a:rPr lang="en-GB" altLang="en-US" dirty="0" smtClean="0"/>
              <a:t>See </a:t>
            </a:r>
            <a:r>
              <a:rPr lang="en-GB" altLang="en-US" dirty="0" smtClean="0">
                <a:hlinkClick r:id="rId2"/>
              </a:rPr>
              <a:t>https://mentor.ieee.org/802.11/dcn/13/11-13-0230-05-0000-comment-resolution-tutorial.ppt</a:t>
            </a:r>
            <a:r>
              <a:rPr lang="en-GB" altLang="en-US" dirty="0" smtClean="0"/>
              <a:t> </a:t>
            </a:r>
          </a:p>
          <a:p>
            <a:pPr lvl="1">
              <a:defRPr/>
            </a:pPr>
            <a:r>
              <a:rPr lang="en-US" altLang="en-US" dirty="0"/>
              <a:t>See </a:t>
            </a:r>
            <a:r>
              <a:rPr lang="en-US" altLang="en-US" dirty="0">
                <a:hlinkClick r:id="rId3"/>
              </a:rPr>
              <a:t>https://</a:t>
            </a:r>
            <a:r>
              <a:rPr lang="en-US" altLang="en-US" dirty="0" smtClean="0">
                <a:hlinkClick r:id="rId3"/>
              </a:rPr>
              <a:t>mentor.ieee.org/802.11/dcn/11/11-11-1625-02-0000-comment-resolution-guide.doc</a:t>
            </a:r>
            <a:r>
              <a:rPr lang="en-US" altLang="en-US" dirty="0" smtClean="0"/>
              <a:t> </a:t>
            </a:r>
            <a:endParaRPr lang="en-GB" altLang="en-US" dirty="0" smtClean="0"/>
          </a:p>
          <a:p>
            <a:pPr>
              <a:defRPr/>
            </a:pPr>
            <a:r>
              <a:rPr lang="en-US" altLang="en-US" sz="2800" dirty="0" smtClean="0"/>
              <a:t>There are many examples of good practice for documentation of comment analysis and resolution; ensures there is a record of comment consideration and agreed resolution</a:t>
            </a:r>
          </a:p>
          <a:p>
            <a:pPr lvl="1">
              <a:defRPr/>
            </a:pPr>
            <a:r>
              <a:rPr lang="en-GB" altLang="en-US" dirty="0" smtClean="0">
                <a:hlinkClick r:id="rId4"/>
              </a:rPr>
              <a:t>https://mentor.ieee.org/802.11/dcn/18/11-18-0237-00-000m-cid-177.docx</a:t>
            </a:r>
            <a:r>
              <a:rPr lang="en-GB" altLang="en-US" dirty="0" smtClean="0"/>
              <a:t> </a:t>
            </a:r>
          </a:p>
          <a:p>
            <a:pPr lvl="1">
              <a:defRPr/>
            </a:pPr>
            <a:r>
              <a:rPr lang="en-GB" altLang="en-US" dirty="0" smtClean="0">
                <a:hlinkClick r:id="rId5"/>
              </a:rPr>
              <a:t>https://mentor.ieee.org/802.11/dcn/18/11-18-0930-00-000m-cid-1007.docx</a:t>
            </a:r>
            <a:r>
              <a:rPr lang="en-GB" altLang="en-US" dirty="0" smtClean="0"/>
              <a:t> </a:t>
            </a:r>
          </a:p>
          <a:p>
            <a:pPr lvl="1">
              <a:defRPr/>
            </a:pPr>
            <a:r>
              <a:rPr lang="en-GB" altLang="en-US" dirty="0" smtClean="0">
                <a:hlinkClick r:id="rId6"/>
              </a:rPr>
              <a:t>https://mentor.ieee.org/802.11/dcn/18/11-18-0669-04-000m-revmd-mac-comments-assigned-to-hamilton.docx</a:t>
            </a:r>
            <a:endParaRPr lang="en-GB" altLang="en-US" dirty="0" smtClean="0"/>
          </a:p>
          <a:p>
            <a:pPr lvl="1">
              <a:defRPr/>
            </a:pPr>
            <a:r>
              <a:rPr lang="en-GB" altLang="en-US" dirty="0" smtClean="0">
                <a:hlinkClick r:id="rId7"/>
              </a:rPr>
              <a:t>https://mentor.ieee.org/802.11/dcn/18/11-18-1410-00-00ax-lb233-cr-spatial-reuse.docx</a:t>
            </a:r>
            <a:r>
              <a:rPr lang="en-GB" altLang="en-US" dirty="0" smtClean="0"/>
              <a:t> </a:t>
            </a:r>
          </a:p>
          <a:p>
            <a:pPr lvl="1">
              <a:defRPr/>
            </a:pPr>
            <a:endParaRPr lang="en-GB" altLang="en-US" dirty="0" smtClean="0"/>
          </a:p>
          <a:p>
            <a:pPr lvl="1">
              <a:defRPr/>
            </a:pPr>
            <a:endParaRPr lang="en-GB" altLang="en-US" dirty="0" smtClean="0"/>
          </a:p>
          <a:p>
            <a:pPr marL="457200" lvl="1" indent="0">
              <a:buFontTx/>
              <a:buNone/>
              <a:defRPr/>
            </a:pPr>
            <a:endParaRPr lang="en-GB" altLang="en-US" dirty="0" smtClean="0"/>
          </a:p>
          <a:p>
            <a:pPr>
              <a:defRPr/>
            </a:pPr>
            <a:endParaRPr lang="en-GB" altLang="en-US" sz="2800" dirty="0" smtClean="0"/>
          </a:p>
          <a:p>
            <a:pPr>
              <a:defRPr/>
            </a:pPr>
            <a:endParaRPr lang="en-GB" altLang="en-US" sz="2800" dirty="0" smtClean="0"/>
          </a:p>
        </p:txBody>
      </p:sp>
      <p:sp>
        <p:nvSpPr>
          <p:cNvPr id="17411" name="Title 2"/>
          <p:cNvSpPr>
            <a:spLocks noGrp="1"/>
          </p:cNvSpPr>
          <p:nvPr>
            <p:ph type="title"/>
          </p:nvPr>
        </p:nvSpPr>
        <p:spPr/>
        <p:txBody>
          <a:bodyPr/>
          <a:lstStyle/>
          <a:p>
            <a:r>
              <a:rPr lang="en-GB" altLang="en-US" dirty="0" smtClean="0"/>
              <a:t> Comment Resolution Resources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29</a:t>
            </a:fld>
            <a:endParaRPr lang="en-US"/>
          </a:p>
        </p:txBody>
      </p:sp>
    </p:spTree>
    <p:extLst>
      <p:ext uri="{BB962C8B-B14F-4D97-AF65-F5344CB8AC3E}">
        <p14:creationId xmlns:p14="http://schemas.microsoft.com/office/powerpoint/2010/main" val="3783999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smtClean="0"/>
              <a:t>M1.3 Meeting Decorum</a:t>
            </a:r>
            <a:endParaRPr lang="en-GB" dirty="0"/>
          </a:p>
        </p:txBody>
      </p:sp>
      <p:sp>
        <p:nvSpPr>
          <p:cNvPr id="3" name="Content Placeholder 2"/>
          <p:cNvSpPr>
            <a:spLocks noGrp="1"/>
          </p:cNvSpPr>
          <p:nvPr>
            <p:ph idx="1"/>
          </p:nvPr>
        </p:nvSpPr>
        <p:spPr>
          <a:xfrm>
            <a:off x="733425" y="2624847"/>
            <a:ext cx="10515600" cy="3850565"/>
          </a:xfrm>
        </p:spPr>
        <p:txBody>
          <a:bodyPr/>
          <a:lstStyle/>
          <a:p>
            <a:pPr lvl="0"/>
            <a:r>
              <a:rPr lang="en-GB" dirty="0" smtClean="0"/>
              <a:t>Please observe proper decorum in meetings; No Photography </a:t>
            </a:r>
            <a:r>
              <a:rPr lang="en-GB" dirty="0"/>
              <a:t>or recording </a:t>
            </a:r>
            <a:endParaRPr lang="en-GB" dirty="0" smtClean="0"/>
          </a:p>
          <a:p>
            <a:pPr lvl="0"/>
            <a:r>
              <a:rPr lang="en-GB" dirty="0" smtClean="0"/>
              <a:t>Press </a:t>
            </a:r>
            <a:r>
              <a:rPr lang="en-GB" dirty="0"/>
              <a:t>(i.e., anyone reporting publicly on this meeting) are to announce their presence </a:t>
            </a:r>
            <a:r>
              <a:rPr lang="en-GB" dirty="0" smtClean="0"/>
              <a:t>(Jan 2019 IEEE-SA </a:t>
            </a:r>
            <a:r>
              <a:rPr lang="en-GB" dirty="0"/>
              <a:t>Standards Board Ops Manual </a:t>
            </a:r>
            <a:r>
              <a:rPr lang="en-GB" dirty="0" smtClean="0"/>
              <a:t>5.3.3.2)</a:t>
            </a:r>
            <a:endParaRPr lang="en-GB" sz="1400" dirty="0"/>
          </a:p>
          <a:p>
            <a:pPr lvl="0"/>
            <a:r>
              <a:rPr lang="en-GB" dirty="0"/>
              <a:t>Laptop speakers, cell phone / tablet ringers </a:t>
            </a:r>
            <a:r>
              <a:rPr lang="en-GB" dirty="0" smtClean="0"/>
              <a:t>off</a:t>
            </a:r>
          </a:p>
          <a:p>
            <a:pPr lvl="0"/>
            <a:r>
              <a:rPr lang="en-GB" dirty="0" smtClean="0"/>
              <a:t>Mute when not speaking (teleconference)</a:t>
            </a:r>
          </a:p>
          <a:p>
            <a:pPr lvl="0"/>
            <a:r>
              <a:rPr lang="en-GB" dirty="0" smtClean="0"/>
              <a:t>Use “no audio” in </a:t>
            </a:r>
            <a:r>
              <a:rPr lang="en-GB" dirty="0" err="1" smtClean="0"/>
              <a:t>Webex</a:t>
            </a:r>
            <a:r>
              <a:rPr lang="en-GB" dirty="0" smtClean="0"/>
              <a:t> when joining mixed mode meeting in person</a:t>
            </a:r>
          </a:p>
          <a:p>
            <a:r>
              <a:rPr lang="en-US" dirty="0" smtClean="0"/>
              <a:t>Use </a:t>
            </a:r>
            <a:r>
              <a:rPr lang="en-US" dirty="0"/>
              <a:t>chat window to </a:t>
            </a:r>
            <a:r>
              <a:rPr lang="en-US" dirty="0" smtClean="0"/>
              <a:t>enter the queue </a:t>
            </a:r>
            <a:r>
              <a:rPr lang="en-GB" dirty="0"/>
              <a:t>(teleconference)</a:t>
            </a:r>
          </a:p>
          <a:p>
            <a:pPr lvl="0"/>
            <a:r>
              <a:rPr lang="en-GB" dirty="0" smtClean="0"/>
              <a:t>Wear badges </a:t>
            </a:r>
            <a:r>
              <a:rPr lang="en-GB" dirty="0"/>
              <a:t>at all times in meeting </a:t>
            </a:r>
            <a:r>
              <a:rPr lang="en-GB" dirty="0" smtClean="0"/>
              <a:t>areas (face to face meetings)</a:t>
            </a:r>
            <a:endParaRPr lang="en-GB" sz="1400" dirty="0"/>
          </a:p>
          <a:p>
            <a:pPr lvl="1"/>
            <a:r>
              <a:rPr lang="en-GB" dirty="0"/>
              <a:t>Help the hotel security staff improve the general security of the meeting </a:t>
            </a:r>
            <a:r>
              <a:rPr lang="en-GB" dirty="0" smtClean="0"/>
              <a:t>rooms</a:t>
            </a:r>
          </a:p>
        </p:txBody>
      </p:sp>
      <p:sp>
        <p:nvSpPr>
          <p:cNvPr id="4" name="Date Placeholder 3"/>
          <p:cNvSpPr>
            <a:spLocks noGrp="1"/>
          </p:cNvSpPr>
          <p:nvPr>
            <p:ph type="dt" sz="half" idx="10"/>
          </p:nvPr>
        </p:nvSpPr>
        <p:spPr/>
        <p:txBody>
          <a:bodyPr/>
          <a:lstStyle/>
          <a:p>
            <a:pPr>
              <a:defRPr/>
            </a:pPr>
            <a:r>
              <a:rPr lang="en-US" smtClean="0"/>
              <a:t>November 2022</a:t>
            </a:r>
            <a:endParaRPr lang="en-US"/>
          </a:p>
        </p:txBody>
      </p:sp>
      <p:sp>
        <p:nvSpPr>
          <p:cNvPr id="5" name="Footer Placeholder 4"/>
          <p:cNvSpPr>
            <a:spLocks noGrp="1"/>
          </p:cNvSpPr>
          <p:nvPr>
            <p:ph type="ftr" sz="quarter" idx="11"/>
          </p:nvPr>
        </p:nvSpPr>
        <p:spPr/>
        <p:txBody>
          <a:bodyPr/>
          <a:lstStyle/>
          <a:p>
            <a:pPr>
              <a:defRPr/>
            </a:pPr>
            <a:r>
              <a:rPr lang="en-US" smtClean="0"/>
              <a:t>Dorothy Stanley, HP Enterprise</a:t>
            </a:r>
            <a:endParaRPr lang="en-US"/>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smtClean="0"/>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1838250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M2.2.1 Summary of Liaisons </a:t>
            </a:r>
          </a:p>
        </p:txBody>
      </p:sp>
      <p:sp>
        <p:nvSpPr>
          <p:cNvPr id="2" name="Content Placeholder 1"/>
          <p:cNvSpPr>
            <a:spLocks noGrp="1"/>
          </p:cNvSpPr>
          <p:nvPr>
            <p:ph idx="1"/>
          </p:nvPr>
        </p:nvSpPr>
        <p:spPr>
          <a:xfrm>
            <a:off x="929218" y="1903416"/>
            <a:ext cx="10363200" cy="3429000"/>
          </a:xfrm>
        </p:spPr>
        <p:txBody>
          <a:bodyPr/>
          <a:lstStyle/>
          <a:p>
            <a:pPr marL="0" indent="0">
              <a:buNone/>
            </a:pPr>
            <a:r>
              <a:rPr lang="en-US" sz="2000" dirty="0" smtClean="0"/>
              <a:t>In response to prior email </a:t>
            </a:r>
            <a:r>
              <a:rPr lang="en-US" sz="2000" dirty="0"/>
              <a:t>r</a:t>
            </a:r>
            <a:r>
              <a:rPr lang="en-US" sz="2000" dirty="0" smtClean="0"/>
              <a:t>equest received from ETSI TC ITS for a copy of the most recent P802.11bd draft, a copy of the P802.11bd D8.0 draft standard with the required cover letter was sent.</a:t>
            </a:r>
            <a:endParaRPr lang="en-GB" sz="2000" dirty="0"/>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3" name="Slide Number Placeholder 2"/>
          <p:cNvSpPr>
            <a:spLocks noGrp="1"/>
          </p:cNvSpPr>
          <p:nvPr>
            <p:ph type="sldNum" sz="quarter" idx="12"/>
          </p:nvPr>
        </p:nvSpPr>
        <p:spPr/>
        <p:txBody>
          <a:bodyPr/>
          <a:lstStyle/>
          <a:p>
            <a:pPr>
              <a:defRPr/>
            </a:pPr>
            <a:r>
              <a:rPr lang="en-US" smtClean="0"/>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98472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M2.3 Recent and anticipated 802 EC actions</a:t>
            </a:r>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5</a:t>
            </a:fld>
            <a:endParaRPr lang="en-US"/>
          </a:p>
        </p:txBody>
      </p:sp>
      <p:sp>
        <p:nvSpPr>
          <p:cNvPr id="7" name="Content Placeholder 2"/>
          <p:cNvSpPr>
            <a:spLocks noGrp="1"/>
          </p:cNvSpPr>
          <p:nvPr>
            <p:ph sz="half" idx="1"/>
          </p:nvPr>
        </p:nvSpPr>
        <p:spPr>
          <a:xfrm>
            <a:off x="799100" y="1752600"/>
            <a:ext cx="10859500" cy="4343400"/>
          </a:xfrm>
        </p:spPr>
        <p:txBody>
          <a:bodyPr/>
          <a:lstStyle/>
          <a:p>
            <a:pPr marL="0" indent="0">
              <a:buNone/>
            </a:pPr>
            <a:r>
              <a:rPr lang="en-US" altLang="en-US" dirty="0" smtClean="0"/>
              <a:t>October 2022 – all approved and completed</a:t>
            </a:r>
            <a:endParaRPr lang="en-US" altLang="en-US" dirty="0"/>
          </a:p>
          <a:p>
            <a:pPr marL="0" indent="0">
              <a:buNone/>
            </a:pPr>
            <a:r>
              <a:rPr lang="en-US" altLang="en-US" sz="2800" b="0" dirty="0" smtClean="0"/>
              <a:t>P802.11az to </a:t>
            </a:r>
            <a:r>
              <a:rPr lang="en-US" altLang="en-US" sz="2800" b="0" dirty="0" err="1" smtClean="0"/>
              <a:t>RevCom</a:t>
            </a:r>
            <a:endParaRPr lang="en-US" altLang="en-US" sz="2800" b="0" dirty="0" smtClean="0"/>
          </a:p>
          <a:p>
            <a:pPr marL="0" indent="0">
              <a:buNone/>
            </a:pPr>
            <a:r>
              <a:rPr lang="en-US" altLang="en-US" b="0" dirty="0" smtClean="0"/>
              <a:t>P802.11bd to </a:t>
            </a:r>
            <a:r>
              <a:rPr lang="en-US" altLang="en-US" b="0" dirty="0" err="1" smtClean="0"/>
              <a:t>RevCom</a:t>
            </a:r>
            <a:endParaRPr lang="en-US" altLang="en-US" b="0" dirty="0" smtClean="0"/>
          </a:p>
          <a:p>
            <a:pPr marL="0" indent="0">
              <a:buNone/>
            </a:pPr>
            <a:r>
              <a:rPr lang="en-US" altLang="en-US" sz="2800" b="0" dirty="0" smtClean="0"/>
              <a:t>P802.11bb to SA Ballot</a:t>
            </a:r>
          </a:p>
          <a:p>
            <a:pPr marL="0" indent="0">
              <a:buNone/>
            </a:pPr>
            <a:r>
              <a:rPr lang="en-US" altLang="en-US" b="0" dirty="0" smtClean="0"/>
              <a:t>P802.11bc to SA Ballot</a:t>
            </a:r>
          </a:p>
          <a:p>
            <a:pPr marL="0" indent="0">
              <a:buNone/>
            </a:pPr>
            <a:endParaRPr lang="en-US" altLang="en-US" sz="2800" dirty="0" smtClean="0"/>
          </a:p>
          <a:p>
            <a:pPr marL="0" indent="0">
              <a:buNone/>
            </a:pPr>
            <a:r>
              <a:rPr lang="en-US" altLang="en-US" sz="2800" dirty="0" smtClean="0"/>
              <a:t>November 2022</a:t>
            </a:r>
          </a:p>
          <a:p>
            <a:pPr marL="0" indent="0">
              <a:buNone/>
            </a:pPr>
            <a:r>
              <a:rPr lang="en-US" altLang="en-US" b="0" dirty="0" smtClean="0"/>
              <a:t>P802.11bk to </a:t>
            </a:r>
            <a:r>
              <a:rPr lang="en-US" altLang="en-US" b="0" dirty="0" err="1" smtClean="0"/>
              <a:t>NesCom</a:t>
            </a:r>
            <a:endParaRPr lang="en-GB" altLang="en-US" sz="2800" b="0" dirty="0"/>
          </a:p>
        </p:txBody>
      </p:sp>
    </p:spTree>
    <p:extLst>
      <p:ext uri="{BB962C8B-B14F-4D97-AF65-F5344CB8AC3E}">
        <p14:creationId xmlns:p14="http://schemas.microsoft.com/office/powerpoint/2010/main" val="342979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M2.3 IEEE-SA Standards Board (SASB)</a:t>
            </a:r>
          </a:p>
        </p:txBody>
      </p:sp>
      <p:sp>
        <p:nvSpPr>
          <p:cNvPr id="15363" name="Content Placeholder 2"/>
          <p:cNvSpPr>
            <a:spLocks noGrp="1"/>
          </p:cNvSpPr>
          <p:nvPr>
            <p:ph idx="1"/>
          </p:nvPr>
        </p:nvSpPr>
        <p:spPr>
          <a:xfrm>
            <a:off x="894127" y="1600200"/>
            <a:ext cx="10363200" cy="4648200"/>
          </a:xfrm>
        </p:spPr>
        <p:txBody>
          <a:bodyPr/>
          <a:lstStyle/>
          <a:p>
            <a:pPr marL="0" indent="0">
              <a:buNone/>
            </a:pPr>
            <a:endParaRPr lang="en-US" altLang="en-US" sz="2800" dirty="0" smtClean="0"/>
          </a:p>
          <a:p>
            <a:pPr marL="0" indent="0">
              <a:buNone/>
            </a:pPr>
            <a:r>
              <a:rPr lang="en-US" altLang="en-US" sz="2800" dirty="0" smtClean="0"/>
              <a:t>September 19, 2022 – all approved</a:t>
            </a:r>
          </a:p>
          <a:p>
            <a:pPr marL="0" indent="0">
              <a:buNone/>
            </a:pPr>
            <a:r>
              <a:rPr lang="en-US" altLang="en-US" sz="2800" b="0" dirty="0"/>
              <a:t>P802.11bb, P802.11bc, P802.11bd PAR Extensions</a:t>
            </a:r>
          </a:p>
          <a:p>
            <a:pPr marL="0" indent="0">
              <a:buNone/>
            </a:pPr>
            <a:r>
              <a:rPr lang="en-US" altLang="en-US" sz="2800" b="0" dirty="0"/>
              <a:t>P802.11-2020 </a:t>
            </a:r>
            <a:r>
              <a:rPr lang="en-US" altLang="en-US" sz="2800" b="0" dirty="0" err="1"/>
              <a:t>Cor</a:t>
            </a:r>
            <a:r>
              <a:rPr lang="en-US" altLang="en-US" sz="2800" b="0" dirty="0"/>
              <a:t> 1 to </a:t>
            </a:r>
            <a:r>
              <a:rPr lang="en-US" altLang="en-US" sz="2800" b="0" dirty="0" err="1" smtClean="0"/>
              <a:t>RevCom</a:t>
            </a:r>
            <a:endParaRPr lang="en-US" altLang="en-US" sz="2800" b="0" dirty="0" smtClean="0"/>
          </a:p>
          <a:p>
            <a:pPr marL="0" indent="0">
              <a:buNone/>
            </a:pPr>
            <a:endParaRPr lang="en-US" altLang="en-US" sz="2800" b="0" dirty="0"/>
          </a:p>
          <a:p>
            <a:pPr marL="0" indent="0">
              <a:buNone/>
            </a:pPr>
            <a:r>
              <a:rPr lang="en-US" altLang="en-US" sz="2800" dirty="0" smtClean="0"/>
              <a:t>December 2022</a:t>
            </a:r>
          </a:p>
          <a:p>
            <a:pPr marL="0" indent="0">
              <a:buNone/>
            </a:pPr>
            <a:r>
              <a:rPr lang="en-US" altLang="en-US" sz="2800" b="0" dirty="0" smtClean="0"/>
              <a:t>P802.11az to </a:t>
            </a:r>
            <a:r>
              <a:rPr lang="en-US" altLang="en-US" sz="2800" b="0" dirty="0" err="1" smtClean="0"/>
              <a:t>RevCom</a:t>
            </a:r>
            <a:endParaRPr lang="en-US" altLang="en-US" sz="2800" b="0" dirty="0" smtClean="0"/>
          </a:p>
          <a:p>
            <a:pPr marL="0" indent="0">
              <a:buNone/>
            </a:pPr>
            <a:r>
              <a:rPr lang="en-US" altLang="en-US" sz="2800" b="0" dirty="0" smtClean="0"/>
              <a:t>P802.11bd to </a:t>
            </a:r>
            <a:r>
              <a:rPr lang="en-US" altLang="en-US" sz="2800" b="0" dirty="0" err="1" smtClean="0"/>
              <a:t>RevCom</a:t>
            </a:r>
            <a:endParaRPr lang="en-US" altLang="en-US" sz="2800" b="0" dirty="0" smtClean="0"/>
          </a:p>
          <a:p>
            <a:pPr marL="0" indent="0">
              <a:buNone/>
            </a:pPr>
            <a:r>
              <a:rPr lang="en-US" altLang="en-US" sz="2800" b="0" dirty="0" smtClean="0"/>
              <a:t>P802.11bk to </a:t>
            </a:r>
            <a:r>
              <a:rPr lang="en-US" altLang="en-US" sz="2800" b="0" dirty="0" err="1" smtClean="0"/>
              <a:t>NesCom</a:t>
            </a:r>
            <a:endParaRPr lang="en-US" altLang="en-US" sz="2800" b="0" dirty="0"/>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71770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M3.1 802.11 Working Group Session Documents</a:t>
            </a:r>
          </a:p>
        </p:txBody>
      </p:sp>
      <p:sp>
        <p:nvSpPr>
          <p:cNvPr id="3" name="Date Placeholder 2"/>
          <p:cNvSpPr>
            <a:spLocks noGrp="1"/>
          </p:cNvSpPr>
          <p:nvPr>
            <p:ph type="dt" sz="half" idx="10"/>
          </p:nvPr>
        </p:nvSpPr>
        <p:spPr/>
        <p:txBody>
          <a:bodyPr/>
          <a:lstStyle/>
          <a:p>
            <a:pPr>
              <a:defRPr/>
            </a:pPr>
            <a:r>
              <a:rPr lang="en-US" smtClean="0"/>
              <a:t>November 2022</a:t>
            </a:r>
            <a:endParaRPr lang="en-US"/>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a:p>
        </p:txBody>
      </p:sp>
      <p:graphicFrame>
        <p:nvGraphicFramePr>
          <p:cNvPr id="8" name="Table 7"/>
          <p:cNvGraphicFramePr>
            <a:graphicFrameLocks noGrp="1"/>
          </p:cNvGraphicFramePr>
          <p:nvPr>
            <p:extLst>
              <p:ext uri="{D42A27DB-BD31-4B8C-83A1-F6EECF244321}">
                <p14:modId xmlns:p14="http://schemas.microsoft.com/office/powerpoint/2010/main" val="465569899"/>
              </p:ext>
            </p:extLst>
          </p:nvPr>
        </p:nvGraphicFramePr>
        <p:xfrm>
          <a:off x="929218" y="1828802"/>
          <a:ext cx="9625013" cy="3914524"/>
        </p:xfrm>
        <a:graphic>
          <a:graphicData uri="http://schemas.openxmlformats.org/drawingml/2006/table">
            <a:tbl>
              <a:tblPr/>
              <a:tblGrid>
                <a:gridCol w="3605213"/>
                <a:gridCol w="6019800"/>
              </a:tblGrid>
              <a:tr h="352674">
                <a:tc>
                  <a:txBody>
                    <a:bodyPr/>
                    <a:lstStyle/>
                    <a:p>
                      <a:pPr algn="l" fontAlgn="b"/>
                      <a:r>
                        <a:rPr lang="en-GB" sz="2000" b="1" i="1" u="none" strike="noStrike">
                          <a:effectLst/>
                          <a:latin typeface="Arial" panose="020B0604020202020204" pitchFamily="34" charset="0"/>
                        </a:rPr>
                        <a:t>WG Session Reports</a:t>
                      </a:r>
                    </a:p>
                  </a:txBody>
                  <a:tcPr marL="0" marR="0" marT="0" marB="0" anchor="b">
                    <a:lnL>
                      <a:noFill/>
                    </a:lnL>
                    <a:lnR>
                      <a:noFill/>
                    </a:lnR>
                    <a:lnT>
                      <a:noFill/>
                    </a:lnT>
                    <a:lnB>
                      <a:noFill/>
                    </a:lnB>
                    <a:solidFill>
                      <a:srgbClr val="FFCCFF"/>
                    </a:solidFill>
                  </a:tcPr>
                </a:tc>
                <a:tc>
                  <a:txBody>
                    <a:bodyPr/>
                    <a:lstStyle/>
                    <a:p>
                      <a:pPr algn="l" fontAlgn="b"/>
                      <a:r>
                        <a:rPr lang="en-GB" sz="2000" b="0" i="1" u="sng" strike="noStrike">
                          <a:solidFill>
                            <a:srgbClr val="0000D4"/>
                          </a:solidFill>
                          <a:effectLst/>
                          <a:latin typeface="Arial" panose="020B0604020202020204" pitchFamily="34" charset="0"/>
                        </a:rPr>
                        <a:t> </a:t>
                      </a: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WG Agenda</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3"/>
                        </a:rPr>
                        <a:t>https://mentor.ieee.org/802.11/dcn/22/11-22-1698</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Opening report</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4"/>
                        </a:rPr>
                        <a:t>https://mentor.ieee.org/802.11/dcn/22/11-22-1699</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Snapshot slides</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5"/>
                        </a:rPr>
                        <a:t>https://mentor.ieee.org/802.11/dcn/22/11-22-1728</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94166">
                <a:tc>
                  <a:txBody>
                    <a:bodyPr/>
                    <a:lstStyle/>
                    <a:p>
                      <a:pPr algn="l" fontAlgn="b"/>
                      <a:r>
                        <a:rPr lang="en-GB" sz="2000" b="0" i="0" u="none" strike="noStrike">
                          <a:solidFill>
                            <a:srgbClr val="323232"/>
                          </a:solidFill>
                          <a:effectLst/>
                          <a:latin typeface="Arial" panose="020B0604020202020204" pitchFamily="34" charset="0"/>
                        </a:rPr>
                        <a:t>1</a:t>
                      </a:r>
                      <a:r>
                        <a:rPr lang="en-GB" sz="2000" b="0" i="0" u="none" strike="noStrike" baseline="30000">
                          <a:solidFill>
                            <a:srgbClr val="323232"/>
                          </a:solidFill>
                          <a:effectLst/>
                          <a:latin typeface="Arial" panose="020B0604020202020204" pitchFamily="34" charset="0"/>
                        </a:rPr>
                        <a:t>st</a:t>
                      </a:r>
                      <a:r>
                        <a:rPr lang="en-GB"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6"/>
                        </a:rPr>
                        <a:t>https://mentor.ieee.org/802.11/dcn/22/11-22-1710</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94166">
                <a:tc>
                  <a:txBody>
                    <a:bodyPr/>
                    <a:lstStyle/>
                    <a:p>
                      <a:pPr algn="l" fontAlgn="b"/>
                      <a:r>
                        <a:rPr lang="en-GB" sz="2000" b="0" i="0" u="none" strike="noStrike" dirty="0">
                          <a:solidFill>
                            <a:srgbClr val="323232"/>
                          </a:solidFill>
                          <a:effectLst/>
                          <a:latin typeface="Arial" panose="020B0604020202020204" pitchFamily="34" charset="0"/>
                        </a:rPr>
                        <a:t>2</a:t>
                      </a:r>
                      <a:r>
                        <a:rPr lang="en-GB" sz="2000" b="0" i="0" u="none" strike="noStrike" baseline="30000" dirty="0">
                          <a:solidFill>
                            <a:srgbClr val="323232"/>
                          </a:solidFill>
                          <a:effectLst/>
                          <a:latin typeface="Arial" panose="020B0604020202020204" pitchFamily="34" charset="0"/>
                        </a:rPr>
                        <a:t>nd</a:t>
                      </a:r>
                      <a:r>
                        <a:rPr lang="en-GB" sz="2000" b="0" i="0" u="none" strike="noStrike" dirty="0">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7"/>
                        </a:rPr>
                        <a:t>https://mentor.ieee.org/802.11/dcn/22/11-22-1727</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Treasurer</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8"/>
                        </a:rPr>
                        <a:t>https://mentor.ieee.org/802-ec/dcn/22/ec-22-0205</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267696">
                <a:tc>
                  <a:txBody>
                    <a:bodyPr/>
                    <a:lstStyle/>
                    <a:p>
                      <a:pPr algn="l" fontAlgn="b"/>
                      <a:r>
                        <a:rPr lang="en-GB" sz="2000" b="0" i="0" u="none" strike="noStrike">
                          <a:solidFill>
                            <a:srgbClr val="323232"/>
                          </a:solidFill>
                          <a:effectLst/>
                          <a:latin typeface="Arial" panose="020B0604020202020204" pitchFamily="34" charset="0"/>
                        </a:rPr>
                        <a:t>Chair's Supplementary Material</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9"/>
                        </a:rPr>
                        <a:t>https://mentor.ieee.org/802.11/dcn/22/11-22-1700</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Motions</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10"/>
                        </a:rPr>
                        <a:t>https://mentor.ieee.org/802.11/dcn/22/11-22-1678</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Session report</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a:solidFill>
                            <a:srgbClr val="0000D4"/>
                          </a:solidFill>
                          <a:effectLst/>
                          <a:latin typeface="Arial" panose="020B0604020202020204" pitchFamily="34" charset="0"/>
                          <a:hlinkClick r:id="rId11"/>
                        </a:rPr>
                        <a:t>https://mentor.ieee.org/802.11/dcn/22/11-22-1729</a:t>
                      </a:r>
                      <a:endParaRPr lang="en-GB"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r h="352674">
                <a:tc>
                  <a:txBody>
                    <a:bodyPr/>
                    <a:lstStyle/>
                    <a:p>
                      <a:pPr algn="l" fontAlgn="b"/>
                      <a:r>
                        <a:rPr lang="en-GB" sz="2000" b="0" i="0" u="none" strike="noStrike">
                          <a:solidFill>
                            <a:srgbClr val="323232"/>
                          </a:solidFill>
                          <a:effectLst/>
                          <a:latin typeface="Arial" panose="020B0604020202020204" pitchFamily="34" charset="0"/>
                        </a:rPr>
                        <a:t>Previous Session Minutes</a:t>
                      </a:r>
                    </a:p>
                  </a:txBody>
                  <a:tcPr marL="0" marR="0" marT="0" marB="0" anchor="b">
                    <a:lnL>
                      <a:noFill/>
                    </a:lnL>
                    <a:lnR>
                      <a:noFill/>
                    </a:lnR>
                    <a:lnT>
                      <a:noFill/>
                    </a:lnT>
                    <a:lnB>
                      <a:noFill/>
                    </a:lnB>
                    <a:solidFill>
                      <a:srgbClr val="FFCCFF"/>
                    </a:solidFill>
                  </a:tcPr>
                </a:tc>
                <a:tc>
                  <a:txBody>
                    <a:bodyPr/>
                    <a:lstStyle/>
                    <a:p>
                      <a:pPr algn="l" fontAlgn="b"/>
                      <a:r>
                        <a:rPr lang="en-GB" sz="2000" b="0" i="0" u="sng" strike="noStrike" dirty="0">
                          <a:solidFill>
                            <a:srgbClr val="0000D4"/>
                          </a:solidFill>
                          <a:effectLst/>
                          <a:latin typeface="Arial" panose="020B0604020202020204" pitchFamily="34" charset="0"/>
                          <a:hlinkClick r:id="rId12"/>
                        </a:rPr>
                        <a:t>https://mentor.ieee.org/802.11/dcn/22/11-22-1350</a:t>
                      </a:r>
                      <a:endParaRPr lang="en-GB"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tr>
            </a:tbl>
          </a:graphicData>
        </a:graphic>
      </p:graphicFrame>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171124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M3.2 Joint meetings and Reciprocal Credit</a:t>
            </a:r>
          </a:p>
        </p:txBody>
      </p:sp>
      <p:sp>
        <p:nvSpPr>
          <p:cNvPr id="13315" name="Content Placeholder 6"/>
          <p:cNvSpPr>
            <a:spLocks noGrp="1"/>
          </p:cNvSpPr>
          <p:nvPr>
            <p:ph idx="1"/>
          </p:nvPr>
        </p:nvSpPr>
        <p:spPr>
          <a:xfrm>
            <a:off x="914400" y="1981200"/>
            <a:ext cx="10363200" cy="4343400"/>
          </a:xfrm>
        </p:spPr>
        <p:txBody>
          <a:bodyPr/>
          <a:lstStyle/>
          <a:p>
            <a:r>
              <a:rPr lang="en-GB" altLang="en-US" dirty="0" smtClean="0"/>
              <a:t>Reciprocal credit is provided to 802.11 voters for attendance at:  802.18 (.11 credit for .18 attendance and .18 credit for the .11 attendance during the 2 .18 timeslots), 802.19, 802.24, 802.1, and the 802 JTC1 SC.</a:t>
            </a:r>
          </a:p>
          <a:p>
            <a:pPr marL="457200" lvl="1" indent="0">
              <a:buNone/>
            </a:pPr>
            <a:endParaRPr lang="en-GB" altLang="en-US" dirty="0" smtClean="0"/>
          </a:p>
          <a:p>
            <a:r>
              <a:rPr lang="en-US" altLang="en-US" dirty="0" smtClean="0"/>
              <a:t>For the November 2022 session, reciprocal credit is given for other WG/TAG meetings which occur during the WG11 session, Monday November 14, 2022 10:30 am Bangkok time to Friday, November 1</a:t>
            </a:r>
            <a:r>
              <a:rPr lang="en-US" altLang="en-US" dirty="0"/>
              <a:t>8</a:t>
            </a:r>
            <a:r>
              <a:rPr lang="en-US" altLang="en-US" dirty="0" smtClean="0"/>
              <a:t>, 2022 Bangkok time. </a:t>
            </a:r>
          </a:p>
          <a:p>
            <a:endParaRPr lang="en-US" altLang="en-US" dirty="0" smtClean="0"/>
          </a:p>
          <a:p>
            <a:r>
              <a:rPr lang="en-US" altLang="en-US" dirty="0" smtClean="0"/>
              <a:t>The November 2022 in-person and electronic meeting DOES count towards voting credit.</a:t>
            </a:r>
            <a:endParaRPr lang="en-GB" altLang="en-US" dirty="0" smtClean="0"/>
          </a:p>
          <a:p>
            <a:pPr marL="0" indent="0">
              <a:buNone/>
            </a:pPr>
            <a:endParaRPr lang="en-GB" altLang="en-US" dirty="0" smtClean="0"/>
          </a:p>
          <a:p>
            <a:pPr marL="0" indent="0">
              <a:buNone/>
            </a:pPr>
            <a:endParaRPr lang="en-GB" altLang="en-US" sz="1800" b="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72363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t>M3.2 802.18 details</a:t>
            </a:r>
          </a:p>
        </p:txBody>
      </p:sp>
      <p:sp>
        <p:nvSpPr>
          <p:cNvPr id="13315" name="Content Placeholder 6"/>
          <p:cNvSpPr>
            <a:spLocks noGrp="1"/>
          </p:cNvSpPr>
          <p:nvPr>
            <p:ph idx="1"/>
          </p:nvPr>
        </p:nvSpPr>
        <p:spPr/>
        <p:txBody>
          <a:bodyPr/>
          <a:lstStyle/>
          <a:p>
            <a:pPr>
              <a:spcBef>
                <a:spcPts val="0"/>
              </a:spcBef>
              <a:buFont typeface="Arial" panose="020B0604020202020204" pitchFamily="34" charset="0"/>
              <a:buChar char="•"/>
            </a:pPr>
            <a:r>
              <a:rPr lang="en-US" dirty="0"/>
              <a:t>Agenda:   </a:t>
            </a:r>
            <a:r>
              <a:rPr lang="en-US" dirty="0" smtClean="0"/>
              <a:t>see </a:t>
            </a:r>
            <a:r>
              <a:rPr lang="en-US" dirty="0">
                <a:hlinkClick r:id="rId2"/>
              </a:rPr>
              <a:t>https://</a:t>
            </a:r>
            <a:r>
              <a:rPr lang="en-US" dirty="0" smtClean="0">
                <a:hlinkClick r:id="rId2"/>
              </a:rPr>
              <a:t>mentor.ieee.org/802.18/documents</a:t>
            </a:r>
            <a:r>
              <a:rPr lang="en-US" dirty="0" smtClean="0"/>
              <a:t> </a:t>
            </a:r>
          </a:p>
          <a:p>
            <a:pPr>
              <a:spcBef>
                <a:spcPts val="0"/>
              </a:spcBef>
              <a:buFont typeface="Arial" panose="020B0604020202020204" pitchFamily="34" charset="0"/>
              <a:buChar char="•"/>
            </a:pPr>
            <a:r>
              <a:rPr lang="en-US" altLang="en-US" dirty="0" smtClean="0"/>
              <a:t>Meeting </a:t>
            </a:r>
            <a:r>
              <a:rPr lang="en-US" altLang="en-US" dirty="0"/>
              <a:t>times: </a:t>
            </a:r>
            <a:r>
              <a:rPr lang="en-US" altLang="en-US" dirty="0" smtClean="0"/>
              <a:t>Tuesday 2022-11-15 AM2 and Thursday 2022-11-17 AM1 , </a:t>
            </a:r>
            <a:r>
              <a:rPr lang="en-US" altLang="en-US" dirty="0"/>
              <a:t>see </a:t>
            </a:r>
            <a:r>
              <a:rPr lang="en-US" altLang="en-US" dirty="0">
                <a:hlinkClick r:id="rId3"/>
              </a:rPr>
              <a:t>https://www.ieee802.org/18</a:t>
            </a:r>
            <a:r>
              <a:rPr lang="en-US" altLang="en-US" dirty="0" smtClean="0">
                <a:hlinkClick r:id="rId3"/>
              </a:rPr>
              <a:t>/</a:t>
            </a:r>
            <a:r>
              <a:rPr lang="en-US" altLang="en-US" dirty="0" smtClean="0"/>
              <a:t> </a:t>
            </a:r>
            <a:r>
              <a:rPr lang="en-US" altLang="en-US" dirty="0"/>
              <a:t>and </a:t>
            </a:r>
            <a:r>
              <a:rPr lang="en-US" altLang="en-US" dirty="0">
                <a:hlinkClick r:id="rId4"/>
              </a:rPr>
              <a:t>https://</a:t>
            </a:r>
            <a:r>
              <a:rPr lang="en-US" altLang="en-US" dirty="0" smtClean="0">
                <a:hlinkClick r:id="rId4"/>
              </a:rPr>
              <a:t>ieee802.org/802tele_calendar.html</a:t>
            </a:r>
            <a:r>
              <a:rPr lang="en-US" altLang="en-US" dirty="0" smtClean="0"/>
              <a:t> </a:t>
            </a:r>
          </a:p>
          <a:p>
            <a:pPr>
              <a:spcBef>
                <a:spcPts val="0"/>
              </a:spcBef>
              <a:buFont typeface="Arial" panose="020B0604020202020204" pitchFamily="34" charset="0"/>
              <a:buChar char="•"/>
            </a:pPr>
            <a:endParaRPr lang="en-US" altLang="en-US" sz="2400" dirty="0"/>
          </a:p>
          <a:p>
            <a:pPr>
              <a:spcBef>
                <a:spcPts val="0"/>
              </a:spcBef>
              <a:buFont typeface="Arial" panose="020B0604020202020204" pitchFamily="34" charset="0"/>
              <a:buChar char="•"/>
            </a:pPr>
            <a:r>
              <a:rPr lang="en-US" altLang="en-US" dirty="0" smtClean="0"/>
              <a:t>Discussion items of interest to 802.11 WG include</a:t>
            </a:r>
          </a:p>
          <a:p>
            <a:pPr lvl="1">
              <a:spcBef>
                <a:spcPts val="0"/>
              </a:spcBef>
              <a:buFont typeface="Arial" panose="020B0604020202020204" pitchFamily="34" charset="0"/>
              <a:buChar char="•"/>
            </a:pPr>
            <a:r>
              <a:rPr lang="en-US" altLang="en-US" dirty="0"/>
              <a:t>Recent </a:t>
            </a:r>
            <a:r>
              <a:rPr lang="en-US" altLang="en-US" dirty="0" smtClean="0"/>
              <a:t>Americas, European </a:t>
            </a:r>
            <a:r>
              <a:rPr lang="en-US" altLang="en-US" dirty="0"/>
              <a:t>ETSI, CEPT and </a:t>
            </a:r>
            <a:r>
              <a:rPr lang="en-US" altLang="en-US" dirty="0" smtClean="0"/>
              <a:t>Asia Pacific activities </a:t>
            </a:r>
            <a:r>
              <a:rPr lang="en-US" altLang="en-US" dirty="0"/>
              <a:t>status and </a:t>
            </a:r>
            <a:r>
              <a:rPr lang="en-US" altLang="en-US" dirty="0" smtClean="0"/>
              <a:t>discussion</a:t>
            </a:r>
          </a:p>
          <a:p>
            <a:pPr lvl="1">
              <a:spcBef>
                <a:spcPts val="0"/>
              </a:spcBef>
              <a:buFont typeface="Arial" panose="020B0604020202020204" pitchFamily="34" charset="0"/>
              <a:buChar char="•"/>
            </a:pPr>
            <a:r>
              <a:rPr lang="en-US" dirty="0" smtClean="0"/>
              <a:t>IEEE 802 ITU-R WP5A contributions</a:t>
            </a:r>
          </a:p>
          <a:p>
            <a:pPr lvl="1">
              <a:spcBef>
                <a:spcPts val="0"/>
              </a:spcBef>
              <a:buFont typeface="Arial" panose="020B0604020202020204" pitchFamily="34" charset="0"/>
              <a:buChar char="•"/>
            </a:pPr>
            <a:r>
              <a:rPr lang="en-US" dirty="0" smtClean="0"/>
              <a:t>Frequency Table</a:t>
            </a:r>
            <a:endParaRPr lang="en-US" dirty="0"/>
          </a:p>
          <a:p>
            <a:pPr marL="457200" lvl="1" indent="0">
              <a:spcBef>
                <a:spcPts val="0"/>
              </a:spcBef>
              <a:buNone/>
            </a:pPr>
            <a:endParaRPr lang="en-US" dirty="0"/>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November 2022</a:t>
            </a:r>
            <a:endParaRPr lang="en-US" altLang="en-US" sz="1800"/>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Dorothy Stanley, HP Enterprise</a:t>
            </a:r>
            <a:endParaRPr lang="en-US" altLang="en-US" sz="1200" b="0"/>
          </a:p>
        </p:txBody>
      </p:sp>
      <p:sp>
        <p:nvSpPr>
          <p:cNvPr id="2" name="Slide Number Placeholder 1"/>
          <p:cNvSpPr>
            <a:spLocks noGrp="1"/>
          </p:cNvSpPr>
          <p:nvPr>
            <p:ph type="sldNum" sz="quarter" idx="12"/>
          </p:nvPr>
        </p:nvSpPr>
        <p:spPr/>
        <p:txBody>
          <a:bodyPr/>
          <a:lstStyle/>
          <a:p>
            <a:pPr>
              <a:defRPr/>
            </a:pPr>
            <a:r>
              <a:rPr lang="en-US" smtClean="0"/>
              <a:t>Slide </a:t>
            </a:r>
            <a:fld id="{DDBC98B1-8847-456F-A590-69DC1C4B50DA}" type="slidenum">
              <a:rPr lang="en-US" smtClean="0"/>
              <a:pPr>
                <a:defRPr/>
              </a:pPr>
              <a:t>9</a:t>
            </a:fld>
            <a:endParaRPr lang="en-US"/>
          </a:p>
        </p:txBody>
      </p:sp>
    </p:spTree>
    <p:extLst>
      <p:ext uri="{BB962C8B-B14F-4D97-AF65-F5344CB8AC3E}">
        <p14:creationId xmlns:p14="http://schemas.microsoft.com/office/powerpoint/2010/main" val="371744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969696"/>
      </a:lt2>
      <a:accent1>
        <a:srgbClr val="0070C0"/>
      </a:accent1>
      <a:accent2>
        <a:srgbClr val="FF0000"/>
      </a:accent2>
      <a:accent3>
        <a:srgbClr val="00B050"/>
      </a:accent3>
      <a:accent4>
        <a:srgbClr val="FFFF00"/>
      </a:accent4>
      <a:accent5>
        <a:srgbClr val="AAE2CA"/>
      </a:accent5>
      <a:accent6>
        <a:srgbClr val="2D2DB9"/>
      </a:accent6>
      <a:hlink>
        <a:srgbClr val="2D2DB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180710</TotalTime>
  <Words>2247</Words>
  <Application>Microsoft Office PowerPoint</Application>
  <PresentationFormat>Widescreen</PresentationFormat>
  <Paragraphs>728</Paragraphs>
  <Slides>29</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ＭＳ Ｐゴシック</vt:lpstr>
      <vt:lpstr>Arial</vt:lpstr>
      <vt:lpstr>Arial Narrow</vt:lpstr>
      <vt:lpstr>Calibri</vt:lpstr>
      <vt:lpstr>Tahoma</vt:lpstr>
      <vt:lpstr>Times New Roman</vt:lpstr>
      <vt:lpstr>Wingdings</vt:lpstr>
      <vt:lpstr>Default Design</vt:lpstr>
      <vt:lpstr>Custom Design</vt:lpstr>
      <vt:lpstr>Document</vt:lpstr>
      <vt:lpstr>802.11 Working Group Opening Report November 2022</vt:lpstr>
      <vt:lpstr>Introduction</vt:lpstr>
      <vt:lpstr>M1.3 Meeting Decorum</vt:lpstr>
      <vt:lpstr>M2.2.1 Summary of Liaisons </vt:lpstr>
      <vt:lpstr>M2.3 Recent and anticipated 802 EC actions</vt:lpstr>
      <vt:lpstr>M2.3 IEEE-SA Standards Board (SASB)</vt:lpstr>
      <vt:lpstr>M3.1 802.11 Working Group Session Documents</vt:lpstr>
      <vt:lpstr>M3.2 Joint meetings and Reciprocal Credit</vt:lpstr>
      <vt:lpstr>M3.2 802.18 details</vt:lpstr>
      <vt:lpstr>M3.2 802.19 details</vt:lpstr>
      <vt:lpstr>M3.2 Other 802 WG meetings</vt:lpstr>
      <vt:lpstr>M4.1.1 IEEE 802.11 Groups </vt:lpstr>
      <vt:lpstr>M4.1.2 PAR Expiration/Renewal Schedule</vt:lpstr>
      <vt:lpstr>M4.1.3 802.11 WG Appointed positions</vt:lpstr>
      <vt:lpstr>M4.1.3 Officers</vt:lpstr>
      <vt:lpstr>M4.1.4 IEEE 802.11 Revisions</vt:lpstr>
      <vt:lpstr>M4.1.4 IEEE 802.11 Standards Pipeline</vt:lpstr>
      <vt:lpstr>M4.1.5 Summary of ballots and comment collections</vt:lpstr>
      <vt:lpstr>M4.1.6 Current Membership Status</vt:lpstr>
      <vt:lpstr>M6.1 Announcements: 2022 November Designation of Individual experts</vt:lpstr>
      <vt:lpstr>M6.1 Announcements: 802 Chair request</vt:lpstr>
      <vt:lpstr>M6.1 1st Workshop on Wi-Fi Sensing (WiSe 1) – Tony Han</vt:lpstr>
      <vt:lpstr>background data</vt:lpstr>
      <vt:lpstr>PowerPoint Presentation</vt:lpstr>
      <vt:lpstr>PowerPoint Presentation</vt:lpstr>
      <vt:lpstr>Attendees by affiliation (attended at least one meeting September to November</vt:lpstr>
      <vt:lpstr>Attendance by subgroup (September to November)</vt:lpstr>
      <vt:lpstr>Additional Reference material</vt:lpstr>
      <vt:lpstr> Comment Resolution Resources</vt:lpstr>
    </vt:vector>
  </TitlesOfParts>
  <Company>HP Enterprise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Opening Report</dc:title>
  <dc:creator>dorothy.stanley@hpe.com</dc:creator>
  <cp:keywords>November 2022</cp:keywords>
  <cp:lastModifiedBy>Stanley, Dorothy</cp:lastModifiedBy>
  <cp:revision>2427</cp:revision>
  <cp:lastPrinted>1998-02-10T13:28:06Z</cp:lastPrinted>
  <dcterms:created xsi:type="dcterms:W3CDTF">1998-02-10T13:07:52Z</dcterms:created>
  <dcterms:modified xsi:type="dcterms:W3CDTF">2022-11-14T07:30:01Z</dcterms:modified>
  <cp:category>Dorothy Stanley, HP Enterprise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59ef7ea6-7660-4976-a5e3-adea9f669c32</vt:lpwstr>
  </property>
  <property fmtid="{D5CDD505-2E9C-101B-9397-08002B2CF9AE}" pid="3" name="CTP_TimeStamp">
    <vt:lpwstr>2018-09-10 22:21:28Z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