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6"/>
  </p:notesMasterIdLst>
  <p:handoutMasterIdLst>
    <p:handoutMasterId r:id="rId27"/>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20" r:id="rId15"/>
    <p:sldId id="753" r:id="rId16"/>
    <p:sldId id="885" r:id="rId17"/>
    <p:sldId id="935" r:id="rId18"/>
    <p:sldId id="1107" r:id="rId19"/>
    <p:sldId id="1142" r:id="rId20"/>
    <p:sldId id="1181" r:id="rId21"/>
    <p:sldId id="1221" r:id="rId22"/>
    <p:sldId id="1223" r:id="rId23"/>
    <p:sldId id="1222" r:id="rId24"/>
    <p:sldId id="1224" r:id="rId25"/>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607" autoAdjust="0"/>
    <p:restoredTop sz="95405"/>
  </p:normalViewPr>
  <p:slideViewPr>
    <p:cSldViewPr showGuides="1">
      <p:cViewPr varScale="1">
        <p:scale>
          <a:sx n="77" d="100"/>
          <a:sy n="77" d="100"/>
        </p:scale>
        <p:origin x="100" y="8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May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altLang="zh-CN" dirty="0" smtClean="0"/>
              <a:t>May</a:t>
            </a:r>
            <a:r>
              <a:rPr lang="en-US" dirty="0" smtClean="0"/>
              <a:t>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Oct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/1681</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r3</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1681-02-00bd-tgbd-tc-agenda-for-Oct-2022.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Teleconferences </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in Oct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2022-10-01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extLst>
              <p:ext uri="{D42A27DB-BD31-4B8C-83A1-F6EECF244321}">
                <p14:modId xmlns:p14="http://schemas.microsoft.com/office/powerpoint/2010/main" val="2398574849"/>
              </p:ext>
            </p:extLst>
          </p:nvPr>
        </p:nvGraphicFramePr>
        <p:xfrm>
          <a:off x="1976438" y="3279775"/>
          <a:ext cx="9321800" cy="1333500"/>
        </p:xfrm>
        <a:graphic>
          <a:graphicData uri="http://schemas.openxmlformats.org/presentationml/2006/ole">
            <mc:AlternateContent xmlns:mc="http://schemas.openxmlformats.org/markup-compatibility/2006">
              <mc:Choice xmlns:v="urn:schemas-microsoft-com:vml" Requires="v">
                <p:oleObj spid="_x0000_s4594" name="Document" r:id="rId3" imgW="8290738" imgH="1017693" progId="Word.Document.8">
                  <p:embed/>
                </p:oleObj>
              </mc:Choice>
              <mc:Fallback>
                <p:oleObj name="Document" r:id="rId3" imgW="8290738" imgH="1017693" progId="Word.Document.8">
                  <p:embed/>
                  <p:pic>
                    <p:nvPicPr>
                      <p:cNvPr id="0" name="图片 3075"/>
                      <p:cNvPicPr/>
                      <p:nvPr/>
                    </p:nvPicPr>
                    <p:blipFill>
                      <a:blip r:embed="rId4"/>
                      <a:stretch>
                        <a:fillRect/>
                      </a:stretch>
                    </p:blipFill>
                    <p:spPr>
                      <a:xfrm>
                        <a:off x="1976438" y="3279775"/>
                        <a:ext cx="9321800" cy="1333500"/>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p>
        </p:txBody>
      </p:sp>
    </p:spTree>
    <p:extLst>
      <p:ext uri="{BB962C8B-B14F-4D97-AF65-F5344CB8AC3E}">
        <p14:creationId xmlns:p14="http://schemas.microsoft.com/office/powerpoint/2010/main" val="3500153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p>
        </p:txBody>
      </p:sp>
    </p:spTree>
    <p:extLst>
      <p:ext uri="{BB962C8B-B14F-4D97-AF65-F5344CB8AC3E}">
        <p14:creationId xmlns:p14="http://schemas.microsoft.com/office/powerpoint/2010/main" val="3635120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p>
        </p:txBody>
      </p:sp>
    </p:spTree>
    <p:extLst>
      <p:ext uri="{BB962C8B-B14F-4D97-AF65-F5344CB8AC3E}">
        <p14:creationId xmlns:p14="http://schemas.microsoft.com/office/powerpoint/2010/main" val="15007569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p>
        </p:txBody>
      </p:sp>
    </p:spTree>
    <p:extLst>
      <p:ext uri="{BB962C8B-B14F-4D97-AF65-F5344CB8AC3E}">
        <p14:creationId xmlns:p14="http://schemas.microsoft.com/office/powerpoint/2010/main" val="1875278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267767"/>
          </a:xfrm>
        </p:spPr>
        <p:txBody>
          <a:bodyPr>
            <a:normAutofit fontScale="92500" lnSpcReduction="20000"/>
          </a:bodyPr>
          <a:lstStyle/>
          <a:p>
            <a:r>
              <a:rPr lang="zh-CN" altLang="en-US" sz="1600" u="sng" dirty="0"/>
              <a:t>Announcement of Rules Change </a:t>
            </a:r>
            <a:r>
              <a:rPr lang="en-US" altLang="zh-CN" sz="1600" u="sng" dirty="0"/>
              <a:t>from IEEE 802.11 WG Chair</a:t>
            </a:r>
            <a:r>
              <a:rPr lang="zh-CN" altLang="en-US" sz="1600" u="sng" dirty="0"/>
              <a:t>:</a:t>
            </a:r>
          </a:p>
          <a:p>
            <a:endParaRPr lang="zh-CN" altLang="en-US" sz="1600" dirty="0"/>
          </a:p>
          <a:p>
            <a:r>
              <a:rPr lang="zh-CN" altLang="en-US" sz="1600" dirty="0"/>
              <a:t>To enable the timely and efficient progress of work during the exceptional circumstance of cancelled plenary and interim sessions: Effective immediately,</a:t>
            </a:r>
          </a:p>
          <a:p>
            <a:r>
              <a:rPr lang="zh-CN" altLang="en-US" sz="1600" dirty="0"/>
              <a:t>The following process change is in effect for the duration of time until WG11 is able to hold face-to-face meetings:</a:t>
            </a:r>
          </a:p>
          <a:p>
            <a:r>
              <a:rPr lang="zh-CN" altLang="en-US" sz="1600" dirty="0"/>
              <a:t>(a)     “Task Group (TG), Study Group (SG) and Standing Committee (SC) motions may be held during teleconference meetings.</a:t>
            </a:r>
          </a:p>
          <a:p>
            <a:r>
              <a:rPr lang="zh-CN" altLang="en-US" sz="1600" dirty="0"/>
              <a:t>(b)     TG/SG/SC teleconference meetings that will consider motions shall be approved by the WG Chair, and if approved, meetings and draft motions announced to the TG and WG11 reflectors 10 days prior to the meeting.</a:t>
            </a:r>
          </a:p>
          <a:p>
            <a:r>
              <a:rPr lang="zh-CN" altLang="en-US" sz="1600" dirty="0"/>
              <a:t>(c)     If a motion is not approved by unanimous consent, it shall be taken as a roll call [recorded] vote.</a:t>
            </a:r>
          </a:p>
          <a:p>
            <a:endParaRPr lang="zh-CN" altLang="en-US" sz="1600" dirty="0"/>
          </a:p>
          <a:p>
            <a:r>
              <a:rPr lang="zh-CN" altLang="en-US" sz="1600" dirty="0"/>
              <a:t>This change is NOT applicable to a TG operating under the accelerated process or as an IEEE-SA Ballot Comment Resolution Committee.</a:t>
            </a:r>
          </a:p>
          <a:p>
            <a:endParaRPr lang="zh-CN" altLang="en-US" sz="1600" dirty="0"/>
          </a:p>
          <a:p>
            <a:r>
              <a:rPr lang="zh-CN" altLang="en-US" sz="1600" dirty="0"/>
              <a:t>Implementation:</a:t>
            </a:r>
          </a:p>
          <a:p>
            <a:r>
              <a:rPr lang="zh-CN" altLang="en-US" sz="1600" dirty="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Text Box 5"/>
          <p:cNvSpPr txBox="1"/>
          <p:nvPr/>
        </p:nvSpPr>
        <p:spPr>
          <a:xfrm>
            <a:off x="838200" y="6105525"/>
            <a:ext cx="1075936"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#10</a:t>
            </a:r>
            <a:endParaRPr lang="en-US" altLang="en-US" sz="2400" dirty="0">
              <a:latin typeface="Times New Roman" panose="02020603050405020304" pitchFamily="18"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p>
        </p:txBody>
      </p:sp>
    </p:spTree>
    <p:extLst>
      <p:ext uri="{BB962C8B-B14F-4D97-AF65-F5344CB8AC3E}">
        <p14:creationId xmlns:p14="http://schemas.microsoft.com/office/powerpoint/2010/main" val="1214153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err="1" smtClean="0"/>
              <a:t>TGbd</a:t>
            </a:r>
            <a:r>
              <a:rPr lang="en-US" altLang="zh-CN" sz="3200" dirty="0" smtClean="0"/>
              <a:t> Teleconferences in Oct 2022</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p>
        </p:txBody>
      </p:sp>
      <p:sp>
        <p:nvSpPr>
          <p:cNvPr id="10" name="内容占位符 2"/>
          <p:cNvSpPr>
            <a:spLocks noGrp="1"/>
          </p:cNvSpPr>
          <p:nvPr/>
        </p:nvSpPr>
        <p:spPr>
          <a:xfrm>
            <a:off x="1143000" y="2057400"/>
            <a:ext cx="10287000" cy="3960810"/>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Oct </a:t>
            </a:r>
            <a:r>
              <a:rPr lang="en-US" altLang="zh-CN" sz="2800" dirty="0">
                <a:solidFill>
                  <a:srgbClr val="00B050"/>
                </a:solidFill>
                <a:cs typeface="+mn-ea"/>
                <a:sym typeface="+mn-ea"/>
              </a:rPr>
              <a:t>3</a:t>
            </a:r>
            <a:r>
              <a:rPr lang="en-US" altLang="zh-CN" sz="2800" baseline="30000" dirty="0">
                <a:solidFill>
                  <a:srgbClr val="00B050"/>
                </a:solidFill>
                <a:cs typeface="+mn-ea"/>
                <a:sym typeface="+mn-ea"/>
              </a:rPr>
              <a:t>rd</a:t>
            </a:r>
            <a:r>
              <a:rPr lang="en-US" altLang="zh-CN" sz="2800" dirty="0">
                <a:solidFill>
                  <a:srgbClr val="00B050"/>
                </a:solidFill>
                <a:cs typeface="+mn-ea"/>
                <a:sym typeface="+mn-ea"/>
              </a:rPr>
              <a:t>(Monday) 2022, 10:00am ~ 11:59am, ET</a:t>
            </a: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Nov 1</a:t>
            </a:r>
            <a:r>
              <a:rPr lang="en-US" altLang="zh-CN" sz="2800" baseline="30000" dirty="0">
                <a:solidFill>
                  <a:srgbClr val="00B050"/>
                </a:solidFill>
                <a:cs typeface="+mn-ea"/>
                <a:sym typeface="+mn-ea"/>
              </a:rPr>
              <a:t>st</a:t>
            </a:r>
            <a:r>
              <a:rPr lang="en-US" altLang="zh-CN" sz="2800" dirty="0">
                <a:solidFill>
                  <a:srgbClr val="00B050"/>
                </a:solidFill>
                <a:cs typeface="+mn-ea"/>
                <a:sym typeface="+mn-ea"/>
              </a:rPr>
              <a:t>,  2022, 10:00am ~ 11:59am, ET</a:t>
            </a:r>
            <a:endParaRPr lang="en-US" altLang="zh-CN" sz="2800" dirty="0">
              <a:solidFill>
                <a:srgbClr val="00B050"/>
              </a:solidFill>
              <a:cs typeface="+mn-ea"/>
            </a:endParaRPr>
          </a:p>
          <a:p>
            <a:pPr marL="342900" indent="-342900" eaLnBrk="1" hangingPunct="1">
              <a:spcAft>
                <a:spcPts val="600"/>
              </a:spcAft>
              <a:buFont typeface="Arial" panose="020B0604020202020204" pitchFamily="34" charset="0"/>
              <a:buChar char="•"/>
            </a:pPr>
            <a:endParaRPr lang="en-US" altLang="zh-CN" sz="2800" dirty="0">
              <a:solidFill>
                <a:srgbClr val="00B050"/>
              </a:solidFill>
              <a:cs typeface="+mn-ea"/>
              <a:sym typeface="+mn-ea"/>
            </a:endParaRPr>
          </a:p>
          <a:p>
            <a:pPr eaLnBrk="1" hangingPunct="1">
              <a:spcAft>
                <a:spcPts val="600"/>
              </a:spcAft>
            </a:pPr>
            <a:endParaRPr lang="en-US" altLang="zh-CN" sz="2800" dirty="0">
              <a:solidFill>
                <a:schemeClr val="tx1"/>
              </a:solidFill>
              <a:cs typeface="+mn-ea"/>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p>
        </p:txBody>
      </p:sp>
      <p:graphicFrame>
        <p:nvGraphicFramePr>
          <p:cNvPr id="8" name="表格 7"/>
          <p:cNvGraphicFramePr>
            <a:graphicFrameLocks noGrp="1"/>
          </p:cNvGraphicFramePr>
          <p:nvPr>
            <p:custDataLst>
              <p:tags r:id="rId1"/>
            </p:custDataLst>
            <p:extLst>
              <p:ext uri="{D42A27DB-BD31-4B8C-83A1-F6EECF244321}">
                <p14:modId xmlns:p14="http://schemas.microsoft.com/office/powerpoint/2010/main" val="103949061"/>
              </p:ext>
            </p:extLst>
          </p:nvPr>
        </p:nvGraphicFramePr>
        <p:xfrm>
          <a:off x="750898" y="1600248"/>
          <a:ext cx="10668000" cy="4450080"/>
        </p:xfrm>
        <a:graphic>
          <a:graphicData uri="http://schemas.openxmlformats.org/drawingml/2006/table">
            <a:tbl>
              <a:tblPr firstRow="1" bandRow="1">
                <a:tableStyleId>{5C22544A-7EE6-4342-B048-85BDC9FD1C3A}</a:tableStyleId>
              </a:tblPr>
              <a:tblGrid>
                <a:gridCol w="2667068"/>
                <a:gridCol w="8000932"/>
              </a:tblGrid>
              <a:tr h="192026">
                <a:tc>
                  <a:txBody>
                    <a:bodyPr/>
                    <a:lstStyle/>
                    <a:p>
                      <a:r>
                        <a:rPr lang="en-US" altLang="zh-CN" sz="1200" dirty="0" smtClean="0"/>
                        <a:t>TG Documents</a:t>
                      </a:r>
                    </a:p>
                  </a:txBody>
                  <a:tcPr/>
                </a:tc>
                <a:tc>
                  <a:txBody>
                    <a:bodyPr/>
                    <a:lstStyle/>
                    <a:p>
                      <a:r>
                        <a:rPr lang="en-US" altLang="zh-CN" sz="1200" dirty="0" smtClean="0"/>
                        <a:t>Latest</a:t>
                      </a:r>
                      <a:r>
                        <a:rPr lang="en-US" altLang="zh-CN" sz="1200" baseline="0" dirty="0" smtClean="0"/>
                        <a:t> Revision</a:t>
                      </a:r>
                      <a:endParaRPr lang="en-US" altLang="zh-CN" sz="1200" dirty="0" smtClean="0"/>
                    </a:p>
                  </a:txBody>
                  <a:tcPr/>
                </a:tc>
              </a:tr>
              <a:tr h="160355">
                <a:tc>
                  <a:txBody>
                    <a:bodyPr/>
                    <a:lstStyle/>
                    <a:p>
                      <a:r>
                        <a:rPr lang="en-US" altLang="zh-CN" sz="1000" dirty="0" smtClean="0"/>
                        <a:t>Definition and requirements</a:t>
                      </a:r>
                    </a:p>
                  </a:txBody>
                  <a:tcPr/>
                </a:tc>
                <a:tc>
                  <a:txBody>
                    <a:bodyPr/>
                    <a:lstStyle/>
                    <a:p>
                      <a:r>
                        <a:rPr lang="en-US" altLang="zh-CN" sz="1000" dirty="0" smtClean="0"/>
                        <a:t>11-19/0202r1</a:t>
                      </a:r>
                    </a:p>
                  </a:txBody>
                  <a:tcPr/>
                </a:tc>
              </a:tr>
              <a:tr h="160689">
                <a:tc>
                  <a:txBody>
                    <a:bodyPr/>
                    <a:lstStyle/>
                    <a:p>
                      <a:r>
                        <a:rPr lang="en-US" altLang="zh-CN" sz="1000" dirty="0" smtClean="0"/>
                        <a:t>Selection Procedure document</a:t>
                      </a:r>
                    </a:p>
                  </a:txBody>
                  <a:tcPr/>
                </a:tc>
                <a:tc>
                  <a:txBody>
                    <a:bodyPr/>
                    <a:lstStyle/>
                    <a:p>
                      <a:r>
                        <a:rPr lang="en-US" altLang="zh-CN" sz="1000" dirty="0" smtClean="0">
                          <a:solidFill>
                            <a:schemeClr val="tx1"/>
                          </a:solidFill>
                        </a:rPr>
                        <a:t>11-19/0030r6</a:t>
                      </a:r>
                    </a:p>
                  </a:txBody>
                  <a:tcPr/>
                </a:tc>
              </a:tr>
              <a:tr h="160355">
                <a:tc>
                  <a:txBody>
                    <a:bodyPr/>
                    <a:lstStyle/>
                    <a:p>
                      <a:r>
                        <a:rPr lang="en-US" altLang="zh-CN" sz="1000" dirty="0" smtClean="0"/>
                        <a:t>Functional Requirement document</a:t>
                      </a:r>
                    </a:p>
                  </a:txBody>
                  <a:tcPr/>
                </a:tc>
                <a:tc>
                  <a:txBody>
                    <a:bodyPr/>
                    <a:lstStyle/>
                    <a:p>
                      <a:r>
                        <a:rPr lang="en-US" altLang="zh-CN" sz="1000" dirty="0" smtClean="0">
                          <a:solidFill>
                            <a:schemeClr val="tx1"/>
                          </a:solidFill>
                        </a:rPr>
                        <a:t>11-19/0495r3</a:t>
                      </a:r>
                    </a:p>
                  </a:txBody>
                  <a:tcPr/>
                </a:tc>
              </a:tr>
              <a:tr h="160355">
                <a:tc>
                  <a:txBody>
                    <a:bodyPr/>
                    <a:lstStyle/>
                    <a:p>
                      <a:r>
                        <a:rPr lang="en-US" altLang="zh-CN" sz="1000" dirty="0" smtClean="0"/>
                        <a:t>Spec Framework document</a:t>
                      </a:r>
                    </a:p>
                  </a:txBody>
                  <a:tcPr/>
                </a:tc>
                <a:tc>
                  <a:txBody>
                    <a:bodyPr/>
                    <a:lstStyle/>
                    <a:p>
                      <a:r>
                        <a:rPr lang="en-US" altLang="zh-CN" sz="1000" dirty="0" smtClean="0">
                          <a:solidFill>
                            <a:schemeClr val="tx1"/>
                          </a:solidFill>
                        </a:rPr>
                        <a:t>11-19/0497r7</a:t>
                      </a:r>
                    </a:p>
                  </a:txBody>
                  <a:tcPr/>
                </a:tc>
              </a:tr>
              <a:tr h="160689">
                <a:tc>
                  <a:txBody>
                    <a:bodyPr/>
                    <a:lstStyle/>
                    <a:p>
                      <a:r>
                        <a:rPr lang="en-US" altLang="zh-CN" sz="1000" dirty="0" smtClean="0"/>
                        <a:t>Liaison response to IEEE VT/ITS</a:t>
                      </a:r>
                      <a:r>
                        <a:rPr lang="en-US" altLang="zh-CN" sz="1000" baseline="0" dirty="0" smtClean="0"/>
                        <a:t> 1609 WG</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11-19/0437r3</a:t>
                      </a:r>
                    </a:p>
                  </a:txBody>
                  <a:tcPr/>
                </a:tc>
              </a:tr>
              <a:tr h="160355">
                <a:tc>
                  <a:txBody>
                    <a:bodyPr/>
                    <a:lstStyle/>
                    <a:p>
                      <a:r>
                        <a:rPr lang="en-US" altLang="zh-CN" sz="1000" dirty="0" smtClean="0"/>
                        <a:t>Liaison response</a:t>
                      </a:r>
                      <a:r>
                        <a:rPr lang="en-US" altLang="zh-CN" sz="1000" baseline="0" dirty="0" smtClean="0"/>
                        <a:t> to ITU-T CITS</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11-19/0843r0</a:t>
                      </a:r>
                    </a:p>
                  </a:txBody>
                  <a:tcPr/>
                </a:tc>
              </a:tr>
              <a:tr h="160689">
                <a:tc>
                  <a:txBody>
                    <a:bodyPr/>
                    <a:lstStyle/>
                    <a:p>
                      <a:r>
                        <a:rPr lang="en-US" altLang="zh-CN" sz="1000" dirty="0" err="1" smtClean="0"/>
                        <a:t>TBbd</a:t>
                      </a:r>
                      <a:r>
                        <a:rPr lang="en-US" altLang="zh-CN" sz="1000" baseline="0" dirty="0" smtClean="0"/>
                        <a:t> FRD/SFD Motion Booklet</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11-19/0514r14</a:t>
                      </a:r>
                    </a:p>
                  </a:txBody>
                  <a:tcPr/>
                </a:tc>
              </a:tr>
              <a:tr h="160355">
                <a:tc>
                  <a:txBody>
                    <a:bodyPr/>
                    <a:lstStyle/>
                    <a:p>
                      <a:r>
                        <a:rPr lang="en-US" altLang="zh-CN" sz="1000" dirty="0" err="1" smtClean="0"/>
                        <a:t>TGbd</a:t>
                      </a:r>
                      <a:r>
                        <a:rPr lang="en-US" altLang="zh-CN" sz="1000" dirty="0" smtClean="0"/>
                        <a:t> Use Case</a:t>
                      </a:r>
                      <a:r>
                        <a:rPr lang="en-US" altLang="zh-CN" sz="1000" baseline="0" dirty="0" smtClean="0"/>
                        <a:t> document</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11-19/1342r1</a:t>
                      </a:r>
                    </a:p>
                  </a:txBody>
                  <a:tcPr/>
                </a:tc>
              </a:tr>
              <a:tr h="160355">
                <a:tc>
                  <a:txBody>
                    <a:bodyPr/>
                    <a:lstStyle/>
                    <a:p>
                      <a:pPr>
                        <a:buNone/>
                      </a:pPr>
                      <a:r>
                        <a:rPr lang="en-US" altLang="zh-CN" sz="1000" dirty="0" smtClean="0"/>
                        <a:t>Teleconference/meeting </a:t>
                      </a:r>
                      <a:r>
                        <a:rPr lang="en-US" altLang="zh-CN" sz="1000" dirty="0"/>
                        <a:t>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dirty="0" smtClean="0">
                          <a:solidFill>
                            <a:schemeClr val="tx1"/>
                          </a:solidFill>
                          <a:sym typeface="+mn-ea"/>
                        </a:rPr>
                        <a:t>11-20/0774r10, </a:t>
                      </a:r>
                      <a:r>
                        <a:rPr lang="en-US" altLang="zh-CN" sz="1000" dirty="0" smtClean="0">
                          <a:solidFill>
                            <a:schemeClr val="tx1"/>
                          </a:solidFill>
                        </a:rPr>
                        <a:t>11-20/1164r7, 11-20/1352r9, 11-20/1561r7, 11-20/1806r2, 11-20/1891r0, 11-20/1923r11, 11-21/0177r2, 11-21/0207r8, 11-21/0595r3, 11-21/0597r7, 11-21/0904r1, 11-21/0941r2, 11-21/1303r4, 11-21/1326r8,</a:t>
                      </a:r>
                      <a:r>
                        <a:rPr lang="en-US" altLang="zh-CN" sz="1000" baseline="0" dirty="0" smtClean="0">
                          <a:solidFill>
                            <a:schemeClr val="tx1"/>
                          </a:solidFill>
                        </a:rPr>
                        <a:t> 11-21/1622r4, 11-21/1623r4, 11-21/1998r2, 11-21/1999r3, 11-21/2000r4, 11-22/0283r3, 11-22/0284r3, 11-22/0588r2, 11-22/0615r4, 11-22/0849r2, 11-22/1191r2, </a:t>
                      </a:r>
                      <a:r>
                        <a:rPr lang="en-US" altLang="zh-CN" sz="1000" baseline="0" dirty="0" smtClean="0">
                          <a:solidFill>
                            <a:schemeClr val="tx1"/>
                          </a:solidFill>
                          <a:sym typeface="+mn-ea"/>
                        </a:rPr>
                        <a:t>11-22/1290r3, </a:t>
                      </a:r>
                      <a:r>
                        <a:rPr lang="en-US" altLang="zh-CN" sz="1000" baseline="0" dirty="0" smtClean="0">
                          <a:solidFill>
                            <a:srgbClr val="0070C0"/>
                          </a:solidFill>
                          <a:sym typeface="+mn-ea"/>
                        </a:rPr>
                        <a:t>11-22/1681r0</a:t>
                      </a:r>
                      <a:endParaRPr lang="en-US" altLang="zh-CN" sz="1000" dirty="0" smtClean="0">
                        <a:solidFill>
                          <a:srgbClr val="0070C0"/>
                        </a:solidFill>
                        <a:sym typeface="+mn-ea"/>
                      </a:endParaRPr>
                    </a:p>
                  </a:txBody>
                  <a:tcPr/>
                </a:tc>
              </a:tr>
              <a:tr h="160355">
                <a:tc>
                  <a:txBody>
                    <a:bodyPr/>
                    <a:lstStyle/>
                    <a:p>
                      <a:r>
                        <a:rPr lang="en-US" altLang="zh-CN" sz="1000" dirty="0" smtClean="0"/>
                        <a:t>Teleconference/meeting </a:t>
                      </a:r>
                      <a:r>
                        <a:rPr lang="en-US" altLang="zh-CN" sz="1000" dirty="0"/>
                        <a:t>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sym typeface="+mn-ea"/>
                        </a:rPr>
                        <a:t>11-20/0276r11, 11-20/1105r8, 11-20/1489r1, 11-20/1655r3, 11-20/1775r1, 11-20/1907r1, 11-21/0068r0,</a:t>
                      </a:r>
                      <a:r>
                        <a:rPr lang="en-US" altLang="zh-CN" sz="1000" baseline="0" dirty="0" smtClean="0">
                          <a:solidFill>
                            <a:schemeClr val="tx1"/>
                          </a:solidFill>
                          <a:sym typeface="+mn-ea"/>
                        </a:rPr>
                        <a:t> </a:t>
                      </a:r>
                      <a:r>
                        <a:rPr lang="en-US" altLang="zh-CN" sz="1000" dirty="0" smtClean="0">
                          <a:solidFill>
                            <a:schemeClr val="tx1"/>
                          </a:solidFill>
                          <a:sym typeface="+mn-ea"/>
                        </a:rPr>
                        <a:t>11-21/0117r0, 11-21/0327r0, 11-21/0453r0, 11-21/0454r0, 11-21/0565r0,</a:t>
                      </a:r>
                      <a:r>
                        <a:rPr lang="en-US" altLang="zh-CN" sz="1000" baseline="0" dirty="0" smtClean="0">
                          <a:solidFill>
                            <a:schemeClr val="tx1"/>
                          </a:solidFill>
                          <a:sym typeface="+mn-ea"/>
                        </a:rPr>
                        <a:t> 11-21/0655r0, 11-21/0806r0, 11-21/0889r0, 11-21/1138r0, 11-21/1468r0, 11-21/1544r0, 11-21/1769r0, 11/21/1863r0, 11-22/0167r0, 11-22/0416r0, 11-22/0500r0, 11-22/0635r0, 11-22/0778r0, 11-22/0896r0, 11-22/1090r0, 11-22/1575r0, </a:t>
                      </a:r>
                      <a:r>
                        <a:rPr lang="en-US" altLang="zh-CN" sz="1000" baseline="0" dirty="0" smtClean="0">
                          <a:solidFill>
                            <a:srgbClr val="0070C0"/>
                          </a:solidFill>
                          <a:sym typeface="+mn-ea"/>
                        </a:rPr>
                        <a:t>11-22/1640r1</a:t>
                      </a:r>
                      <a:endParaRPr lang="en-US" altLang="zh-CN" sz="1000" dirty="0" smtClean="0">
                        <a:solidFill>
                          <a:srgbClr val="0070C0"/>
                        </a:solidFill>
                        <a:sym typeface="+mn-ea"/>
                      </a:endParaRPr>
                    </a:p>
                  </a:txBody>
                  <a:tcPr/>
                </a:tc>
              </a:tr>
              <a:tr h="160355">
                <a:tc>
                  <a:txBody>
                    <a:bodyPr/>
                    <a:lstStyle/>
                    <a:p>
                      <a:pPr>
                        <a:buNone/>
                      </a:pPr>
                      <a:r>
                        <a:rPr lang="en-US" altLang="zh-CN" sz="10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11-19/2045r16 (WG</a:t>
                      </a:r>
                      <a:r>
                        <a:rPr lang="en-US" altLang="zh-CN" sz="1000" baseline="0" dirty="0" smtClean="0">
                          <a:solidFill>
                            <a:schemeClr val="tx1"/>
                          </a:solidFill>
                        </a:rPr>
                        <a:t> LBs)</a:t>
                      </a:r>
                      <a:r>
                        <a:rPr lang="en-US" altLang="zh-CN" sz="1000" dirty="0" smtClean="0">
                          <a:solidFill>
                            <a:schemeClr val="tx1"/>
                          </a:solidFill>
                        </a:rPr>
                        <a:t>, </a:t>
                      </a:r>
                      <a:r>
                        <a:rPr lang="en-US" altLang="zh-CN" sz="1000" dirty="0" smtClean="0">
                          <a:solidFill>
                            <a:srgbClr val="0070C0"/>
                          </a:solidFill>
                        </a:rPr>
                        <a:t>11-22/0752r2 (SA Ballots)</a:t>
                      </a:r>
                    </a:p>
                  </a:txBody>
                  <a:tcPr/>
                </a:tc>
              </a:tr>
              <a:tr h="160689">
                <a:tc>
                  <a:txBody>
                    <a:bodyPr/>
                    <a:lstStyle/>
                    <a:p>
                      <a:pPr>
                        <a:buNone/>
                      </a:pPr>
                      <a:r>
                        <a:rPr lang="en-US" altLang="zh-CN" sz="10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11-20/0701r7 (D0.3), 11-20/1887r10 (LB251), 11-21/1296r6 (LB254), 11-21/2018r7 (LB259), 11-22/0561r2(LB261),</a:t>
                      </a:r>
                      <a:r>
                        <a:rPr lang="en-US" altLang="zh-CN" sz="1000" baseline="0" dirty="0" smtClean="0">
                          <a:solidFill>
                            <a:schemeClr val="tx1"/>
                          </a:solidFill>
                        </a:rPr>
                        <a:t> 11-22/0730r3(1</a:t>
                      </a:r>
                      <a:r>
                        <a:rPr lang="en-US" altLang="zh-CN" sz="1000" baseline="30000" dirty="0" smtClean="0">
                          <a:solidFill>
                            <a:schemeClr val="tx1"/>
                          </a:solidFill>
                        </a:rPr>
                        <a:t>st</a:t>
                      </a:r>
                      <a:r>
                        <a:rPr lang="en-US" altLang="zh-CN" sz="1000" baseline="0" dirty="0" smtClean="0">
                          <a:solidFill>
                            <a:schemeClr val="tx1"/>
                          </a:solidFill>
                        </a:rPr>
                        <a:t> SA Ballot), 11-22/0983r2 (2</a:t>
                      </a:r>
                      <a:r>
                        <a:rPr lang="en-US" altLang="zh-CN" sz="1000" baseline="30000" dirty="0" smtClean="0">
                          <a:solidFill>
                            <a:schemeClr val="tx1"/>
                          </a:solidFill>
                        </a:rPr>
                        <a:t>nd</a:t>
                      </a:r>
                      <a:r>
                        <a:rPr lang="en-US" altLang="zh-CN" sz="1000" baseline="0" dirty="0" smtClean="0">
                          <a:solidFill>
                            <a:schemeClr val="tx1"/>
                          </a:solidFill>
                        </a:rPr>
                        <a:t> SA Ballot), </a:t>
                      </a:r>
                      <a:r>
                        <a:rPr lang="en-US" altLang="zh-CN" sz="1000" baseline="0" dirty="0" smtClean="0">
                          <a:solidFill>
                            <a:srgbClr val="0070C0"/>
                          </a:solidFill>
                        </a:rPr>
                        <a:t>11-22/1433r3 (3</a:t>
                      </a:r>
                      <a:r>
                        <a:rPr lang="en-US" altLang="zh-CN" sz="1000" baseline="30000" dirty="0" smtClean="0">
                          <a:solidFill>
                            <a:srgbClr val="0070C0"/>
                          </a:solidFill>
                        </a:rPr>
                        <a:t>rd</a:t>
                      </a:r>
                      <a:r>
                        <a:rPr lang="en-US" altLang="zh-CN" sz="1000" baseline="0" dirty="0" smtClean="0">
                          <a:solidFill>
                            <a:srgbClr val="0070C0"/>
                          </a:solidFill>
                        </a:rPr>
                        <a:t> SA Ballot)</a:t>
                      </a:r>
                      <a:endParaRPr lang="en-US" altLang="zh-CN" sz="1000" dirty="0" smtClean="0">
                        <a:solidFill>
                          <a:srgbClr val="0070C0"/>
                        </a:solidFill>
                      </a:endParaRPr>
                    </a:p>
                  </a:txBody>
                  <a:tcPr/>
                </a:tc>
              </a:tr>
              <a:tr h="160689">
                <a:tc>
                  <a:txBody>
                    <a:bodyPr/>
                    <a:lstStyle/>
                    <a:p>
                      <a:pPr>
                        <a:buNone/>
                      </a:pPr>
                      <a:r>
                        <a:rPr lang="en-US" altLang="zh-CN" sz="1000" dirty="0" smtClean="0">
                          <a:solidFill>
                            <a:schemeClr val="tx1"/>
                          </a:solidFill>
                        </a:rPr>
                        <a:t>Coexistence</a:t>
                      </a:r>
                      <a:r>
                        <a:rPr lang="en-US" altLang="zh-CN" sz="1000" baseline="0" dirty="0" smtClean="0">
                          <a:solidFill>
                            <a:schemeClr val="tx1"/>
                          </a:solidFill>
                        </a:rPr>
                        <a:t> Assurance Document</a:t>
                      </a:r>
                      <a:endParaRPr lang="en-US" altLang="zh-CN" sz="1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11-20/1564r5</a:t>
                      </a:r>
                    </a:p>
                  </a:txBody>
                  <a:tcPr/>
                </a:tc>
              </a:tr>
              <a:tr h="160689">
                <a:tc>
                  <a:txBody>
                    <a:bodyPr/>
                    <a:lstStyle/>
                    <a:p>
                      <a:pPr>
                        <a:buNone/>
                      </a:pPr>
                      <a:r>
                        <a:rPr lang="en-US" altLang="zh-CN" sz="1000" dirty="0" smtClean="0">
                          <a:solidFill>
                            <a:schemeClr val="tx1"/>
                          </a:solidFill>
                        </a:rPr>
                        <a:t>MDR</a:t>
                      </a:r>
                      <a:r>
                        <a:rPr lang="en-US" altLang="zh-CN" sz="1000" baseline="0" dirty="0" smtClean="0">
                          <a:solidFill>
                            <a:schemeClr val="tx1"/>
                          </a:solidFill>
                        </a:rPr>
                        <a:t> Report</a:t>
                      </a:r>
                      <a:endParaRPr lang="en-US" altLang="zh-CN" sz="1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11-22/0021r15</a:t>
                      </a:r>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2022</a:t>
            </a:r>
            <a:endParaRPr lang="en-US" altLang="zh-CN" sz="1800" b="1" dirty="0">
              <a:solidFill>
                <a:srgbClr val="000000"/>
              </a:solidFill>
              <a:ea typeface="Arial Unicode MS" pitchFamily="34" charset="-122"/>
            </a:endParaRPr>
          </a:p>
        </p:txBody>
      </p:sp>
      <p:sp>
        <p:nvSpPr>
          <p:cNvPr id="7" name="文本占位符 2"/>
          <p:cNvSpPr txBox="1"/>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Oct 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a:solidFill>
                  <a:srgbClr val="00B050"/>
                </a:solidFill>
                <a:cs typeface="+mn-ea"/>
                <a:sym typeface="Wingdings" panose="05000000000000000000" pitchFamily="2" charset="2"/>
              </a:rPr>
              <a:t>Jul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SA Ballot Pool					</a:t>
            </a:r>
            <a:r>
              <a:rPr lang="en-US" altLang="en-US" sz="2000" kern="0" dirty="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Dec</a:t>
            </a:r>
            <a:r>
              <a:rPr lang="en-US" altLang="en-US" sz="2000" kern="0" dirty="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D4.0 LB recirculation					Mar 2022</a:t>
            </a:r>
          </a:p>
          <a:p>
            <a:pPr lvl="1" defTabSz="337185">
              <a:buFont typeface="Arial" panose="020B0604020202020204" pitchFamily="34" charset="0"/>
              <a:buChar char="•"/>
              <a:defRPr/>
            </a:pPr>
            <a:r>
              <a:rPr lang="en-US" altLang="en-US" sz="2000" kern="0" dirty="0" smtClean="0">
                <a:solidFill>
                  <a:srgbClr val="00B050"/>
                </a:solidFill>
                <a:sym typeface="+mn-ea"/>
              </a:rPr>
              <a:t>Initial </a:t>
            </a:r>
            <a:r>
              <a:rPr lang="en-US" altLang="en-US" sz="2000" kern="0" dirty="0">
                <a:solidFill>
                  <a:srgbClr val="00B050"/>
                </a:solidFill>
                <a:sym typeface="+mn-ea"/>
              </a:rPr>
              <a:t>SA Ballot (D4.0)					</a:t>
            </a:r>
            <a:r>
              <a:rPr lang="en-US" altLang="en-US" sz="2000" kern="0" dirty="0">
                <a:solidFill>
                  <a:srgbClr val="00B050"/>
                </a:solidFill>
                <a:cs typeface="+mn-ea"/>
                <a:sym typeface="Wingdings" panose="05000000000000000000" pitchFamily="2" charset="2"/>
              </a:rPr>
              <a:t>Apr 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Final 802.11 WG approval			</a:t>
            </a:r>
            <a:r>
              <a:rPr lang="en-US" altLang="en-US" sz="2000" kern="0" dirty="0" smtClean="0">
                <a:solidFill>
                  <a:srgbClr val="00B050"/>
                </a:solidFill>
                <a:sym typeface="+mn-ea"/>
              </a:rPr>
              <a:t>     Sep</a:t>
            </a:r>
            <a:r>
              <a:rPr lang="en-US" altLang="en-US" sz="2000" kern="0" dirty="0" smtClean="0">
                <a:solidFill>
                  <a:srgbClr val="00B050"/>
                </a:solidFill>
                <a:cs typeface="+mn-ea"/>
                <a:sym typeface="Wingdings" panose="05000000000000000000" pitchFamily="2" charset="2"/>
              </a:rPr>
              <a:t> </a:t>
            </a:r>
            <a:r>
              <a:rPr lang="en-US" altLang="en-US" sz="2000" kern="0" dirty="0">
                <a:solidFill>
                  <a:srgbClr val="00B050"/>
                </a:solidFill>
                <a:cs typeface="+mn-ea"/>
                <a:sym typeface="Wingdings" panose="05000000000000000000" pitchFamily="2" charset="2"/>
              </a:rPr>
              <a:t>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sym typeface="+mn-ea"/>
              </a:rPr>
              <a:t>Oct</a:t>
            </a:r>
            <a:r>
              <a:rPr lang="en-US" altLang="en-US" sz="2000" kern="0" dirty="0" smtClean="0">
                <a:solidFill>
                  <a:schemeClr val="tx1"/>
                </a:solidFill>
                <a:cs typeface="+mn-ea"/>
                <a:sym typeface="Wingdings" panose="05000000000000000000" pitchFamily="2" charset="2"/>
              </a:rPr>
              <a: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a:solidFill>
                  <a:schemeClr val="tx1"/>
                </a:solidFill>
                <a:cs typeface="+mn-ea"/>
                <a:sym typeface="Wingdings" panose="05000000000000000000" pitchFamily="2" charset="2"/>
              </a:rPr>
              <a:t>Dec 2022</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TBD</a:t>
            </a: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alt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Oct 3</a:t>
            </a:r>
            <a:r>
              <a:rPr lang="en-US" altLang="en-US" sz="3600" kern="0" baseline="30000" dirty="0" smtClean="0">
                <a:latin typeface="Arial" panose="020B0604020202020204" pitchFamily="34" charset="0"/>
              </a:rPr>
              <a:t>rd</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lang="en-US" altLang="en-US" sz="2000" kern="0" dirty="0" err="1" smtClean="0">
                <a:latin typeface="Arial" panose="020B0604020202020204" pitchFamily="34" charset="0"/>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(LGE)</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p>
        </p:txBody>
      </p:sp>
    </p:spTree>
    <p:extLst>
      <p:ext uri="{BB962C8B-B14F-4D97-AF65-F5344CB8AC3E}">
        <p14:creationId xmlns:p14="http://schemas.microsoft.com/office/powerpoint/2010/main" val="6631684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lvl="0" eaLnBrk="0" hangingPunct="0">
              <a:defRPr/>
            </a:pPr>
            <a:r>
              <a:rPr lang="en-GB" altLang="en-US" dirty="0" smtClean="0"/>
              <a:t>4</a:t>
            </a:r>
            <a:r>
              <a:rPr lang="en-GB" altLang="en-US" baseline="30000" dirty="0" smtClean="0"/>
              <a:t>th</a:t>
            </a:r>
            <a:r>
              <a:rPr lang="en-GB" altLang="en-US" dirty="0" smtClean="0"/>
              <a:t> SA Ballot result update</a:t>
            </a:r>
            <a:endParaRPr lang="en-GB" altLang="en-US" dirty="0"/>
          </a:p>
          <a:p>
            <a:pPr lvl="0" eaLnBrk="0" hangingPunct="0">
              <a:defRPr/>
            </a:pPr>
            <a:r>
              <a:rPr lang="en-US" altLang="en-GB" dirty="0" smtClean="0"/>
              <a:t>CRC Comment Resolution discussion and motion</a:t>
            </a:r>
          </a:p>
          <a:p>
            <a:pPr lvl="0" eaLnBrk="0" hangingPunct="0">
              <a:defRPr/>
            </a:pPr>
            <a:r>
              <a:rPr lang="en-US" altLang="en-GB" dirty="0" smtClean="0"/>
              <a:t>Update of Report to EC (11-22/1521r3)</a:t>
            </a: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SA4 Result</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Oct 2022</a:t>
            </a:r>
            <a:endParaRPr lang="en-US" dirty="0"/>
          </a:p>
        </p:txBody>
      </p:sp>
      <p:pic>
        <p:nvPicPr>
          <p:cNvPr id="7" name="图片 6"/>
          <p:cNvPicPr>
            <a:picLocks noChangeAspect="1"/>
          </p:cNvPicPr>
          <p:nvPr/>
        </p:nvPicPr>
        <p:blipFill>
          <a:blip r:embed="rId2"/>
          <a:stretch>
            <a:fillRect/>
          </a:stretch>
        </p:blipFill>
        <p:spPr>
          <a:xfrm>
            <a:off x="1128256" y="1751013"/>
            <a:ext cx="5986919" cy="4615398"/>
          </a:xfrm>
          <a:prstGeom prst="rect">
            <a:avLst/>
          </a:prstGeom>
        </p:spPr>
      </p:pic>
      <p:sp>
        <p:nvSpPr>
          <p:cNvPr id="8" name="文本框 7"/>
          <p:cNvSpPr txBox="1"/>
          <p:nvPr/>
        </p:nvSpPr>
        <p:spPr>
          <a:xfrm>
            <a:off x="7619960" y="1905040"/>
            <a:ext cx="4114692" cy="369332"/>
          </a:xfrm>
          <a:prstGeom prst="rect">
            <a:avLst/>
          </a:prstGeom>
          <a:noFill/>
        </p:spPr>
        <p:txBody>
          <a:bodyPr wrap="square" rtlCol="0">
            <a:spAutoFit/>
          </a:bodyPr>
          <a:lstStyle/>
          <a:p>
            <a:r>
              <a:rPr lang="en-US" altLang="zh-CN" sz="1800" dirty="0" smtClean="0"/>
              <a:t>Only one editorial comment was received.</a:t>
            </a:r>
            <a:endParaRPr lang="zh-CN" altLang="en-US" sz="1800" dirty="0"/>
          </a:p>
        </p:txBody>
      </p:sp>
    </p:spTree>
    <p:extLst>
      <p:ext uri="{BB962C8B-B14F-4D97-AF65-F5344CB8AC3E}">
        <p14:creationId xmlns:p14="http://schemas.microsoft.com/office/powerpoint/2010/main" val="23214255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CRC Comment Resolution Discussion</a:t>
            </a:r>
            <a:endParaRPr lang="zh-CN" altLang="en-US" dirty="0"/>
          </a:p>
        </p:txBody>
      </p:sp>
      <p:sp>
        <p:nvSpPr>
          <p:cNvPr id="3" name="内容占位符 2"/>
          <p:cNvSpPr>
            <a:spLocks noGrp="1"/>
          </p:cNvSpPr>
          <p:nvPr>
            <p:ph idx="1"/>
          </p:nvPr>
        </p:nvSpPr>
        <p:spPr>
          <a:xfrm>
            <a:off x="894058" y="3733792"/>
            <a:ext cx="10361613" cy="2132027"/>
          </a:xfrm>
        </p:spPr>
        <p:txBody>
          <a:bodyPr/>
          <a:lstStyle/>
          <a:p>
            <a:r>
              <a:rPr lang="en-US" altLang="zh-CN" dirty="0" smtClean="0"/>
              <a:t>Proposed Resolution: Revised</a:t>
            </a:r>
          </a:p>
          <a:p>
            <a:endParaRPr lang="en-US" altLang="zh-CN" dirty="0" smtClean="0"/>
          </a:p>
          <a:p>
            <a:r>
              <a:rPr lang="en-US" altLang="zh-CN" dirty="0" smtClean="0"/>
              <a:t>Discussion: 11az has changed the EPM4.1 requirements and the original modified text has been removed from 11az D5.0. Therefore there’s no need for B.4.37 to be modified in 11bd.</a:t>
            </a:r>
          </a:p>
          <a:p>
            <a:endParaRPr lang="en-US" altLang="zh-CN" dirty="0" smtClean="0"/>
          </a:p>
          <a:p>
            <a:r>
              <a:rPr lang="en-US" altLang="zh-CN" dirty="0" smtClean="0"/>
              <a:t>Instruction to </a:t>
            </a:r>
            <a:r>
              <a:rPr lang="en-US" altLang="zh-CN" dirty="0" err="1" smtClean="0"/>
              <a:t>TGbd</a:t>
            </a:r>
            <a:r>
              <a:rPr lang="en-US" altLang="zh-CN" dirty="0" smtClean="0"/>
              <a:t> editor: </a:t>
            </a:r>
            <a:r>
              <a:rPr lang="en-US" altLang="zh-CN" dirty="0"/>
              <a:t>Remove sub-clause B.4.37 from 11bd D7.0. </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Oct 2022</a:t>
            </a:r>
            <a:endParaRPr lang="en-US" dirty="0"/>
          </a:p>
        </p:txBody>
      </p:sp>
      <p:graphicFrame>
        <p:nvGraphicFramePr>
          <p:cNvPr id="7" name="表格 6"/>
          <p:cNvGraphicFramePr>
            <a:graphicFrameLocks noGrp="1"/>
          </p:cNvGraphicFramePr>
          <p:nvPr>
            <p:extLst>
              <p:ext uri="{D42A27DB-BD31-4B8C-83A1-F6EECF244321}">
                <p14:modId xmlns:p14="http://schemas.microsoft.com/office/powerpoint/2010/main" val="1253157423"/>
              </p:ext>
            </p:extLst>
          </p:nvPr>
        </p:nvGraphicFramePr>
        <p:xfrm>
          <a:off x="879818" y="2362228"/>
          <a:ext cx="9981936" cy="873760"/>
        </p:xfrm>
        <a:graphic>
          <a:graphicData uri="http://schemas.openxmlformats.org/drawingml/2006/table">
            <a:tbl>
              <a:tblPr firstRow="1" bandRow="1">
                <a:tableStyleId>{5C22544A-7EE6-4342-B048-85BDC9FD1C3A}</a:tableStyleId>
              </a:tblPr>
              <a:tblGrid>
                <a:gridCol w="1066772"/>
                <a:gridCol w="1066772"/>
                <a:gridCol w="914376"/>
                <a:gridCol w="1066772"/>
                <a:gridCol w="4203588"/>
                <a:gridCol w="1663656"/>
              </a:tblGrid>
              <a:tr h="370840">
                <a:tc>
                  <a:txBody>
                    <a:bodyPr/>
                    <a:lstStyle/>
                    <a:p>
                      <a:r>
                        <a:rPr lang="en-US" altLang="zh-CN" dirty="0" smtClean="0"/>
                        <a:t>CID</a:t>
                      </a:r>
                      <a:endParaRPr lang="zh-CN" altLang="en-US" dirty="0"/>
                    </a:p>
                  </a:txBody>
                  <a:tcPr/>
                </a:tc>
                <a:tc>
                  <a:txBody>
                    <a:bodyPr/>
                    <a:lstStyle/>
                    <a:p>
                      <a:r>
                        <a:rPr lang="en-US" altLang="zh-CN" dirty="0" smtClean="0"/>
                        <a:t>Clause</a:t>
                      </a:r>
                      <a:endParaRPr lang="zh-CN" altLang="en-US" dirty="0"/>
                    </a:p>
                  </a:txBody>
                  <a:tcPr/>
                </a:tc>
                <a:tc>
                  <a:txBody>
                    <a:bodyPr/>
                    <a:lstStyle/>
                    <a:p>
                      <a:r>
                        <a:rPr lang="en-US" altLang="zh-CN" dirty="0" err="1" smtClean="0"/>
                        <a:t>Pg</a:t>
                      </a:r>
                      <a:r>
                        <a:rPr lang="en-US" altLang="zh-CN" dirty="0" smtClean="0"/>
                        <a:t>/Ln</a:t>
                      </a:r>
                      <a:endParaRPr lang="zh-CN" altLang="en-US" dirty="0"/>
                    </a:p>
                  </a:txBody>
                  <a:tcPr/>
                </a:tc>
                <a:tc>
                  <a:txBody>
                    <a:bodyPr/>
                    <a:lstStyle/>
                    <a:p>
                      <a:r>
                        <a:rPr lang="en-US" altLang="zh-CN" dirty="0" smtClean="0"/>
                        <a:t>Type</a:t>
                      </a:r>
                      <a:endParaRPr lang="zh-CN" altLang="en-US" dirty="0"/>
                    </a:p>
                  </a:txBody>
                  <a:tcPr/>
                </a:tc>
                <a:tc>
                  <a:txBody>
                    <a:bodyPr/>
                    <a:lstStyle/>
                    <a:p>
                      <a:r>
                        <a:rPr lang="en-US" altLang="zh-CN" dirty="0" smtClean="0"/>
                        <a:t>Comments</a:t>
                      </a:r>
                      <a:endParaRPr lang="zh-CN" altLang="en-US" dirty="0"/>
                    </a:p>
                  </a:txBody>
                  <a:tcPr/>
                </a:tc>
                <a:tc>
                  <a:txBody>
                    <a:bodyPr/>
                    <a:lstStyle/>
                    <a:p>
                      <a:r>
                        <a:rPr lang="en-US" altLang="zh-CN" dirty="0" smtClean="0"/>
                        <a:t>Proposed changes</a:t>
                      </a:r>
                      <a:endParaRPr lang="zh-CN" altLang="en-US" dirty="0"/>
                    </a:p>
                  </a:txBody>
                  <a:tcPr/>
                </a:tc>
              </a:tr>
              <a:tr h="370840">
                <a:tc>
                  <a:txBody>
                    <a:bodyPr/>
                    <a:lstStyle/>
                    <a:p>
                      <a:endParaRPr lang="zh-CN" altLang="en-US" dirty="0"/>
                    </a:p>
                  </a:txBody>
                  <a:tcPr/>
                </a:tc>
                <a:tc>
                  <a:txBody>
                    <a:bodyPr/>
                    <a:lstStyle/>
                    <a:p>
                      <a:r>
                        <a:rPr lang="en-US" altLang="zh-CN" dirty="0" smtClean="0"/>
                        <a:t>B.4.37.1</a:t>
                      </a:r>
                      <a:endParaRPr lang="zh-CN" altLang="en-US" dirty="0"/>
                    </a:p>
                  </a:txBody>
                  <a:tcPr/>
                </a:tc>
                <a:tc>
                  <a:txBody>
                    <a:bodyPr/>
                    <a:lstStyle/>
                    <a:p>
                      <a:r>
                        <a:rPr lang="en-US" altLang="zh-CN" dirty="0" smtClean="0"/>
                        <a:t>131.7</a:t>
                      </a:r>
                      <a:endParaRPr lang="zh-CN" altLang="en-US" dirty="0"/>
                    </a:p>
                  </a:txBody>
                  <a:tcPr/>
                </a:tc>
                <a:tc>
                  <a:txBody>
                    <a:bodyPr/>
                    <a:lstStyle/>
                    <a:p>
                      <a:r>
                        <a:rPr lang="en-US" altLang="zh-CN" dirty="0" smtClean="0"/>
                        <a:t>Editorial</a:t>
                      </a:r>
                      <a:endParaRPr lang="zh-CN" altLang="en-US" dirty="0"/>
                    </a:p>
                  </a:txBody>
                  <a:tcPr/>
                </a:tc>
                <a:tc>
                  <a:txBody>
                    <a:bodyPr/>
                    <a:lstStyle/>
                    <a:p>
                      <a:r>
                        <a:rPr lang="en-US" altLang="zh-CN" dirty="0" smtClean="0"/>
                        <a:t>Note, in 11az D6.0 the status element for the row EPM4.1 has changed. Hence, remove "(CFHE or CFNGV):M"</a:t>
                      </a:r>
                      <a:endParaRPr lang="zh-CN" altLang="en-US" dirty="0"/>
                    </a:p>
                  </a:txBody>
                  <a:tcPr/>
                </a:tc>
                <a:tc>
                  <a:txBody>
                    <a:bodyPr/>
                    <a:lstStyle/>
                    <a:p>
                      <a:r>
                        <a:rPr lang="en-US" altLang="zh-CN" dirty="0" smtClean="0"/>
                        <a:t>As in comment</a:t>
                      </a:r>
                      <a:endParaRPr lang="zh-CN" altLang="en-US" dirty="0"/>
                    </a:p>
                  </a:txBody>
                  <a:tcPr/>
                </a:tc>
              </a:tr>
            </a:tbl>
          </a:graphicData>
        </a:graphic>
      </p:graphicFrame>
    </p:spTree>
    <p:extLst>
      <p:ext uri="{BB962C8B-B14F-4D97-AF65-F5344CB8AC3E}">
        <p14:creationId xmlns:p14="http://schemas.microsoft.com/office/powerpoint/2010/main" val="9390629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CRC Motion </a:t>
            </a:r>
            <a:r>
              <a:rPr lang="en-US" altLang="zh-CN" dirty="0" smtClean="0"/>
              <a:t>for comment resolution</a:t>
            </a:r>
            <a:endParaRPr lang="zh-CN" altLang="en-US" dirty="0"/>
          </a:p>
        </p:txBody>
      </p:sp>
      <p:sp>
        <p:nvSpPr>
          <p:cNvPr id="3" name="内容占位符 2"/>
          <p:cNvSpPr>
            <a:spLocks noGrp="1"/>
          </p:cNvSpPr>
          <p:nvPr>
            <p:ph idx="1"/>
          </p:nvPr>
        </p:nvSpPr>
        <p:spPr/>
        <p:txBody>
          <a:bodyPr/>
          <a:lstStyle/>
          <a:p>
            <a:r>
              <a:rPr lang="en-US" altLang="zh-CN" dirty="0" smtClean="0"/>
              <a:t>Approve the resolution to </a:t>
            </a:r>
            <a:r>
              <a:rPr lang="en-US" altLang="zh-CN" dirty="0" smtClean="0"/>
              <a:t>the only </a:t>
            </a:r>
            <a:r>
              <a:rPr lang="en-US" altLang="zh-CN" dirty="0" smtClean="0"/>
              <a:t>CID received during SA4 ballot for 11bd D7.0 as following:</a:t>
            </a:r>
          </a:p>
          <a:p>
            <a:endParaRPr lang="en-US" altLang="zh-CN" dirty="0"/>
          </a:p>
          <a:p>
            <a:r>
              <a:rPr lang="en-US" altLang="zh-CN" dirty="0" smtClean="0"/>
              <a:t>Resolution</a:t>
            </a:r>
            <a:r>
              <a:rPr lang="en-US" altLang="zh-CN" dirty="0"/>
              <a:t>: </a:t>
            </a:r>
            <a:r>
              <a:rPr lang="en-US" altLang="zh-CN" dirty="0" smtClean="0"/>
              <a:t>Revised. </a:t>
            </a:r>
          </a:p>
          <a:p>
            <a:r>
              <a:rPr lang="en-US" altLang="zh-CN" dirty="0"/>
              <a:t>Discussion: 11az has changed the EPM4.1 requirements and the original modified text has been removed from 11az D5.0. Therefore there’s no need for B.4.37 to be modified in 11bd.</a:t>
            </a:r>
          </a:p>
          <a:p>
            <a:r>
              <a:rPr lang="en-US" altLang="zh-CN" dirty="0" smtClean="0"/>
              <a:t>Instruction </a:t>
            </a:r>
            <a:r>
              <a:rPr lang="en-US" altLang="zh-CN" dirty="0"/>
              <a:t>to </a:t>
            </a:r>
            <a:r>
              <a:rPr lang="en-US" altLang="zh-CN" dirty="0" err="1"/>
              <a:t>TGbd</a:t>
            </a:r>
            <a:r>
              <a:rPr lang="en-US" altLang="zh-CN" dirty="0"/>
              <a:t> editor: Remove sub-clause B.4.37 from 11bd D7.0. </a:t>
            </a:r>
          </a:p>
          <a:p>
            <a:endParaRPr lang="en-US" altLang="zh-CN" dirty="0" smtClean="0"/>
          </a:p>
          <a:p>
            <a:r>
              <a:rPr lang="en-US" altLang="zh-CN" dirty="0" smtClean="0"/>
              <a:t>Moved:   Stephan Sand 			Seconded: Joseph Levy</a:t>
            </a:r>
            <a:endParaRPr lang="en-US" altLang="zh-CN" dirty="0" smtClean="0"/>
          </a:p>
          <a:p>
            <a:endParaRPr lang="en-US" altLang="zh-CN" dirty="0"/>
          </a:p>
          <a:p>
            <a:r>
              <a:rPr lang="en-US" altLang="zh-CN" dirty="0" smtClean="0"/>
              <a:t>Result: </a:t>
            </a:r>
            <a:r>
              <a:rPr lang="en-US" altLang="zh-CN" dirty="0" smtClean="0"/>
              <a:t>approved with unanimous consensus</a:t>
            </a:r>
          </a:p>
          <a:p>
            <a:r>
              <a:rPr lang="en-US" altLang="zh-CN" dirty="0" smtClean="0"/>
              <a:t>Note: 12 voters on the call.</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Oct 2022</a:t>
            </a:r>
            <a:endParaRPr lang="en-US" dirty="0"/>
          </a:p>
        </p:txBody>
      </p:sp>
    </p:spTree>
    <p:extLst>
      <p:ext uri="{BB962C8B-B14F-4D97-AF65-F5344CB8AC3E}">
        <p14:creationId xmlns:p14="http://schemas.microsoft.com/office/powerpoint/2010/main" val="83162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CRC Motion </a:t>
            </a:r>
            <a:r>
              <a:rPr lang="en-US" altLang="zh-CN" dirty="0" smtClean="0"/>
              <a:t>for </a:t>
            </a:r>
            <a:r>
              <a:rPr lang="en-US" altLang="zh-CN" dirty="0" smtClean="0"/>
              <a:t>D8.0 and SA Re-circulation Ballot</a:t>
            </a:r>
            <a:endParaRPr lang="zh-CN" altLang="en-US" dirty="0"/>
          </a:p>
        </p:txBody>
      </p:sp>
      <p:sp>
        <p:nvSpPr>
          <p:cNvPr id="3" name="内容占位符 2"/>
          <p:cNvSpPr>
            <a:spLocks noGrp="1"/>
          </p:cNvSpPr>
          <p:nvPr>
            <p:ph idx="1"/>
          </p:nvPr>
        </p:nvSpPr>
        <p:spPr/>
        <p:txBody>
          <a:bodyPr/>
          <a:lstStyle/>
          <a:p>
            <a:r>
              <a:rPr lang="en-US" altLang="zh-CN" dirty="0"/>
              <a:t>Having approved comment resolutions for </a:t>
            </a:r>
            <a:r>
              <a:rPr lang="en-US" altLang="zh-CN" dirty="0" smtClean="0"/>
              <a:t>the only comment </a:t>
            </a:r>
            <a:r>
              <a:rPr lang="en-US" altLang="zh-CN" dirty="0"/>
              <a:t>received from the SA Recirculation Ballot for IEEE P802.11bd </a:t>
            </a:r>
            <a:r>
              <a:rPr lang="en-US" altLang="zh-CN" dirty="0" smtClean="0"/>
              <a:t>D7.0 </a:t>
            </a:r>
            <a:r>
              <a:rPr lang="en-US" altLang="zh-CN" dirty="0"/>
              <a:t>as contained in document </a:t>
            </a:r>
          </a:p>
          <a:p>
            <a:r>
              <a:rPr lang="en-US" altLang="zh-CN" u="sng" dirty="0" smtClean="0">
                <a:hlinkClick r:id="rId2"/>
              </a:rPr>
              <a:t>https://mentor.ieee.org/802.11/dcn/22/11-22-1681-02-00bd-tgbd-tc-agenda-for-Oct-2022.pptx</a:t>
            </a:r>
            <a:endParaRPr lang="en-US" altLang="zh-CN" u="sng" dirty="0"/>
          </a:p>
          <a:p>
            <a:endParaRPr lang="en-US" altLang="zh-CN" dirty="0"/>
          </a:p>
          <a:p>
            <a:r>
              <a:rPr lang="en-US" altLang="zh-CN" dirty="0"/>
              <a:t>instruct the </a:t>
            </a:r>
            <a:r>
              <a:rPr lang="en-US" altLang="zh-CN" dirty="0" err="1"/>
              <a:t>TGbd</a:t>
            </a:r>
            <a:r>
              <a:rPr lang="en-US" altLang="zh-CN" dirty="0"/>
              <a:t> editor to incorporate </a:t>
            </a:r>
            <a:r>
              <a:rPr lang="en-US" altLang="zh-CN" dirty="0" smtClean="0"/>
              <a:t>the </a:t>
            </a:r>
            <a:r>
              <a:rPr lang="en-US" altLang="zh-CN" dirty="0"/>
              <a:t>approved comment resolutions </a:t>
            </a:r>
            <a:r>
              <a:rPr lang="en-US" altLang="zh-CN" dirty="0" smtClean="0"/>
              <a:t>to </a:t>
            </a:r>
            <a:r>
              <a:rPr lang="en-US" altLang="zh-CN" dirty="0"/>
              <a:t>create IEEE P802.11bd </a:t>
            </a:r>
            <a:r>
              <a:rPr lang="en-US" altLang="zh-CN" dirty="0" smtClean="0"/>
              <a:t>D8.0 </a:t>
            </a:r>
            <a:r>
              <a:rPr lang="en-US" altLang="zh-CN" dirty="0"/>
              <a:t>and approve a 10-day SA Recirculation Ballot for IEEE P802.11bd </a:t>
            </a:r>
            <a:r>
              <a:rPr lang="en-US" altLang="zh-CN" dirty="0" smtClean="0"/>
              <a:t>D8.0</a:t>
            </a:r>
            <a:endParaRPr lang="en-US" altLang="zh-CN" b="0" dirty="0"/>
          </a:p>
          <a:p>
            <a:endParaRPr lang="en-US" altLang="zh-CN" dirty="0"/>
          </a:p>
          <a:p>
            <a:r>
              <a:rPr lang="en-US" altLang="zh-CN" dirty="0"/>
              <a:t>Moved:  </a:t>
            </a:r>
            <a:r>
              <a:rPr lang="en-US" altLang="zh-CN" dirty="0" smtClean="0"/>
              <a:t>Stephan Sand</a:t>
            </a:r>
            <a:r>
              <a:rPr lang="en-US" altLang="zh-CN" dirty="0"/>
              <a:t>			Seconded</a:t>
            </a:r>
            <a:r>
              <a:rPr lang="en-US" altLang="zh-CN" dirty="0" smtClean="0"/>
              <a:t>: Joseph Levy</a:t>
            </a:r>
            <a:endParaRPr lang="en-US" altLang="zh-CN" dirty="0"/>
          </a:p>
          <a:p>
            <a:endParaRPr lang="en-US" altLang="zh-CN" dirty="0"/>
          </a:p>
          <a:p>
            <a:r>
              <a:rPr lang="en-US" altLang="zh-CN" dirty="0"/>
              <a:t>Result: </a:t>
            </a:r>
            <a:r>
              <a:rPr lang="en-US" altLang="zh-CN" dirty="0" smtClean="0"/>
              <a:t>11Y/0N/0A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Oct 2022</a:t>
            </a:r>
            <a:endParaRPr lang="en-US" dirty="0"/>
          </a:p>
        </p:txBody>
      </p:sp>
    </p:spTree>
    <p:extLst>
      <p:ext uri="{BB962C8B-B14F-4D97-AF65-F5344CB8AC3E}">
        <p14:creationId xmlns:p14="http://schemas.microsoft.com/office/powerpoint/2010/main" val="6987031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p>
        </p:txBody>
      </p:sp>
    </p:spTree>
    <p:extLst>
      <p:ext uri="{BB962C8B-B14F-4D97-AF65-F5344CB8AC3E}">
        <p14:creationId xmlns:p14="http://schemas.microsoft.com/office/powerpoint/2010/main" val="2077516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p>
        </p:txBody>
      </p:sp>
    </p:spTree>
    <p:extLst>
      <p:ext uri="{BB962C8B-B14F-4D97-AF65-F5344CB8AC3E}">
        <p14:creationId xmlns:p14="http://schemas.microsoft.com/office/powerpoint/2010/main" val="1921179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p>
        </p:txBody>
      </p:sp>
    </p:spTree>
    <p:extLst>
      <p:ext uri="{BB962C8B-B14F-4D97-AF65-F5344CB8AC3E}">
        <p14:creationId xmlns:p14="http://schemas.microsoft.com/office/powerpoint/2010/main" val="1656811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p>
        </p:txBody>
      </p:sp>
    </p:spTree>
    <p:extLst>
      <p:ext uri="{BB962C8B-B14F-4D97-AF65-F5344CB8AC3E}">
        <p14:creationId xmlns:p14="http://schemas.microsoft.com/office/powerpoint/2010/main" val="4056263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p>
        </p:txBody>
      </p:sp>
    </p:spTree>
    <p:extLst>
      <p:ext uri="{BB962C8B-B14F-4D97-AF65-F5344CB8AC3E}">
        <p14:creationId xmlns:p14="http://schemas.microsoft.com/office/powerpoint/2010/main" val="2210510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p>
        </p:txBody>
      </p:sp>
    </p:spTree>
    <p:extLst>
      <p:ext uri="{BB962C8B-B14F-4D97-AF65-F5344CB8AC3E}">
        <p14:creationId xmlns:p14="http://schemas.microsoft.com/office/powerpoint/2010/main" val="444954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p>
        </p:txBody>
      </p:sp>
    </p:spTree>
    <p:extLst>
      <p:ext uri="{BB962C8B-B14F-4D97-AF65-F5344CB8AC3E}">
        <p14:creationId xmlns:p14="http://schemas.microsoft.com/office/powerpoint/2010/main" val="101081883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137834</TotalTime>
  <Words>2115</Words>
  <Application>Microsoft Office PowerPoint</Application>
  <PresentationFormat>宽屏</PresentationFormat>
  <Paragraphs>319</Paragraphs>
  <Slides>24</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24</vt:i4>
      </vt:variant>
    </vt:vector>
  </HeadingPairs>
  <TitlesOfParts>
    <vt:vector size="36"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Document</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TGbd Teleconferences in Oct 2022</vt:lpstr>
      <vt:lpstr>TGbd Documents Update</vt:lpstr>
      <vt:lpstr>Current TGbd Timeline</vt:lpstr>
      <vt:lpstr>Submission List (Call for submissions)</vt:lpstr>
      <vt:lpstr>IEEE 802.11 TGbd Teleconference</vt:lpstr>
      <vt:lpstr>PowerPoint 演示文稿</vt:lpstr>
      <vt:lpstr>SA4 Result</vt:lpstr>
      <vt:lpstr>CRC Comment Resolution Discussion</vt:lpstr>
      <vt:lpstr>CRC Motion for comment resolution</vt:lpstr>
      <vt:lpstr>CRC Motion for D8.0 and SA Re-circulation Ballot</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11-22/0816</dc:title>
  <dc:subject>Task Group BD TC Agenda</dc:subject>
  <dc:creator>Bo Sun</dc:creator>
  <cp:lastModifiedBy>孙波10013985</cp:lastModifiedBy>
  <cp:revision>105</cp:revision>
  <cp:lastPrinted>2014-11-04T15:04:00Z</cp:lastPrinted>
  <dcterms:created xsi:type="dcterms:W3CDTF">2007-04-17T18:10:00Z</dcterms:created>
  <dcterms:modified xsi:type="dcterms:W3CDTF">2022-10-03T15:50:28Z</dcterms:modified>
  <cp:version>1</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