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handoutMasterIdLst>
    <p:handoutMasterId r:id="rId23"/>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20" r:id="rId15"/>
    <p:sldId id="753" r:id="rId16"/>
    <p:sldId id="885" r:id="rId17"/>
    <p:sldId id="935" r:id="rId18"/>
    <p:sldId id="1107" r:id="rId19"/>
    <p:sldId id="1142" r:id="rId20"/>
    <p:sldId id="1181" r:id="rId21"/>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607" autoAdjust="0"/>
    <p:restoredTop sz="95405"/>
  </p:normalViewPr>
  <p:slideViewPr>
    <p:cSldViewPr showGuides="1">
      <p:cViewPr varScale="1">
        <p:scale>
          <a:sx n="67" d="100"/>
          <a:sy n="67" d="100"/>
        </p:scale>
        <p:origin x="472" y="4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ltLang="zh-CN" dirty="0" smtClean="0"/>
              <a:t>May</a:t>
            </a:r>
            <a:r>
              <a:rPr lang="en-US" dirty="0" smtClean="0"/>
              <a:t>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Oct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/1681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Teleconferences </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in Oct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2022-10-01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extLst>
              <p:ext uri="{D42A27DB-BD31-4B8C-83A1-F6EECF244321}">
                <p14:modId xmlns:p14="http://schemas.microsoft.com/office/powerpoint/2010/main" val="2398574849"/>
              </p:ext>
            </p:extLst>
          </p:nvPr>
        </p:nvGraphicFramePr>
        <p:xfrm>
          <a:off x="1976438" y="3279775"/>
          <a:ext cx="9321800" cy="1333500"/>
        </p:xfrm>
        <a:graphic>
          <a:graphicData uri="http://schemas.openxmlformats.org/presentationml/2006/ole">
            <mc:AlternateContent xmlns:mc="http://schemas.openxmlformats.org/markup-compatibility/2006">
              <mc:Choice xmlns:v="urn:schemas-microsoft-com:vml" Requires="v">
                <p:oleObj spid="_x0000_s4570" name="Document" r:id="rId3" imgW="8290738" imgH="1017693" progId="Word.Document.8">
                  <p:embed/>
                </p:oleObj>
              </mc:Choice>
              <mc:Fallback>
                <p:oleObj name="Document" r:id="rId3" imgW="8290738" imgH="1017693" progId="Word.Document.8">
                  <p:embed/>
                  <p:pic>
                    <p:nvPicPr>
                      <p:cNvPr id="0" name="图片 3075"/>
                      <p:cNvPicPr/>
                      <p:nvPr/>
                    </p:nvPicPr>
                    <p:blipFill>
                      <a:blip r:embed="rId4"/>
                      <a:stretch>
                        <a:fillRect/>
                      </a:stretch>
                    </p:blipFill>
                    <p:spPr>
                      <a:xfrm>
                        <a:off x="1976438" y="3279775"/>
                        <a:ext cx="9321800" cy="1333500"/>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267767"/>
          </a:xfrm>
        </p:spPr>
        <p:txBody>
          <a:bodyPr>
            <a:normAutofit fontScale="92500" lnSpcReduction="20000"/>
          </a:bodyPr>
          <a:lstStyle/>
          <a:p>
            <a:r>
              <a:rPr lang="zh-CN" altLang="en-US" sz="1600" u="sng" dirty="0"/>
              <a:t>Announcement of Rules Change </a:t>
            </a:r>
            <a:r>
              <a:rPr lang="en-US" altLang="zh-CN" sz="1600" u="sng" dirty="0"/>
              <a:t>from IEEE 802.11 WG Chair</a:t>
            </a:r>
            <a:r>
              <a:rPr lang="zh-CN" altLang="en-US" sz="1600" u="sng" dirty="0"/>
              <a:t>:</a:t>
            </a:r>
          </a:p>
          <a:p>
            <a:endParaRPr lang="zh-CN" altLang="en-US" sz="1600" dirty="0"/>
          </a:p>
          <a:p>
            <a:r>
              <a:rPr lang="zh-CN" altLang="en-US" sz="1600" dirty="0"/>
              <a:t>To enable the timely and efficient progress of work during the exceptional circumstance of cancelled plenary and interim sessions: Effective immediately,</a:t>
            </a:r>
          </a:p>
          <a:p>
            <a:r>
              <a:rPr lang="zh-CN" altLang="en-US" sz="1600" dirty="0"/>
              <a:t>The following process change is in effect for the duration of time until WG11 is able to hold face-to-face meetings:</a:t>
            </a:r>
          </a:p>
          <a:p>
            <a:r>
              <a:rPr lang="zh-CN" altLang="en-US" sz="1600" dirty="0"/>
              <a:t>(a)     “Task Group (TG), Study Group (SG) and Standing Committee (SC) motions may be held during teleconference meetings.</a:t>
            </a:r>
          </a:p>
          <a:p>
            <a:r>
              <a:rPr lang="zh-CN" altLang="en-US" sz="1600" dirty="0"/>
              <a:t>(b)     TG/SG/SC teleconference meetings that will consider motions shall be approved by the WG Chair, and if approved, meetings and draft motions announced to the TG and WG11 reflectors 10 days prior to the meeting.</a:t>
            </a:r>
          </a:p>
          <a:p>
            <a:r>
              <a:rPr lang="zh-CN" altLang="en-US" sz="1600" dirty="0"/>
              <a:t>(c)     If a motion is not approved by unanimous consent, it shall be taken as a roll call [recorded] vote.</a:t>
            </a:r>
          </a:p>
          <a:p>
            <a:endParaRPr lang="zh-CN" altLang="en-US" sz="1600" dirty="0"/>
          </a:p>
          <a:p>
            <a:r>
              <a:rPr lang="zh-CN" altLang="en-US" sz="1600" dirty="0"/>
              <a:t>This change is NOT applicable to a TG operating under the accelerated process or as an IEEE-SA Ballot Comment Resolution Committee.</a:t>
            </a:r>
          </a:p>
          <a:p>
            <a:endParaRPr lang="zh-CN" altLang="en-US" sz="1600" dirty="0"/>
          </a:p>
          <a:p>
            <a:r>
              <a:rPr lang="zh-CN" altLang="en-US" sz="1600" dirty="0"/>
              <a:t>Implementation:</a:t>
            </a:r>
          </a:p>
          <a:p>
            <a:r>
              <a:rPr lang="zh-CN" altLang="en-US" sz="1600" dirty="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Text Box 5"/>
          <p:cNvSpPr txBox="1"/>
          <p:nvPr/>
        </p:nvSpPr>
        <p:spPr>
          <a:xfrm>
            <a:off x="838200" y="6105525"/>
            <a:ext cx="1075936"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#10</a:t>
            </a:r>
            <a:endParaRPr lang="en-US" altLang="en-US" sz="2400" dirty="0">
              <a:latin typeface="Times New Roman" panose="02020603050405020304" pitchFamily="18"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1415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err="1" smtClean="0"/>
              <a:t>TGbd</a:t>
            </a:r>
            <a:r>
              <a:rPr lang="en-US" altLang="zh-CN" sz="3200" dirty="0" smtClean="0"/>
              <a:t> </a:t>
            </a:r>
            <a:r>
              <a:rPr lang="en-US" altLang="zh-CN" sz="3200" dirty="0" smtClean="0"/>
              <a:t>Teleconferences in Oct 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
        <p:nvSpPr>
          <p:cNvPr id="10" name="内容占位符 2"/>
          <p:cNvSpPr>
            <a:spLocks noGrp="1"/>
          </p:cNvSpPr>
          <p:nvPr/>
        </p:nvSpPr>
        <p:spPr>
          <a:xfrm>
            <a:off x="1143000" y="2057400"/>
            <a:ext cx="10287000" cy="3960810"/>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Oct </a:t>
            </a:r>
            <a:r>
              <a:rPr lang="en-US" altLang="zh-CN" sz="2800" dirty="0">
                <a:solidFill>
                  <a:srgbClr val="00B050"/>
                </a:solidFill>
                <a:cs typeface="+mn-ea"/>
                <a:sym typeface="+mn-ea"/>
              </a:rPr>
              <a:t>3</a:t>
            </a:r>
            <a:r>
              <a:rPr lang="en-US" altLang="zh-CN" sz="2800" baseline="30000" dirty="0">
                <a:solidFill>
                  <a:srgbClr val="00B050"/>
                </a:solidFill>
                <a:cs typeface="+mn-ea"/>
                <a:sym typeface="+mn-ea"/>
              </a:rPr>
              <a:t>rd</a:t>
            </a:r>
            <a:r>
              <a:rPr lang="en-US" altLang="zh-CN" sz="2800" dirty="0">
                <a:solidFill>
                  <a:srgbClr val="00B050"/>
                </a:solidFill>
                <a:cs typeface="+mn-ea"/>
                <a:sym typeface="+mn-ea"/>
              </a:rPr>
              <a:t>(Monday) 2022, 10:00am ~ 11:59am, ET</a:t>
            </a: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Nov 1</a:t>
            </a:r>
            <a:r>
              <a:rPr lang="en-US" altLang="zh-CN" sz="2800" baseline="30000" dirty="0">
                <a:solidFill>
                  <a:srgbClr val="00B050"/>
                </a:solidFill>
                <a:cs typeface="+mn-ea"/>
                <a:sym typeface="+mn-ea"/>
              </a:rPr>
              <a:t>st</a:t>
            </a:r>
            <a:r>
              <a:rPr lang="en-US" altLang="zh-CN" sz="2800" dirty="0">
                <a:solidFill>
                  <a:srgbClr val="00B050"/>
                </a:solidFill>
                <a:cs typeface="+mn-ea"/>
                <a:sym typeface="+mn-ea"/>
              </a:rPr>
              <a:t>,  2022, 10:00am ~ 11:59am, ET</a:t>
            </a:r>
            <a:endParaRPr lang="en-US" altLang="zh-CN" sz="2800" dirty="0">
              <a:solidFill>
                <a:srgbClr val="00B050"/>
              </a:solidFill>
              <a:cs typeface="+mn-ea"/>
            </a:endParaRPr>
          </a:p>
          <a:p>
            <a:pPr marL="342900" indent="-342900" eaLnBrk="1" hangingPunct="1">
              <a:spcAft>
                <a:spcPts val="600"/>
              </a:spcAft>
              <a:buFont typeface="Arial" panose="020B0604020202020204" pitchFamily="34" charset="0"/>
              <a:buChar char="•"/>
            </a:pPr>
            <a:endParaRPr lang="en-US" altLang="zh-CN" sz="2800" dirty="0">
              <a:solidFill>
                <a:srgbClr val="00B050"/>
              </a:solidFill>
              <a:cs typeface="+mn-ea"/>
              <a:sym typeface="+mn-ea"/>
            </a:endParaRPr>
          </a:p>
          <a:p>
            <a:pPr eaLnBrk="1" hangingPunct="1">
              <a:spcAft>
                <a:spcPts val="600"/>
              </a:spcAft>
            </a:pPr>
            <a:endParaRPr lang="en-US" altLang="zh-CN" sz="2800" dirty="0">
              <a:solidFill>
                <a:schemeClr val="tx1"/>
              </a:solidFill>
              <a:cs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graphicFrame>
        <p:nvGraphicFramePr>
          <p:cNvPr id="8" name="表格 7"/>
          <p:cNvGraphicFramePr>
            <a:graphicFrameLocks noGrp="1"/>
          </p:cNvGraphicFramePr>
          <p:nvPr>
            <p:custDataLst>
              <p:tags r:id="rId1"/>
            </p:custDataLst>
            <p:extLst>
              <p:ext uri="{D42A27DB-BD31-4B8C-83A1-F6EECF244321}">
                <p14:modId xmlns:p14="http://schemas.microsoft.com/office/powerpoint/2010/main" val="103949061"/>
              </p:ext>
            </p:extLst>
          </p:nvPr>
        </p:nvGraphicFramePr>
        <p:xfrm>
          <a:off x="750898" y="1600248"/>
          <a:ext cx="10668000" cy="4450080"/>
        </p:xfrm>
        <a:graphic>
          <a:graphicData uri="http://schemas.openxmlformats.org/drawingml/2006/table">
            <a:tbl>
              <a:tblPr firstRow="1" bandRow="1">
                <a:tableStyleId>{5C22544A-7EE6-4342-B048-85BDC9FD1C3A}</a:tableStyleId>
              </a:tblPr>
              <a:tblGrid>
                <a:gridCol w="2667068"/>
                <a:gridCol w="8000932"/>
              </a:tblGrid>
              <a:tr h="192026">
                <a:tc>
                  <a:txBody>
                    <a:bodyPr/>
                    <a:lstStyle/>
                    <a:p>
                      <a:r>
                        <a:rPr lang="en-US" altLang="zh-CN" sz="1200" dirty="0" smtClean="0"/>
                        <a:t>TG Documents</a:t>
                      </a:r>
                    </a:p>
                  </a:txBody>
                  <a:tcPr/>
                </a:tc>
                <a:tc>
                  <a:txBody>
                    <a:bodyPr/>
                    <a:lstStyle/>
                    <a:p>
                      <a:r>
                        <a:rPr lang="en-US" altLang="zh-CN" sz="1200" dirty="0" smtClean="0"/>
                        <a:t>Latest</a:t>
                      </a:r>
                      <a:r>
                        <a:rPr lang="en-US" altLang="zh-CN" sz="1200" baseline="0" dirty="0" smtClean="0"/>
                        <a:t> Revision</a:t>
                      </a:r>
                      <a:endParaRPr lang="en-US" altLang="zh-CN" sz="1200" dirty="0" smtClean="0"/>
                    </a:p>
                  </a:txBody>
                  <a:tcPr/>
                </a:tc>
              </a:tr>
              <a:tr h="160355">
                <a:tc>
                  <a:txBody>
                    <a:bodyPr/>
                    <a:lstStyle/>
                    <a:p>
                      <a:r>
                        <a:rPr lang="en-US" altLang="zh-CN" sz="1000" dirty="0" smtClean="0"/>
                        <a:t>Definition and requirements</a:t>
                      </a:r>
                    </a:p>
                  </a:txBody>
                  <a:tcPr/>
                </a:tc>
                <a:tc>
                  <a:txBody>
                    <a:bodyPr/>
                    <a:lstStyle/>
                    <a:p>
                      <a:r>
                        <a:rPr lang="en-US" altLang="zh-CN" sz="1000" dirty="0" smtClean="0"/>
                        <a:t>11-19/0202r1</a:t>
                      </a:r>
                    </a:p>
                  </a:txBody>
                  <a:tcPr/>
                </a:tc>
              </a:tr>
              <a:tr h="160689">
                <a:tc>
                  <a:txBody>
                    <a:bodyPr/>
                    <a:lstStyle/>
                    <a:p>
                      <a:r>
                        <a:rPr lang="en-US" altLang="zh-CN" sz="1000" dirty="0" smtClean="0"/>
                        <a:t>Selection Procedure document</a:t>
                      </a:r>
                    </a:p>
                  </a:txBody>
                  <a:tcPr/>
                </a:tc>
                <a:tc>
                  <a:txBody>
                    <a:bodyPr/>
                    <a:lstStyle/>
                    <a:p>
                      <a:r>
                        <a:rPr lang="en-US" altLang="zh-CN" sz="1000" dirty="0" smtClean="0">
                          <a:solidFill>
                            <a:schemeClr val="tx1"/>
                          </a:solidFill>
                        </a:rPr>
                        <a:t>11-19/0030r6</a:t>
                      </a:r>
                    </a:p>
                  </a:txBody>
                  <a:tcPr/>
                </a:tc>
              </a:tr>
              <a:tr h="160355">
                <a:tc>
                  <a:txBody>
                    <a:bodyPr/>
                    <a:lstStyle/>
                    <a:p>
                      <a:r>
                        <a:rPr lang="en-US" altLang="zh-CN" sz="1000" dirty="0" smtClean="0"/>
                        <a:t>Functional Requirement document</a:t>
                      </a:r>
                    </a:p>
                  </a:txBody>
                  <a:tcPr/>
                </a:tc>
                <a:tc>
                  <a:txBody>
                    <a:bodyPr/>
                    <a:lstStyle/>
                    <a:p>
                      <a:r>
                        <a:rPr lang="en-US" altLang="zh-CN" sz="1000" dirty="0" smtClean="0">
                          <a:solidFill>
                            <a:schemeClr val="tx1"/>
                          </a:solidFill>
                        </a:rPr>
                        <a:t>11-19/0495r3</a:t>
                      </a:r>
                    </a:p>
                  </a:txBody>
                  <a:tcPr/>
                </a:tc>
              </a:tr>
              <a:tr h="160355">
                <a:tc>
                  <a:txBody>
                    <a:bodyPr/>
                    <a:lstStyle/>
                    <a:p>
                      <a:r>
                        <a:rPr lang="en-US" altLang="zh-CN" sz="1000" dirty="0" smtClean="0"/>
                        <a:t>Spec Framework document</a:t>
                      </a:r>
                    </a:p>
                  </a:txBody>
                  <a:tcPr/>
                </a:tc>
                <a:tc>
                  <a:txBody>
                    <a:bodyPr/>
                    <a:lstStyle/>
                    <a:p>
                      <a:r>
                        <a:rPr lang="en-US" altLang="zh-CN" sz="1000" dirty="0" smtClean="0">
                          <a:solidFill>
                            <a:schemeClr val="tx1"/>
                          </a:solidFill>
                        </a:rPr>
                        <a:t>11-19/0497r7</a:t>
                      </a:r>
                    </a:p>
                  </a:txBody>
                  <a:tcPr/>
                </a:tc>
              </a:tr>
              <a:tr h="160689">
                <a:tc>
                  <a:txBody>
                    <a:bodyPr/>
                    <a:lstStyle/>
                    <a:p>
                      <a:r>
                        <a:rPr lang="en-US" altLang="zh-CN" sz="1000" dirty="0" smtClean="0"/>
                        <a:t>Liaison response to IEEE VT/ITS</a:t>
                      </a:r>
                      <a:r>
                        <a:rPr lang="en-US" altLang="zh-CN" sz="1000" baseline="0" dirty="0" smtClean="0"/>
                        <a:t> 1609 WG</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11-19/0437r3</a:t>
                      </a:r>
                    </a:p>
                  </a:txBody>
                  <a:tcPr/>
                </a:tc>
              </a:tr>
              <a:tr h="160355">
                <a:tc>
                  <a:txBody>
                    <a:bodyPr/>
                    <a:lstStyle/>
                    <a:p>
                      <a:r>
                        <a:rPr lang="en-US" altLang="zh-CN" sz="1000" dirty="0" smtClean="0"/>
                        <a:t>Liaison response</a:t>
                      </a:r>
                      <a:r>
                        <a:rPr lang="en-US" altLang="zh-CN" sz="1000" baseline="0" dirty="0" smtClean="0"/>
                        <a:t> to ITU-T CITS</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11-19/0843r0</a:t>
                      </a:r>
                    </a:p>
                  </a:txBody>
                  <a:tcPr/>
                </a:tc>
              </a:tr>
              <a:tr h="160689">
                <a:tc>
                  <a:txBody>
                    <a:bodyPr/>
                    <a:lstStyle/>
                    <a:p>
                      <a:r>
                        <a:rPr lang="en-US" altLang="zh-CN" sz="1000" dirty="0" err="1" smtClean="0"/>
                        <a:t>TBbd</a:t>
                      </a:r>
                      <a:r>
                        <a:rPr lang="en-US" altLang="zh-CN" sz="1000" baseline="0" dirty="0" smtClean="0"/>
                        <a:t> FRD/SFD Motion Booklet</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11-19/0514r14</a:t>
                      </a:r>
                    </a:p>
                  </a:txBody>
                  <a:tcPr/>
                </a:tc>
              </a:tr>
              <a:tr h="160355">
                <a:tc>
                  <a:txBody>
                    <a:bodyPr/>
                    <a:lstStyle/>
                    <a:p>
                      <a:r>
                        <a:rPr lang="en-US" altLang="zh-CN" sz="1000" dirty="0" err="1" smtClean="0"/>
                        <a:t>TGbd</a:t>
                      </a:r>
                      <a:r>
                        <a:rPr lang="en-US" altLang="zh-CN" sz="1000" dirty="0" smtClean="0"/>
                        <a:t> Use Case</a:t>
                      </a:r>
                      <a:r>
                        <a:rPr lang="en-US" altLang="zh-CN" sz="1000" baseline="0" dirty="0" smtClean="0"/>
                        <a:t> document</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11-19/1342r1</a:t>
                      </a:r>
                    </a:p>
                  </a:txBody>
                  <a:tcPr/>
                </a:tc>
              </a:tr>
              <a:tr h="160355">
                <a:tc>
                  <a:txBody>
                    <a:bodyPr/>
                    <a:lstStyle/>
                    <a:p>
                      <a:pPr>
                        <a:buNone/>
                      </a:pPr>
                      <a:r>
                        <a:rPr lang="en-US" altLang="zh-CN" sz="1000" dirty="0" smtClean="0"/>
                        <a:t>Teleconference/meeting </a:t>
                      </a:r>
                      <a:r>
                        <a:rPr lang="en-US" altLang="zh-CN" sz="1000" dirty="0"/>
                        <a:t>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dirty="0" smtClean="0">
                          <a:solidFill>
                            <a:schemeClr val="tx1"/>
                          </a:solidFill>
                          <a:sym typeface="+mn-ea"/>
                        </a:rPr>
                        <a:t>11-20/0774r10, </a:t>
                      </a:r>
                      <a:r>
                        <a:rPr lang="en-US" altLang="zh-CN" sz="1000" dirty="0" smtClean="0">
                          <a:solidFill>
                            <a:schemeClr val="tx1"/>
                          </a:solidFill>
                        </a:rPr>
                        <a:t>11-20/1164r7, 11-20/1352r9, 11-20/1561r7, 11-20/1806r2, 11-20/1891r0, 11-20/1923r11, 11-21/0177r2, 11-21/0207r8, 11-21/0595r3, 11-21/0597r7, 11-21/0904r1, 11-21/0941r2, 11-21/1303r4, 11-21/1326r8,</a:t>
                      </a:r>
                      <a:r>
                        <a:rPr lang="en-US" altLang="zh-CN" sz="1000" baseline="0" dirty="0" smtClean="0">
                          <a:solidFill>
                            <a:schemeClr val="tx1"/>
                          </a:solidFill>
                        </a:rPr>
                        <a:t> 11-21/1622r4, 11-21/1623r4, 11-21/1998r2, 11-21/1999r3, 11-21/2000r4, 11-22/0283r3, 11-22/0284r3, 11-22/0588r2, 11-22/0615r4, 11-22/0849r2, </a:t>
                      </a:r>
                      <a:r>
                        <a:rPr lang="en-US" altLang="zh-CN" sz="1000" baseline="0" dirty="0" smtClean="0">
                          <a:solidFill>
                            <a:schemeClr val="tx1"/>
                          </a:solidFill>
                        </a:rPr>
                        <a:t>11-22/1191r2, </a:t>
                      </a:r>
                      <a:r>
                        <a:rPr lang="en-US" altLang="zh-CN" sz="1000" baseline="0" dirty="0" smtClean="0">
                          <a:solidFill>
                            <a:schemeClr val="tx1"/>
                          </a:solidFill>
                          <a:sym typeface="+mn-ea"/>
                        </a:rPr>
                        <a:t>11-22/1290r3, </a:t>
                      </a:r>
                      <a:r>
                        <a:rPr lang="en-US" altLang="zh-CN" sz="1000" baseline="0" dirty="0" smtClean="0">
                          <a:solidFill>
                            <a:srgbClr val="0070C0"/>
                          </a:solidFill>
                          <a:sym typeface="+mn-ea"/>
                        </a:rPr>
                        <a:t>11-22/1681r0</a:t>
                      </a:r>
                      <a:endParaRPr lang="en-US" altLang="zh-CN" sz="1000" dirty="0" smtClean="0">
                        <a:solidFill>
                          <a:srgbClr val="0070C0"/>
                        </a:solidFill>
                        <a:sym typeface="+mn-ea"/>
                      </a:endParaRPr>
                    </a:p>
                  </a:txBody>
                  <a:tcPr/>
                </a:tc>
              </a:tr>
              <a:tr h="160355">
                <a:tc>
                  <a:txBody>
                    <a:bodyPr/>
                    <a:lstStyle/>
                    <a:p>
                      <a:r>
                        <a:rPr lang="en-US" altLang="zh-CN" sz="1000" dirty="0" smtClean="0"/>
                        <a:t>Teleconference/meeting </a:t>
                      </a:r>
                      <a:r>
                        <a:rPr lang="en-US" altLang="zh-CN" sz="1000" dirty="0"/>
                        <a:t>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sym typeface="+mn-ea"/>
                        </a:rPr>
                        <a:t>11-20/0276r11, 11-20/1105r8, 11-20/1489r1, 11-20/1655r3, 11-20/1775r1, 11-20/1907r1, 11-21/0068r0,</a:t>
                      </a:r>
                      <a:r>
                        <a:rPr lang="en-US" altLang="zh-CN" sz="1000" baseline="0" dirty="0" smtClean="0">
                          <a:solidFill>
                            <a:schemeClr val="tx1"/>
                          </a:solidFill>
                          <a:sym typeface="+mn-ea"/>
                        </a:rPr>
                        <a:t> </a:t>
                      </a:r>
                      <a:r>
                        <a:rPr lang="en-US" altLang="zh-CN" sz="1000" dirty="0" smtClean="0">
                          <a:solidFill>
                            <a:schemeClr val="tx1"/>
                          </a:solidFill>
                          <a:sym typeface="+mn-ea"/>
                        </a:rPr>
                        <a:t>11-21/0117r0, 11-21/0327r0, 11-21/0453r0, 11-21/0454r0, 11-21/0565r0,</a:t>
                      </a:r>
                      <a:r>
                        <a:rPr lang="en-US" altLang="zh-CN" sz="1000" baseline="0" dirty="0" smtClean="0">
                          <a:solidFill>
                            <a:schemeClr val="tx1"/>
                          </a:solidFill>
                          <a:sym typeface="+mn-ea"/>
                        </a:rPr>
                        <a:t> 11-21/0655r0, 11-21/0806r0, 11-21/0889r0, 11-21/1138r0, 11-21/1468r0, 11-21/1544r0, 11-21/1769r0, 11/21/1863r0, 11-22/0167r0, 11-22/0416r0, 11-22/0500r0, 11-22/0635r0, 11-22/0778r0, </a:t>
                      </a:r>
                      <a:r>
                        <a:rPr lang="en-US" altLang="zh-CN" sz="1000" baseline="0" dirty="0" smtClean="0">
                          <a:solidFill>
                            <a:schemeClr val="tx1"/>
                          </a:solidFill>
                          <a:sym typeface="+mn-ea"/>
                        </a:rPr>
                        <a:t>11-22/0896r0, 11-22/1090r0, 11-22/1575r0, </a:t>
                      </a:r>
                      <a:r>
                        <a:rPr lang="en-US" altLang="zh-CN" sz="1000" baseline="0" dirty="0" smtClean="0">
                          <a:solidFill>
                            <a:srgbClr val="0070C0"/>
                          </a:solidFill>
                          <a:sym typeface="+mn-ea"/>
                        </a:rPr>
                        <a:t>11-22/1640r1</a:t>
                      </a:r>
                      <a:endParaRPr lang="en-US" altLang="zh-CN" sz="1000" dirty="0" smtClean="0">
                        <a:solidFill>
                          <a:srgbClr val="0070C0"/>
                        </a:solidFill>
                        <a:sym typeface="+mn-ea"/>
                      </a:endParaRPr>
                    </a:p>
                  </a:txBody>
                  <a:tcPr/>
                </a:tc>
              </a:tr>
              <a:tr h="160355">
                <a:tc>
                  <a:txBody>
                    <a:bodyPr/>
                    <a:lstStyle/>
                    <a:p>
                      <a:pPr>
                        <a:buNone/>
                      </a:pPr>
                      <a:r>
                        <a:rPr lang="en-US" altLang="zh-CN" sz="10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11-19/2045r16 (WG</a:t>
                      </a:r>
                      <a:r>
                        <a:rPr lang="en-US" altLang="zh-CN" sz="1000" baseline="0" dirty="0" smtClean="0">
                          <a:solidFill>
                            <a:schemeClr val="tx1"/>
                          </a:solidFill>
                        </a:rPr>
                        <a:t> LBs)</a:t>
                      </a:r>
                      <a:r>
                        <a:rPr lang="en-US" altLang="zh-CN" sz="1000" dirty="0" smtClean="0">
                          <a:solidFill>
                            <a:schemeClr val="tx1"/>
                          </a:solidFill>
                        </a:rPr>
                        <a:t>, </a:t>
                      </a:r>
                      <a:r>
                        <a:rPr lang="en-US" altLang="zh-CN" sz="1000" dirty="0" smtClean="0">
                          <a:solidFill>
                            <a:srgbClr val="0070C0"/>
                          </a:solidFill>
                        </a:rPr>
                        <a:t>11-22/0752r2 (SA Ballots)</a:t>
                      </a:r>
                      <a:endParaRPr lang="en-US" altLang="zh-CN" sz="1000" dirty="0" smtClean="0">
                        <a:solidFill>
                          <a:srgbClr val="0070C0"/>
                        </a:solidFill>
                      </a:endParaRPr>
                    </a:p>
                  </a:txBody>
                  <a:tcPr/>
                </a:tc>
              </a:tr>
              <a:tr h="160689">
                <a:tc>
                  <a:txBody>
                    <a:bodyPr/>
                    <a:lstStyle/>
                    <a:p>
                      <a:pPr>
                        <a:buNone/>
                      </a:pPr>
                      <a:r>
                        <a:rPr lang="en-US" altLang="zh-CN" sz="10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11-20/0701r7 (D0.3), 11-20/1887r10 (LB251), 11-21/1296r6 (LB254), 11-21/2018r7 (LB259), 11-22/0561r2(LB261),</a:t>
                      </a:r>
                      <a:r>
                        <a:rPr lang="en-US" altLang="zh-CN" sz="1000" baseline="0" dirty="0" smtClean="0">
                          <a:solidFill>
                            <a:schemeClr val="tx1"/>
                          </a:solidFill>
                        </a:rPr>
                        <a:t> 11-22/0730r3(1</a:t>
                      </a:r>
                      <a:r>
                        <a:rPr lang="en-US" altLang="zh-CN" sz="1000" baseline="30000" dirty="0" smtClean="0">
                          <a:solidFill>
                            <a:schemeClr val="tx1"/>
                          </a:solidFill>
                        </a:rPr>
                        <a:t>st</a:t>
                      </a:r>
                      <a:r>
                        <a:rPr lang="en-US" altLang="zh-CN" sz="1000" baseline="0" dirty="0" smtClean="0">
                          <a:solidFill>
                            <a:schemeClr val="tx1"/>
                          </a:solidFill>
                        </a:rPr>
                        <a:t> SA Ballot), 11-22/0983r2 (2</a:t>
                      </a:r>
                      <a:r>
                        <a:rPr lang="en-US" altLang="zh-CN" sz="1000" baseline="30000" dirty="0" smtClean="0">
                          <a:solidFill>
                            <a:schemeClr val="tx1"/>
                          </a:solidFill>
                        </a:rPr>
                        <a:t>nd</a:t>
                      </a:r>
                      <a:r>
                        <a:rPr lang="en-US" altLang="zh-CN" sz="1000" baseline="0" dirty="0" smtClean="0">
                          <a:solidFill>
                            <a:schemeClr val="tx1"/>
                          </a:solidFill>
                        </a:rPr>
                        <a:t> SA Ballot</a:t>
                      </a:r>
                      <a:r>
                        <a:rPr lang="en-US" altLang="zh-CN" sz="1000" baseline="0" dirty="0" smtClean="0">
                          <a:solidFill>
                            <a:schemeClr val="tx1"/>
                          </a:solidFill>
                        </a:rPr>
                        <a:t>), </a:t>
                      </a:r>
                      <a:r>
                        <a:rPr lang="en-US" altLang="zh-CN" sz="1000" baseline="0" dirty="0" smtClean="0">
                          <a:solidFill>
                            <a:srgbClr val="0070C0"/>
                          </a:solidFill>
                        </a:rPr>
                        <a:t>11-22/1433r3 (3</a:t>
                      </a:r>
                      <a:r>
                        <a:rPr lang="en-US" altLang="zh-CN" sz="1000" baseline="30000" dirty="0" smtClean="0">
                          <a:solidFill>
                            <a:srgbClr val="0070C0"/>
                          </a:solidFill>
                        </a:rPr>
                        <a:t>rd</a:t>
                      </a:r>
                      <a:r>
                        <a:rPr lang="en-US" altLang="zh-CN" sz="1000" baseline="0" dirty="0" smtClean="0">
                          <a:solidFill>
                            <a:srgbClr val="0070C0"/>
                          </a:solidFill>
                        </a:rPr>
                        <a:t> SA Ballot)</a:t>
                      </a:r>
                      <a:endParaRPr lang="en-US" altLang="zh-CN" sz="1000" dirty="0" smtClean="0">
                        <a:solidFill>
                          <a:srgbClr val="0070C0"/>
                        </a:solidFill>
                      </a:endParaRPr>
                    </a:p>
                  </a:txBody>
                  <a:tcPr/>
                </a:tc>
              </a:tr>
              <a:tr h="160689">
                <a:tc>
                  <a:txBody>
                    <a:bodyPr/>
                    <a:lstStyle/>
                    <a:p>
                      <a:pPr>
                        <a:buNone/>
                      </a:pPr>
                      <a:r>
                        <a:rPr lang="en-US" altLang="zh-CN" sz="1000" dirty="0" smtClean="0">
                          <a:solidFill>
                            <a:schemeClr val="tx1"/>
                          </a:solidFill>
                        </a:rPr>
                        <a:t>Coexistence</a:t>
                      </a:r>
                      <a:r>
                        <a:rPr lang="en-US" altLang="zh-CN" sz="1000" baseline="0" dirty="0" smtClean="0">
                          <a:solidFill>
                            <a:schemeClr val="tx1"/>
                          </a:solidFill>
                        </a:rPr>
                        <a:t> Assurance Document</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11-20/1564r5</a:t>
                      </a:r>
                    </a:p>
                  </a:txBody>
                  <a:tcPr/>
                </a:tc>
              </a:tr>
              <a:tr h="160689">
                <a:tc>
                  <a:txBody>
                    <a:bodyPr/>
                    <a:lstStyle/>
                    <a:p>
                      <a:pPr>
                        <a:buNone/>
                      </a:pPr>
                      <a:r>
                        <a:rPr lang="en-US" altLang="zh-CN" sz="1000" dirty="0" smtClean="0">
                          <a:solidFill>
                            <a:schemeClr val="tx1"/>
                          </a:solidFill>
                        </a:rPr>
                        <a:t>MDR</a:t>
                      </a:r>
                      <a:r>
                        <a:rPr lang="en-US" altLang="zh-CN" sz="1000" baseline="0" dirty="0" smtClean="0">
                          <a:solidFill>
                            <a:schemeClr val="tx1"/>
                          </a:solidFill>
                        </a:rPr>
                        <a:t> Report</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11-22/0021r15</a:t>
                      </a:r>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
        <p:nvSpPr>
          <p:cNvPr id="7"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kern="0" dirty="0" smtClean="0">
                <a:solidFill>
                  <a:srgbClr val="00B050"/>
                </a:solidFill>
                <a:sym typeface="+mn-ea"/>
              </a:rPr>
              <a:t>Initial </a:t>
            </a:r>
            <a:r>
              <a:rPr lang="en-US" altLang="en-US" sz="2000" kern="0" dirty="0">
                <a:solidFill>
                  <a:srgbClr val="00B050"/>
                </a:solidFill>
                <a:sym typeface="+mn-ea"/>
              </a:rPr>
              <a:t>SA Ballot (D4.0)					</a:t>
            </a:r>
            <a:r>
              <a:rPr lang="en-US" altLang="en-US" sz="2000" kern="0" dirty="0">
                <a:solidFill>
                  <a:srgbClr val="00B050"/>
                </a:solidFill>
                <a:cs typeface="+mn-ea"/>
                <a:sym typeface="Wingdings" panose="05000000000000000000" pitchFamily="2" charset="2"/>
              </a:rPr>
              <a:t>Apr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Final 802.11 WG approval			</a:t>
            </a:r>
            <a:r>
              <a:rPr lang="en-US" altLang="en-US" sz="2000" kern="0" dirty="0" smtClean="0">
                <a:solidFill>
                  <a:srgbClr val="00B050"/>
                </a:solidFill>
                <a:sym typeface="+mn-ea"/>
              </a:rPr>
              <a:t>     Sep</a:t>
            </a:r>
            <a:r>
              <a:rPr lang="en-US" altLang="en-US" sz="2000" kern="0" dirty="0" smtClean="0">
                <a:solidFill>
                  <a:srgbClr val="00B050"/>
                </a:solidFill>
                <a:cs typeface="+mn-ea"/>
                <a:sym typeface="Wingdings" panose="05000000000000000000" pitchFamily="2" charset="2"/>
              </a:rPr>
              <a:t> </a:t>
            </a:r>
            <a:r>
              <a:rPr lang="en-US" altLang="en-US" sz="2000" kern="0" dirty="0">
                <a:solidFill>
                  <a:srgbClr val="00B050"/>
                </a:solidFill>
                <a:cs typeface="+mn-ea"/>
                <a:sym typeface="Wingdings" panose="05000000000000000000" pitchFamily="2" charset="2"/>
              </a:rPr>
              <a:t>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sym typeface="+mn-ea"/>
              </a:rPr>
              <a:t>Oct</a:t>
            </a:r>
            <a:r>
              <a:rPr lang="en-US" altLang="en-US" sz="2000" kern="0" dirty="0" smtClean="0">
                <a:solidFill>
                  <a:schemeClr val="tx1"/>
                </a:solidFill>
                <a:cs typeface="+mn-ea"/>
                <a:sym typeface="Wingdings" panose="05000000000000000000" pitchFamily="2" charset="2"/>
              </a:rPr>
              <a: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TBD</a:t>
            </a: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alt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Oct 3</a:t>
            </a:r>
            <a:r>
              <a:rPr lang="en-US" altLang="en-US" sz="3600" kern="0" baseline="30000" dirty="0" smtClean="0">
                <a:latin typeface="Arial" panose="020B0604020202020204" pitchFamily="34" charset="0"/>
              </a:rPr>
              <a:t>rd</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smtClean="0">
                <a:latin typeface="Arial" panose="020B0604020202020204" pitchFamily="34" charset="0"/>
              </a:rPr>
              <a:t>(LGE)</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lvl="0" eaLnBrk="0" hangingPunct="0">
              <a:defRPr/>
            </a:pPr>
            <a:r>
              <a:rPr lang="en-GB" altLang="en-US" dirty="0" smtClean="0"/>
              <a:t>4</a:t>
            </a:r>
            <a:r>
              <a:rPr lang="en-GB" altLang="en-US" baseline="30000" dirty="0" smtClean="0"/>
              <a:t>th</a:t>
            </a:r>
            <a:r>
              <a:rPr lang="en-GB" altLang="en-US" dirty="0" smtClean="0"/>
              <a:t> SA Ballot result update</a:t>
            </a:r>
            <a:endParaRPr lang="en-GB" altLang="en-US" dirty="0"/>
          </a:p>
          <a:p>
            <a:pPr lvl="0" eaLnBrk="0" hangingPunct="0">
              <a:defRPr/>
            </a:pPr>
            <a:r>
              <a:rPr lang="en-US" altLang="en-GB" dirty="0" smtClean="0"/>
              <a:t>CRC Comment Resolution discussion</a:t>
            </a:r>
          </a:p>
          <a:p>
            <a:pPr lvl="1" eaLnBrk="0" hangingPunct="0">
              <a:buFontTx/>
              <a:buChar char="–"/>
              <a:defRPr/>
            </a:pPr>
            <a:r>
              <a:rPr lang="en-US" altLang="zh-CN" sz="2100" dirty="0" err="1" smtClean="0"/>
              <a:t>tbd</a:t>
            </a:r>
            <a:endParaRPr lang="en-US" altLang="zh-CN" sz="2100" dirty="0"/>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137697</TotalTime>
  <Words>1867</Words>
  <Application>Microsoft Office PowerPoint</Application>
  <PresentationFormat>宽屏</PresentationFormat>
  <Paragraphs>268</Paragraphs>
  <Slides>20</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20</vt:i4>
      </vt:variant>
    </vt:vector>
  </HeadingPairs>
  <TitlesOfParts>
    <vt:vector size="32"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TGbd Teleconferences in Oct 2022</vt:lpstr>
      <vt:lpstr>TGbd Documents Update</vt:lpstr>
      <vt:lpstr>Current TGbd Timeline</vt:lpstr>
      <vt:lpstr>Submission List (Call for submissions)</vt:lpstr>
      <vt:lpstr>IEEE 802.11 TGbd Teleconference</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11-22/0816</dc:title>
  <dc:subject>Task Group BD TC Agenda</dc:subject>
  <dc:creator>Bo Sun</dc:creator>
  <cp:lastModifiedBy>孙波10013985</cp:lastModifiedBy>
  <cp:revision>88</cp:revision>
  <cp:lastPrinted>2014-11-04T15:04:00Z</cp:lastPrinted>
  <dcterms:created xsi:type="dcterms:W3CDTF">2007-04-17T18:10:00Z</dcterms:created>
  <dcterms:modified xsi:type="dcterms:W3CDTF">2022-10-02T11:38:32Z</dcterms:modified>
  <cp:version>1</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