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530" r:id="rId3"/>
    <p:sldId id="580" r:id="rId4"/>
    <p:sldId id="618" r:id="rId5"/>
    <p:sldId id="615" r:id="rId6"/>
    <p:sldId id="624" r:id="rId7"/>
    <p:sldId id="631" r:id="rId8"/>
    <p:sldId id="622" r:id="rId9"/>
    <p:sldId id="623" r:id="rId10"/>
    <p:sldId id="625" r:id="rId11"/>
    <p:sldId id="621" r:id="rId12"/>
    <p:sldId id="630" r:id="rId13"/>
    <p:sldId id="627" r:id="rId14"/>
    <p:sldId id="628" r:id="rId15"/>
    <p:sldId id="640" r:id="rId16"/>
    <p:sldId id="638" r:id="rId17"/>
    <p:sldId id="633" r:id="rId18"/>
    <p:sldId id="635" r:id="rId19"/>
    <p:sldId id="634" r:id="rId20"/>
    <p:sldId id="636" r:id="rId21"/>
    <p:sldId id="637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61" autoAdjust="0"/>
    <p:restoredTop sz="96563" autoAdjust="0"/>
  </p:normalViewPr>
  <p:slideViewPr>
    <p:cSldViewPr>
      <p:cViewPr varScale="1">
        <p:scale>
          <a:sx n="97" d="100"/>
          <a:sy n="97" d="100"/>
        </p:scale>
        <p:origin x="442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802.11-22/1678r3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November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802.11-22/1678r3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802.11-22/1678r3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802.11-22/1678r3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44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802.11-22/1678r3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802.11-22/1678r3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7769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802.11-22/1678r3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2826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802.11-22/1678r3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6517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802.11-22/1678r3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9025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802.11-22/1678r3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767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802.11-22/1678r3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793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802.11-22/1678r3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354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802.11-22/1678r3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November 2022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2022-11-18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Document" r:id="rId4" imgW="10459112" imgH="2541140" progId="Word.Document.8">
                  <p:embed/>
                </p:oleObj>
              </mc:Choice>
              <mc:Fallback>
                <p:oleObj name="Document" r:id="rId4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dirty="0" smtClean="0"/>
              <a:t>5: P802.11bd </a:t>
            </a:r>
            <a:r>
              <a:rPr lang="en-US" dirty="0"/>
              <a:t>to ISO for adoption under the PSDO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Request that IEEE 802 Executive Committee approve submission of </a:t>
            </a:r>
            <a:r>
              <a:rPr lang="en-US" sz="2000" dirty="0" smtClean="0"/>
              <a:t>P802.11bd </a:t>
            </a:r>
            <a:r>
              <a:rPr lang="en-US" sz="2000" dirty="0"/>
              <a:t>to ISO/IEC JTC1/SC6 for adoption under the PSDO agreement. </a:t>
            </a:r>
          </a:p>
          <a:p>
            <a:r>
              <a:rPr lang="en-US" sz="2000" dirty="0"/>
              <a:t> [conditional on publication of the approved standard</a:t>
            </a:r>
            <a:r>
              <a:rPr lang="en-US" sz="2000" dirty="0" smtClean="0"/>
              <a:t>]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</a:t>
            </a:r>
            <a:r>
              <a:rPr lang="en-US" sz="2000" dirty="0" smtClean="0"/>
              <a:t>Bo Sun, </a:t>
            </a:r>
            <a:r>
              <a:rPr lang="en-US" sz="2000" dirty="0"/>
              <a:t>Seconded: </a:t>
            </a:r>
            <a:r>
              <a:rPr lang="en-US" sz="2000" dirty="0" smtClean="0"/>
              <a:t>Ian Sherlock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</a:t>
            </a:r>
            <a:r>
              <a:rPr lang="en-US" sz="2000" dirty="0" smtClean="0"/>
              <a:t>70, </a:t>
            </a:r>
            <a:r>
              <a:rPr lang="en-US" sz="2000" dirty="0"/>
              <a:t>No: </a:t>
            </a:r>
            <a:r>
              <a:rPr lang="en-US" sz="2000" dirty="0"/>
              <a:t>0</a:t>
            </a:r>
            <a:r>
              <a:rPr lang="en-US" sz="2000" dirty="0" smtClean="0"/>
              <a:t>, </a:t>
            </a:r>
            <a:r>
              <a:rPr lang="en-US" sz="2000" dirty="0"/>
              <a:t>Abstain: </a:t>
            </a:r>
            <a:r>
              <a:rPr lang="en-US" sz="2000" dirty="0" smtClean="0"/>
              <a:t>12</a:t>
            </a:r>
            <a:r>
              <a:rPr lang="en-US" sz="2000" dirty="0" smtClean="0"/>
              <a:t> </a:t>
            </a:r>
            <a:r>
              <a:rPr lang="en-US" sz="2000" dirty="0"/>
              <a:t>(Motion </a:t>
            </a:r>
            <a:r>
              <a:rPr lang="en-US" sz="2000" dirty="0" smtClean="0"/>
              <a:t>passes)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29794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dirty="0" smtClean="0"/>
              <a:t>6: P802.11be liaison to 802.1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Approve document </a:t>
            </a:r>
            <a:r>
              <a:rPr lang="en-US" sz="2000" dirty="0" smtClean="0"/>
              <a:t>11-22-1792r1 </a:t>
            </a:r>
            <a:r>
              <a:rPr lang="en-US" sz="2000" dirty="0"/>
              <a:t>as a liaison to 802.1 WG, granting the WG chair editorial </a:t>
            </a:r>
            <a:r>
              <a:rPr lang="en-US" sz="2000" dirty="0" smtClean="0"/>
              <a:t>license.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</a:t>
            </a:r>
            <a:r>
              <a:rPr lang="en-US" sz="2000" dirty="0" smtClean="0"/>
              <a:t>Alfred Asterjadhi on behalf of </a:t>
            </a:r>
            <a:r>
              <a:rPr lang="en-US" sz="2000" dirty="0" err="1" smtClean="0"/>
              <a:t>TGbe</a:t>
            </a:r>
            <a:r>
              <a:rPr lang="en-US" sz="2000" dirty="0" smtClean="0"/>
              <a:t>, </a:t>
            </a:r>
            <a:r>
              <a:rPr lang="en-US" sz="2000" dirty="0"/>
              <a:t>Seconded</a:t>
            </a:r>
            <a:r>
              <a:rPr lang="en-US" sz="2000" dirty="0" smtClean="0"/>
              <a:t>: Laurent </a:t>
            </a:r>
            <a:r>
              <a:rPr lang="en-US" sz="2000" dirty="0" err="1" smtClean="0"/>
              <a:t>Cariou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</a:t>
            </a:r>
            <a:r>
              <a:rPr lang="en-US" sz="2000" dirty="0" smtClean="0"/>
              <a:t>69</a:t>
            </a:r>
            <a:r>
              <a:rPr lang="en-US" sz="2000" dirty="0" smtClean="0"/>
              <a:t>, </a:t>
            </a:r>
            <a:r>
              <a:rPr lang="en-US" sz="2000" dirty="0"/>
              <a:t>No: </a:t>
            </a:r>
            <a:r>
              <a:rPr lang="en-US" sz="2000" dirty="0"/>
              <a:t>2</a:t>
            </a:r>
            <a:r>
              <a:rPr lang="en-US" sz="2000" dirty="0" smtClean="0"/>
              <a:t>, </a:t>
            </a:r>
            <a:r>
              <a:rPr lang="en-US" sz="2000" dirty="0"/>
              <a:t>Abstain: </a:t>
            </a:r>
            <a:r>
              <a:rPr lang="en-US" sz="2000" dirty="0" smtClean="0"/>
              <a:t>11</a:t>
            </a:r>
            <a:r>
              <a:rPr lang="en-US" sz="2000" dirty="0" smtClean="0"/>
              <a:t> </a:t>
            </a:r>
            <a:r>
              <a:rPr lang="en-US" sz="2000" dirty="0"/>
              <a:t>(Motion </a:t>
            </a:r>
            <a:r>
              <a:rPr lang="en-US" sz="2000" dirty="0" smtClean="0"/>
              <a:t>passes)</a:t>
            </a:r>
            <a:endParaRPr lang="en-US" sz="2000" dirty="0"/>
          </a:p>
          <a:p>
            <a:r>
              <a:rPr lang="en-US" sz="2000" dirty="0"/>
              <a:t>[</a:t>
            </a:r>
            <a:r>
              <a:rPr lang="en-US" sz="2000" dirty="0" err="1" smtClean="0"/>
              <a:t>TGbe</a:t>
            </a:r>
            <a:r>
              <a:rPr lang="en-US" sz="2000" dirty="0" smtClean="0"/>
              <a:t>: </a:t>
            </a:r>
            <a:r>
              <a:rPr lang="en-US" sz="2000" dirty="0"/>
              <a:t>Moved: </a:t>
            </a:r>
            <a:r>
              <a:rPr lang="en-US" sz="2000" dirty="0" smtClean="0"/>
              <a:t>Marc </a:t>
            </a:r>
            <a:r>
              <a:rPr lang="en-US" sz="2000" dirty="0" err="1" smtClean="0"/>
              <a:t>Emmelmann</a:t>
            </a:r>
            <a:r>
              <a:rPr lang="en-US" sz="2000" dirty="0" smtClean="0"/>
              <a:t>, </a:t>
            </a:r>
            <a:r>
              <a:rPr lang="en-US" sz="2000" dirty="0"/>
              <a:t>2nd</a:t>
            </a:r>
            <a:r>
              <a:rPr lang="en-US" sz="2000" dirty="0" smtClean="0"/>
              <a:t>: </a:t>
            </a:r>
            <a:r>
              <a:rPr lang="en-US" sz="2000" dirty="0" err="1" smtClean="0"/>
              <a:t>Abhi</a:t>
            </a:r>
            <a:r>
              <a:rPr lang="en-US" sz="2000" dirty="0" smtClean="0"/>
              <a:t> </a:t>
            </a:r>
            <a:r>
              <a:rPr lang="en-US" sz="2000" dirty="0" err="1" smtClean="0"/>
              <a:t>Patil</a:t>
            </a:r>
            <a:r>
              <a:rPr lang="en-US" sz="2000" dirty="0" smtClean="0"/>
              <a:t>, </a:t>
            </a:r>
            <a:r>
              <a:rPr lang="en-US" sz="2000" dirty="0"/>
              <a:t>Result </a:t>
            </a:r>
            <a:r>
              <a:rPr lang="en-US" sz="2000" dirty="0" smtClean="0"/>
              <a:t>82/2/23]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27911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</a:t>
            </a:r>
            <a:r>
              <a:rPr lang="en-US" dirty="0" smtClean="0"/>
              <a:t>: </a:t>
            </a:r>
            <a:r>
              <a:rPr lang="en-GB" dirty="0" smtClean="0"/>
              <a:t>P802.11be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a </a:t>
            </a:r>
            <a:r>
              <a:rPr lang="en-US" sz="2000" dirty="0" err="1">
                <a:solidFill>
                  <a:schemeClr val="tx1"/>
                </a:solidFill>
              </a:rPr>
              <a:t>TGbe</a:t>
            </a:r>
            <a:r>
              <a:rPr lang="en-US" sz="2000" dirty="0">
                <a:solidFill>
                  <a:schemeClr val="tx1"/>
                </a:solidFill>
              </a:rPr>
              <a:t> MAC ad-hoc meeting on January 11-13, 2023, in San Diego, CA, for the purpose of </a:t>
            </a:r>
            <a:r>
              <a:rPr lang="en-US" sz="2000" dirty="0" err="1">
                <a:solidFill>
                  <a:schemeClr val="tx1"/>
                </a:solidFill>
              </a:rPr>
              <a:t>TGbe</a:t>
            </a:r>
            <a:r>
              <a:rPr lang="en-US" sz="2000" dirty="0">
                <a:solidFill>
                  <a:schemeClr val="tx1"/>
                </a:solidFill>
              </a:rPr>
              <a:t> comment resolution and consideration of document submissions.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 smtClean="0"/>
              <a:t>Moved: </a:t>
            </a:r>
            <a:r>
              <a:rPr lang="en-US" sz="2000" dirty="0" smtClean="0"/>
              <a:t>Laurent </a:t>
            </a:r>
            <a:r>
              <a:rPr lang="en-US" sz="2000" dirty="0" err="1" smtClean="0"/>
              <a:t>Cariou</a:t>
            </a:r>
            <a:r>
              <a:rPr lang="en-US" sz="2000" dirty="0" smtClean="0"/>
              <a:t>, Seconded: James Yee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</a:t>
            </a:r>
            <a:r>
              <a:rPr lang="en-US" sz="2000" dirty="0"/>
              <a:t>unanimous consent</a:t>
            </a:r>
            <a:endParaRPr lang="en-US" sz="2000" dirty="0"/>
          </a:p>
          <a:p>
            <a:r>
              <a:rPr lang="en-US" sz="2000" dirty="0"/>
              <a:t>[</a:t>
            </a:r>
            <a:r>
              <a:rPr lang="en-US" sz="2000" dirty="0" err="1" smtClean="0"/>
              <a:t>TGbe</a:t>
            </a:r>
            <a:r>
              <a:rPr lang="en-US" sz="2000" dirty="0" smtClean="0"/>
              <a:t>: </a:t>
            </a:r>
            <a:r>
              <a:rPr lang="en-US" sz="2000" dirty="0"/>
              <a:t>Moved: </a:t>
            </a:r>
            <a:r>
              <a:rPr lang="en-US" sz="2000" dirty="0" err="1" smtClean="0"/>
              <a:t>Abhi</a:t>
            </a:r>
            <a:r>
              <a:rPr lang="en-US" sz="2000" dirty="0" smtClean="0"/>
              <a:t> </a:t>
            </a:r>
            <a:r>
              <a:rPr lang="en-US" sz="2000" dirty="0" err="1" smtClean="0"/>
              <a:t>Patil</a:t>
            </a:r>
            <a:r>
              <a:rPr lang="en-US" sz="2000" dirty="0" smtClean="0"/>
              <a:t>, </a:t>
            </a:r>
            <a:r>
              <a:rPr lang="en-US" sz="2000" dirty="0"/>
              <a:t>2nd: </a:t>
            </a:r>
            <a:r>
              <a:rPr lang="en-US" sz="2000" dirty="0" err="1" smtClean="0"/>
              <a:t>Chunyu</a:t>
            </a:r>
            <a:r>
              <a:rPr lang="en-US" sz="2000" dirty="0" smtClean="0"/>
              <a:t> Hu, </a:t>
            </a:r>
            <a:r>
              <a:rPr lang="en-US" sz="2000" dirty="0"/>
              <a:t>Result: </a:t>
            </a:r>
            <a:r>
              <a:rPr lang="en-US" sz="2000" dirty="0" smtClean="0"/>
              <a:t>unanimous consent]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=""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2050" name="Picture 2">
            <a:extLst>
              <a:ext uri="{FF2B5EF4-FFF2-40B4-BE49-F238E27FC236}">
                <a16:creationId xmlns="" xmlns:a16="http://schemas.microsoft.com/office/drawing/2014/main" id="{C4D78F79-5C6B-B13D-2F0D-C495676FF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503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</a:t>
            </a:r>
            <a:r>
              <a:rPr lang="en-US" dirty="0" smtClean="0"/>
              <a:t>: </a:t>
            </a:r>
            <a:r>
              <a:rPr lang="en-GB" dirty="0" smtClean="0"/>
              <a:t>P802.11bf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a </a:t>
            </a:r>
            <a:r>
              <a:rPr lang="en-US" sz="2000" dirty="0" err="1">
                <a:solidFill>
                  <a:schemeClr val="tx1"/>
                </a:solidFill>
              </a:rPr>
              <a:t>TGbf</a:t>
            </a:r>
            <a:r>
              <a:rPr lang="en-US" sz="2000" dirty="0">
                <a:solidFill>
                  <a:schemeClr val="tx1"/>
                </a:solidFill>
              </a:rPr>
              <a:t> ad-hoc meeting on January 13-14, 2023, in the Baltimore Hilton, Baltimore, Maryland for the purpose of </a:t>
            </a:r>
            <a:r>
              <a:rPr lang="en-US" sz="2000" dirty="0" err="1">
                <a:solidFill>
                  <a:schemeClr val="tx1"/>
                </a:solidFill>
              </a:rPr>
              <a:t>TGbf</a:t>
            </a:r>
            <a:r>
              <a:rPr lang="en-US" sz="2000" dirty="0">
                <a:solidFill>
                  <a:schemeClr val="tx1"/>
                </a:solidFill>
              </a:rPr>
              <a:t> comment resolution and consideration of document submissions.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</a:t>
            </a:r>
            <a:r>
              <a:rPr lang="en-US" sz="2000" dirty="0" smtClean="0"/>
              <a:t>by Tony Han Xiao on </a:t>
            </a:r>
            <a:r>
              <a:rPr lang="en-US" sz="2000" dirty="0"/>
              <a:t>behalf of </a:t>
            </a:r>
            <a:r>
              <a:rPr lang="en-US" sz="2000" dirty="0" err="1" smtClean="0"/>
              <a:t>TGbf</a:t>
            </a:r>
            <a:r>
              <a:rPr lang="en-US" sz="2000" dirty="0" smtClean="0"/>
              <a:t>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</a:t>
            </a:r>
            <a:r>
              <a:rPr lang="en-US" sz="2000" dirty="0"/>
              <a:t>unanimous consent</a:t>
            </a:r>
            <a:endParaRPr lang="en-US" sz="2000" dirty="0"/>
          </a:p>
          <a:p>
            <a:r>
              <a:rPr lang="en-US" sz="2000" dirty="0"/>
              <a:t>[</a:t>
            </a:r>
            <a:r>
              <a:rPr lang="en-US" sz="2000" dirty="0" err="1" smtClean="0"/>
              <a:t>TGbf</a:t>
            </a:r>
            <a:r>
              <a:rPr lang="en-US" sz="2000" dirty="0" smtClean="0"/>
              <a:t>: </a:t>
            </a:r>
            <a:r>
              <a:rPr lang="en-US" sz="2000" dirty="0"/>
              <a:t>Moved: </a:t>
            </a:r>
            <a:r>
              <a:rPr lang="en-US" altLang="zh-CN" sz="2000" dirty="0"/>
              <a:t> Yan Xin</a:t>
            </a:r>
            <a:r>
              <a:rPr lang="en-US" sz="2000" dirty="0" smtClean="0"/>
              <a:t>, </a:t>
            </a:r>
            <a:r>
              <a:rPr lang="en-US" sz="2000" dirty="0"/>
              <a:t>2nd: </a:t>
            </a:r>
            <a:r>
              <a:rPr lang="en-US" altLang="zh-CN" sz="2000" dirty="0" err="1"/>
              <a:t>Rajat</a:t>
            </a:r>
            <a:r>
              <a:rPr lang="en-US" altLang="zh-CN" sz="2000" dirty="0"/>
              <a:t> </a:t>
            </a:r>
            <a:r>
              <a:rPr lang="en-US" altLang="zh-CN" sz="2000" dirty="0" err="1"/>
              <a:t>Pushkarna</a:t>
            </a:r>
            <a:r>
              <a:rPr lang="en-US" sz="2000" dirty="0" smtClean="0"/>
              <a:t>, </a:t>
            </a:r>
            <a:r>
              <a:rPr lang="en-US" sz="2000" dirty="0"/>
              <a:t>Result: </a:t>
            </a:r>
            <a:r>
              <a:rPr lang="en-US" sz="2000" dirty="0" smtClean="0"/>
              <a:t>unanimous consent]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=""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2050" name="Picture 2">
            <a:extLst>
              <a:ext uri="{FF2B5EF4-FFF2-40B4-BE49-F238E27FC236}">
                <a16:creationId xmlns="" xmlns:a16="http://schemas.microsoft.com/office/drawing/2014/main" id="{C4D78F79-5C6B-B13D-2F0D-C495676FF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365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</a:t>
            </a:r>
            <a:r>
              <a:rPr lang="en-US" dirty="0" smtClean="0"/>
              <a:t>: UHR </a:t>
            </a:r>
            <a:r>
              <a:rPr lang="en-US" dirty="0"/>
              <a:t>Study </a:t>
            </a:r>
            <a:r>
              <a:rPr lang="en-US" dirty="0" smtClean="0"/>
              <a:t>Group </a:t>
            </a:r>
            <a:r>
              <a:rPr lang="en-US" dirty="0" err="1" smtClean="0"/>
              <a:t>recharter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Request EC approval of the first </a:t>
            </a:r>
            <a:r>
              <a:rPr lang="en-US" sz="2000" dirty="0" err="1">
                <a:solidFill>
                  <a:schemeClr val="tx1"/>
                </a:solidFill>
              </a:rPr>
              <a:t>rechartering</a:t>
            </a:r>
            <a:r>
              <a:rPr lang="en-US" sz="2000" dirty="0">
                <a:solidFill>
                  <a:schemeClr val="tx1"/>
                </a:solidFill>
              </a:rPr>
              <a:t> of the 802.11 UHR Study </a:t>
            </a:r>
            <a:r>
              <a:rPr lang="en-US" sz="2000" dirty="0" smtClean="0">
                <a:solidFill>
                  <a:schemeClr val="tx1"/>
                </a:solidFill>
              </a:rPr>
              <a:t>Group.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</a:t>
            </a:r>
            <a:r>
              <a:rPr lang="en-US" sz="2000" dirty="0" smtClean="0"/>
              <a:t>by Laurent </a:t>
            </a:r>
            <a:r>
              <a:rPr lang="en-US" sz="2000" dirty="0" err="1" smtClean="0"/>
              <a:t>Cariou</a:t>
            </a:r>
            <a:r>
              <a:rPr lang="en-US" sz="2000" dirty="0" smtClean="0"/>
              <a:t>, </a:t>
            </a:r>
            <a:r>
              <a:rPr lang="en-US" sz="2000" dirty="0" smtClean="0"/>
              <a:t>Second: Allan Jones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</a:t>
            </a:r>
            <a:r>
              <a:rPr lang="en-US" sz="2000" dirty="0" smtClean="0"/>
              <a:t>77</a:t>
            </a:r>
            <a:r>
              <a:rPr lang="en-US" sz="2000" dirty="0" smtClean="0"/>
              <a:t>, </a:t>
            </a:r>
            <a:r>
              <a:rPr lang="en-US" sz="2000" dirty="0"/>
              <a:t>No: </a:t>
            </a:r>
            <a:r>
              <a:rPr lang="en-US" sz="2000" dirty="0"/>
              <a:t>1</a:t>
            </a:r>
            <a:r>
              <a:rPr lang="en-US" sz="2000" dirty="0" smtClean="0"/>
              <a:t>, </a:t>
            </a:r>
            <a:r>
              <a:rPr lang="en-US" sz="2000" dirty="0"/>
              <a:t>Abstain: </a:t>
            </a:r>
            <a:r>
              <a:rPr lang="en-US" sz="2000" dirty="0"/>
              <a:t>7</a:t>
            </a:r>
            <a:r>
              <a:rPr lang="en-US" sz="2000" dirty="0" smtClean="0"/>
              <a:t> </a:t>
            </a:r>
            <a:r>
              <a:rPr lang="en-US" sz="2000" dirty="0"/>
              <a:t>(Motion </a:t>
            </a:r>
            <a:r>
              <a:rPr lang="en-US" sz="2000" dirty="0" smtClean="0"/>
              <a:t>passes)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=""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43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</a:t>
            </a:r>
            <a:r>
              <a:rPr lang="en-US" dirty="0" smtClean="0"/>
              <a:t>January 2023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pPr marL="0" indent="0"/>
            <a:r>
              <a:rPr lang="en-US" dirty="0" smtClean="0"/>
              <a:t>1. If </a:t>
            </a:r>
            <a:r>
              <a:rPr lang="en-US" dirty="0"/>
              <a:t>the 2023 </a:t>
            </a:r>
            <a:r>
              <a:rPr lang="en-US" dirty="0" smtClean="0"/>
              <a:t>January Interim </a:t>
            </a:r>
            <a:r>
              <a:rPr lang="en-US" dirty="0"/>
              <a:t>Session were held at the </a:t>
            </a:r>
            <a:r>
              <a:rPr lang="en-US" dirty="0" smtClean="0"/>
              <a:t>Hilton, Baltimore</a:t>
            </a:r>
            <a:r>
              <a:rPr lang="en-US" dirty="0"/>
              <a:t>, Maryland </a:t>
            </a:r>
            <a:r>
              <a:rPr lang="en-US" dirty="0" smtClean="0"/>
              <a:t>as </a:t>
            </a:r>
            <a:r>
              <a:rPr lang="en-US" dirty="0"/>
              <a:t>an in-person only session, would you attend?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Yes: 59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No: 48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Abstain: 10</a:t>
            </a:r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2. If the 2023 </a:t>
            </a:r>
            <a:r>
              <a:rPr lang="en-US" dirty="0" smtClean="0"/>
              <a:t>January Interim </a:t>
            </a:r>
            <a:r>
              <a:rPr lang="en-US" dirty="0"/>
              <a:t>Session is held in as a mixed-mode session, will you attend: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Attend </a:t>
            </a:r>
            <a:r>
              <a:rPr lang="en-US" dirty="0" smtClean="0"/>
              <a:t>In-person: 49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Attend Virtually (remotely</a:t>
            </a:r>
            <a:r>
              <a:rPr lang="en-US" dirty="0" smtClean="0"/>
              <a:t>): 57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Will not </a:t>
            </a:r>
            <a:r>
              <a:rPr lang="en-US" dirty="0" smtClean="0"/>
              <a:t>attend: 4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40330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</a:t>
            </a:r>
            <a:r>
              <a:rPr lang="en-US" dirty="0" smtClean="0"/>
              <a:t>March</a:t>
            </a:r>
            <a:r>
              <a:rPr lang="en-US" dirty="0" smtClean="0"/>
              <a:t> 2023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pPr marL="0" indent="0"/>
            <a:r>
              <a:rPr lang="en-US" dirty="0" smtClean="0"/>
              <a:t>1. If </a:t>
            </a:r>
            <a:r>
              <a:rPr lang="en-US" dirty="0"/>
              <a:t>the 2023 March Plenary Session were held at the Hilton Atlanta, GA  as an in-person only session, would you attend?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Yes: 68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No: 43</a:t>
            </a:r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2. If the 2023 March Plenary Session is held in as a mixed-mode session, will you attend: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Attend </a:t>
            </a:r>
            <a:r>
              <a:rPr lang="en-US" dirty="0" smtClean="0"/>
              <a:t>In-person: 64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Attend Virtually (remotely</a:t>
            </a:r>
            <a:r>
              <a:rPr lang="en-US" dirty="0" smtClean="0"/>
              <a:t>): 59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Will not attend </a:t>
            </a:r>
            <a:r>
              <a:rPr lang="en-US" dirty="0" smtClean="0"/>
              <a:t>plenary: 0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03647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EC Motions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5610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5.021</a:t>
            </a:r>
            <a:r>
              <a:rPr lang="en-US" dirty="0" smtClean="0"/>
              <a:t>: </a:t>
            </a:r>
            <a:r>
              <a:rPr lang="en-US" dirty="0"/>
              <a:t>P802.11bk PAR/CSD approval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Approve forwarding P802.11bk PAR documentation in https://mentor.ieee.org/802.11/dcn/22/11-22-1325-07-00az-320-mhz-par.docx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Approve CSD documentation in https://mentor.ieee.org/802.11/dcn/22/11-22-1353-03-00az-11bk-320mhz-ftm-csd.docx.</a:t>
            </a:r>
          </a:p>
          <a:p>
            <a:r>
              <a:rPr lang="es-ES" sz="2000" dirty="0"/>
              <a:t>In </a:t>
            </a:r>
            <a:r>
              <a:rPr lang="es-ES" sz="2000" dirty="0" smtClean="0"/>
              <a:t>WG11, </a:t>
            </a:r>
            <a:r>
              <a:rPr lang="es-ES" sz="2000" dirty="0"/>
              <a:t>PAR (y/n/a): 97</a:t>
            </a:r>
            <a:r>
              <a:rPr lang="es-ES" sz="2000" dirty="0" smtClean="0"/>
              <a:t>, 2, 28</a:t>
            </a:r>
            <a:r>
              <a:rPr lang="es-ES" sz="2000" dirty="0"/>
              <a:t>; CSD (y/n/a): </a:t>
            </a:r>
            <a:r>
              <a:rPr lang="es-ES" sz="2000" dirty="0" smtClean="0"/>
              <a:t>84</a:t>
            </a:r>
            <a:r>
              <a:rPr lang="es-ES" sz="2000" dirty="0" smtClean="0"/>
              <a:t>, 1, 18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 smtClean="0"/>
          </a:p>
          <a:p>
            <a:r>
              <a:rPr lang="en-US" sz="2000" dirty="0" smtClean="0"/>
              <a:t>Moved</a:t>
            </a:r>
            <a:r>
              <a:rPr lang="en-US" sz="2000" dirty="0"/>
              <a:t>: Stanley</a:t>
            </a:r>
          </a:p>
          <a:p>
            <a:r>
              <a:rPr lang="en-US" sz="2000" dirty="0"/>
              <a:t>Second: </a:t>
            </a:r>
            <a:r>
              <a:rPr lang="en-US" sz="2000" dirty="0" err="1"/>
              <a:t>Rosdahl</a:t>
            </a:r>
            <a:endParaRPr lang="en-US" sz="2000" dirty="0"/>
          </a:p>
          <a:p>
            <a:r>
              <a:rPr lang="en-US" sz="2000" dirty="0"/>
              <a:t>Result</a:t>
            </a:r>
            <a:r>
              <a:rPr lang="en-US" sz="2000" dirty="0" smtClean="0"/>
              <a:t>:</a:t>
            </a:r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=""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87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6.061</a:t>
            </a:r>
            <a:r>
              <a:rPr lang="en-US" dirty="0" smtClean="0"/>
              <a:t>: </a:t>
            </a:r>
            <a:r>
              <a:rPr lang="en-US" dirty="0"/>
              <a:t>First </a:t>
            </a:r>
            <a:r>
              <a:rPr lang="en-US" dirty="0" err="1"/>
              <a:t>rechartering</a:t>
            </a:r>
            <a:r>
              <a:rPr lang="en-US" dirty="0"/>
              <a:t> of the 802.11 Ultra High Reliability (UHR) Study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Grant </a:t>
            </a:r>
            <a:r>
              <a:rPr lang="en-US" sz="2000" dirty="0">
                <a:solidFill>
                  <a:schemeClr val="tx1"/>
                </a:solidFill>
              </a:rPr>
              <a:t>the first </a:t>
            </a:r>
            <a:r>
              <a:rPr lang="en-US" sz="2000" dirty="0" err="1">
                <a:solidFill>
                  <a:schemeClr val="tx1"/>
                </a:solidFill>
              </a:rPr>
              <a:t>rechartering</a:t>
            </a:r>
            <a:r>
              <a:rPr lang="en-US" sz="2000" dirty="0">
                <a:solidFill>
                  <a:schemeClr val="tx1"/>
                </a:solidFill>
              </a:rPr>
              <a:t> of the 802.11 UHR Study Group.</a:t>
            </a:r>
          </a:p>
          <a:p>
            <a:r>
              <a:rPr lang="en-US" sz="2000" dirty="0"/>
              <a:t>WG11 result: Yes: </a:t>
            </a:r>
            <a:r>
              <a:rPr lang="en-US" sz="2000" dirty="0" smtClean="0"/>
              <a:t>77</a:t>
            </a:r>
            <a:r>
              <a:rPr lang="en-US" sz="2000" dirty="0" smtClean="0"/>
              <a:t>, </a:t>
            </a:r>
            <a:r>
              <a:rPr lang="en-US" sz="2000" dirty="0" smtClean="0"/>
              <a:t>No: </a:t>
            </a:r>
            <a:r>
              <a:rPr lang="en-US" sz="2000" dirty="0"/>
              <a:t>1</a:t>
            </a:r>
            <a:r>
              <a:rPr lang="en-US" sz="2000" dirty="0" smtClean="0"/>
              <a:t>, </a:t>
            </a:r>
            <a:r>
              <a:rPr lang="en-US" sz="2000" dirty="0"/>
              <a:t>Abstain: </a:t>
            </a:r>
            <a:r>
              <a:rPr lang="en-US" sz="2000" dirty="0"/>
              <a:t>7</a:t>
            </a:r>
            <a:endParaRPr lang="en-US" sz="2000" dirty="0"/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Moved: Stanley</a:t>
            </a:r>
          </a:p>
          <a:p>
            <a:r>
              <a:rPr lang="en-US" sz="2000" dirty="0"/>
              <a:t>Second: </a:t>
            </a:r>
            <a:r>
              <a:rPr lang="en-US" sz="2000" dirty="0" err="1"/>
              <a:t>Rosdahl</a:t>
            </a:r>
            <a:endParaRPr lang="en-US" sz="2000" dirty="0"/>
          </a:p>
          <a:p>
            <a:r>
              <a:rPr lang="en-US" sz="2000" dirty="0"/>
              <a:t>Result</a:t>
            </a:r>
            <a:r>
              <a:rPr lang="en-US" sz="2000" dirty="0" smtClean="0"/>
              <a:t>:</a:t>
            </a:r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=""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037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November 2022 802.11 WG plenary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</a:t>
            </a:r>
            <a:r>
              <a:rPr lang="en-US" b="0" dirty="0" smtClean="0"/>
              <a:t>Straw poll from opening plenary</a:t>
            </a:r>
          </a:p>
          <a:p>
            <a:r>
              <a:rPr lang="en-US" b="0" dirty="0" smtClean="0"/>
              <a:t>R1 Draft motions for mid-week plenary (subsequently moved to closing plenary)</a:t>
            </a:r>
          </a:p>
          <a:p>
            <a:r>
              <a:rPr lang="en-US" b="0" dirty="0" smtClean="0"/>
              <a:t>R2 </a:t>
            </a:r>
            <a:r>
              <a:rPr lang="en-US" b="0" dirty="0"/>
              <a:t>D</a:t>
            </a:r>
            <a:r>
              <a:rPr lang="en-US" b="0" dirty="0" smtClean="0"/>
              <a:t>raft motions for closing plenary</a:t>
            </a:r>
          </a:p>
          <a:p>
            <a:r>
              <a:rPr lang="en-US" b="0" dirty="0" smtClean="0"/>
              <a:t>R3 Closing plenary results and </a:t>
            </a:r>
            <a:r>
              <a:rPr lang="en-US" b="0" smtClean="0"/>
              <a:t>draft motions for the EC</a:t>
            </a:r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7.011</a:t>
            </a:r>
            <a:r>
              <a:rPr lang="en-US" dirty="0" smtClean="0"/>
              <a:t>: </a:t>
            </a:r>
            <a:r>
              <a:rPr lang="en-US" dirty="0"/>
              <a:t>P802.11bb D4.1 and P802.11bc D4.0 to ISO for information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Approve liaison of the following drafts to ISO/IEC JTC1/SC6 for information under the PSDO agreement: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P802.11bb D4.1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P802.11bc D4.0 </a:t>
            </a:r>
            <a:endParaRPr lang="en-US" sz="2000" dirty="0" smtClean="0">
              <a:solidFill>
                <a:schemeClr val="tx1"/>
              </a:solidFill>
            </a:endParaRPr>
          </a:p>
          <a:p>
            <a:endParaRPr lang="en-US" sz="2000" dirty="0" smtClean="0"/>
          </a:p>
          <a:p>
            <a:r>
              <a:rPr lang="en-US" sz="2000" dirty="0" smtClean="0"/>
              <a:t>Moved</a:t>
            </a:r>
            <a:r>
              <a:rPr lang="en-US" sz="2000" dirty="0"/>
              <a:t>: Stanley</a:t>
            </a:r>
          </a:p>
          <a:p>
            <a:r>
              <a:rPr lang="en-US" sz="2000" dirty="0"/>
              <a:t>Second: </a:t>
            </a:r>
            <a:r>
              <a:rPr lang="en-US" sz="2000" dirty="0" err="1"/>
              <a:t>Rosdahl</a:t>
            </a:r>
            <a:endParaRPr lang="en-US" sz="2000" dirty="0"/>
          </a:p>
          <a:p>
            <a:r>
              <a:rPr lang="en-US" sz="2000" dirty="0"/>
              <a:t>Result: 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=""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934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7.012</a:t>
            </a:r>
            <a:r>
              <a:rPr lang="en-US" dirty="0" smtClean="0"/>
              <a:t>: </a:t>
            </a:r>
            <a:r>
              <a:rPr lang="en-US" dirty="0"/>
              <a:t>P802.11az and P802.11bd to ISO for adoption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Approve submission of the following projects to ISO/IEC JTC1/SC6 for adoption under the PSDO agreement: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P802.11az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P802.11bd </a:t>
            </a:r>
          </a:p>
          <a:p>
            <a:r>
              <a:rPr lang="en-US" sz="2000" dirty="0">
                <a:solidFill>
                  <a:schemeClr val="tx1"/>
                </a:solidFill>
              </a:rPr>
              <a:t>[conditional on publication of approved standard</a:t>
            </a:r>
            <a:r>
              <a:rPr lang="en-US" sz="2000" dirty="0" smtClean="0">
                <a:solidFill>
                  <a:schemeClr val="tx1"/>
                </a:solidFill>
              </a:rPr>
              <a:t>]</a:t>
            </a:r>
          </a:p>
          <a:p>
            <a:endParaRPr lang="en-US" sz="2000" dirty="0" smtClean="0"/>
          </a:p>
          <a:p>
            <a:r>
              <a:rPr lang="en-US" sz="2000" dirty="0" smtClean="0"/>
              <a:t>Moved</a:t>
            </a:r>
            <a:r>
              <a:rPr lang="en-US" sz="2000" dirty="0"/>
              <a:t>: Stanley</a:t>
            </a:r>
          </a:p>
          <a:p>
            <a:r>
              <a:rPr lang="en-US" sz="2000" dirty="0"/>
              <a:t>Second: </a:t>
            </a:r>
            <a:r>
              <a:rPr lang="en-US" sz="2000" dirty="0" err="1"/>
              <a:t>Rosdahl</a:t>
            </a:r>
            <a:endParaRPr lang="en-US" sz="2000" dirty="0"/>
          </a:p>
          <a:p>
            <a:r>
              <a:rPr lang="en-US" sz="2000" dirty="0"/>
              <a:t>Result</a:t>
            </a:r>
            <a:r>
              <a:rPr lang="en-US" sz="2000" dirty="0" smtClean="0"/>
              <a:t>:</a:t>
            </a:r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=""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206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(November 14)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Are you a new attendee to IEEE 802.11?</a:t>
            </a:r>
          </a:p>
          <a:p>
            <a:r>
              <a:rPr lang="en-US" dirty="0"/>
              <a:t>Y:  </a:t>
            </a:r>
            <a:r>
              <a:rPr lang="en-US" dirty="0" smtClean="0"/>
              <a:t>16</a:t>
            </a:r>
            <a:endParaRPr lang="en-US" dirty="0"/>
          </a:p>
          <a:p>
            <a:r>
              <a:rPr lang="en-US" dirty="0"/>
              <a:t>N:  </a:t>
            </a:r>
            <a:r>
              <a:rPr lang="en-US" dirty="0" smtClean="0"/>
              <a:t>111</a:t>
            </a:r>
            <a:endParaRPr lang="en-US" dirty="0"/>
          </a:p>
          <a:p>
            <a:r>
              <a:rPr lang="en-US" dirty="0"/>
              <a:t>Abstain (and no answer): 1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Note: New Attendees session: Tuesday November 15</a:t>
            </a:r>
            <a:r>
              <a:rPr lang="en-US" baseline="30000" dirty="0"/>
              <a:t>th</a:t>
            </a:r>
            <a:r>
              <a:rPr lang="en-US" dirty="0"/>
              <a:t> 10:30 ICT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(November 18)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dirty="0" smtClean="0"/>
              <a:t>1: </a:t>
            </a:r>
            <a:r>
              <a:rPr lang="en-US" dirty="0"/>
              <a:t>P802.11az to ISO for adoption under the PSDO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Request that IEEE 802 Executive Committee approve submission of P802.11az to ISO/IEC JTC1/SC6 for adoption under the PSDO agreement. </a:t>
            </a:r>
          </a:p>
          <a:p>
            <a:r>
              <a:rPr lang="en-US" sz="2000" dirty="0"/>
              <a:t> [conditional on publication of the approved standard</a:t>
            </a:r>
            <a:r>
              <a:rPr lang="en-US" sz="2000" dirty="0" smtClean="0"/>
              <a:t>]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Jonathan </a:t>
            </a:r>
            <a:r>
              <a:rPr lang="en-US" sz="2000" dirty="0" err="1" smtClean="0"/>
              <a:t>Segev</a:t>
            </a:r>
            <a:r>
              <a:rPr lang="en-US" sz="2000" dirty="0" smtClean="0"/>
              <a:t>, </a:t>
            </a:r>
            <a:r>
              <a:rPr lang="en-US" sz="2000" dirty="0"/>
              <a:t>Seconded: </a:t>
            </a:r>
            <a:r>
              <a:rPr lang="en-US" sz="2000" dirty="0" smtClean="0"/>
              <a:t>Andrew Myles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</a:t>
            </a:r>
            <a:r>
              <a:rPr lang="en-US" sz="2000" dirty="0" smtClean="0"/>
              <a:t>Yes: </a:t>
            </a:r>
            <a:r>
              <a:rPr lang="en-US" sz="2000" dirty="0" smtClean="0"/>
              <a:t>86</a:t>
            </a:r>
            <a:r>
              <a:rPr lang="en-US" sz="2000" dirty="0" smtClean="0"/>
              <a:t>, </a:t>
            </a:r>
            <a:r>
              <a:rPr lang="en-US" sz="2000" dirty="0" smtClean="0"/>
              <a:t>No: </a:t>
            </a:r>
            <a:r>
              <a:rPr lang="en-US" sz="2000" dirty="0"/>
              <a:t>1</a:t>
            </a:r>
            <a:r>
              <a:rPr lang="en-US" sz="2000" dirty="0" smtClean="0"/>
              <a:t>, </a:t>
            </a:r>
            <a:r>
              <a:rPr lang="en-US" sz="2000" dirty="0" smtClean="0"/>
              <a:t>Abstain: </a:t>
            </a:r>
            <a:r>
              <a:rPr lang="en-US" sz="2000" dirty="0" smtClean="0"/>
              <a:t>16</a:t>
            </a:r>
            <a:r>
              <a:rPr lang="en-US" sz="2000" dirty="0" smtClean="0"/>
              <a:t> </a:t>
            </a:r>
            <a:r>
              <a:rPr lang="en-US" sz="2000" dirty="0" smtClean="0"/>
              <a:t>(Motion </a:t>
            </a:r>
            <a:r>
              <a:rPr lang="en-US" sz="2000" dirty="0" smtClean="0"/>
              <a:t>passes)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1997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</a:t>
            </a:r>
            <a:r>
              <a:rPr lang="en-US" dirty="0" smtClean="0"/>
              <a:t>: P802.11bk CSD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Believing that the CSD contained in </a:t>
            </a:r>
            <a:r>
              <a:rPr lang="en-US" sz="2000" dirty="0" smtClean="0">
                <a:solidFill>
                  <a:schemeClr val="tx1"/>
                </a:solidFill>
              </a:rPr>
              <a:t>the document referenced below meets </a:t>
            </a:r>
            <a:r>
              <a:rPr lang="en-US" sz="2000" dirty="0">
                <a:solidFill>
                  <a:schemeClr val="tx1"/>
                </a:solidFill>
              </a:rPr>
              <a:t>IEEE 802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that the CSD contained in 11-22-1353r3 be posted to the IEEE 802 Executive Committee (EC) agenda for EC preview and approval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</a:t>
            </a:r>
            <a:r>
              <a:rPr lang="en-US" sz="2000" dirty="0" smtClean="0"/>
              <a:t>by Jonathan </a:t>
            </a:r>
            <a:r>
              <a:rPr lang="en-US" sz="2000" dirty="0" err="1" smtClean="0"/>
              <a:t>Segev</a:t>
            </a:r>
            <a:r>
              <a:rPr lang="en-US" sz="2000" dirty="0" smtClean="0"/>
              <a:t>, </a:t>
            </a:r>
            <a:r>
              <a:rPr lang="en-US" sz="2000" dirty="0" smtClean="0"/>
              <a:t>Second</a:t>
            </a:r>
            <a:r>
              <a:rPr lang="en-US" sz="2000" dirty="0"/>
              <a:t>: </a:t>
            </a:r>
            <a:r>
              <a:rPr lang="en-US" sz="2000" dirty="0" smtClean="0"/>
              <a:t>Amelia </a:t>
            </a:r>
            <a:r>
              <a:rPr lang="en-US" sz="2000" dirty="0" err="1" smtClean="0"/>
              <a:t>Andersdotter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Result: Yes: </a:t>
            </a:r>
            <a:r>
              <a:rPr lang="en-US" sz="2000" dirty="0" smtClean="0"/>
              <a:t>84</a:t>
            </a:r>
            <a:r>
              <a:rPr lang="en-US" sz="2000" dirty="0" smtClean="0"/>
              <a:t>, </a:t>
            </a:r>
            <a:r>
              <a:rPr lang="en-US" sz="2000" dirty="0"/>
              <a:t>No: </a:t>
            </a:r>
            <a:r>
              <a:rPr lang="en-US" sz="2000" dirty="0"/>
              <a:t>1</a:t>
            </a:r>
            <a:r>
              <a:rPr lang="en-US" sz="2000" dirty="0" smtClean="0"/>
              <a:t>, </a:t>
            </a:r>
            <a:r>
              <a:rPr lang="en-US" sz="2000" dirty="0"/>
              <a:t>Abstain: </a:t>
            </a:r>
            <a:r>
              <a:rPr lang="en-US" sz="2000" dirty="0" smtClean="0"/>
              <a:t>18</a:t>
            </a:r>
            <a:r>
              <a:rPr lang="en-US" sz="2000" dirty="0" smtClean="0"/>
              <a:t> </a:t>
            </a:r>
            <a:r>
              <a:rPr lang="en-US" sz="2000" dirty="0"/>
              <a:t>(Motion </a:t>
            </a:r>
            <a:r>
              <a:rPr lang="en-US" sz="2000" dirty="0" smtClean="0"/>
              <a:t>passes)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=""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83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</a:t>
            </a:r>
            <a:r>
              <a:rPr lang="en-US" dirty="0" smtClean="0"/>
              <a:t>: </a:t>
            </a:r>
            <a:r>
              <a:rPr lang="en-US" dirty="0"/>
              <a:t>P802.11bb D4.1 to ISO for information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Request that IEEE 802 Executive Committee liaise Draft IEEE 802.11bb D4.1 to ISO/IEC JTC1 SC6 for information under the PSDO </a:t>
            </a:r>
            <a:r>
              <a:rPr lang="en-US" sz="2000" dirty="0" smtClean="0"/>
              <a:t>agreement.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Nikola </a:t>
            </a:r>
            <a:r>
              <a:rPr lang="en-US" sz="2000" dirty="0" err="1" smtClean="0"/>
              <a:t>Serafimovski</a:t>
            </a:r>
            <a:r>
              <a:rPr lang="en-US" sz="2000" dirty="0" smtClean="0"/>
              <a:t>, </a:t>
            </a:r>
            <a:r>
              <a:rPr lang="en-US" sz="2000" dirty="0"/>
              <a:t>Seconded: </a:t>
            </a:r>
            <a:r>
              <a:rPr lang="en-US" sz="2000" dirty="0" err="1" smtClean="0"/>
              <a:t>Tuncer</a:t>
            </a:r>
            <a:r>
              <a:rPr lang="en-US" sz="2000" dirty="0" smtClean="0"/>
              <a:t> </a:t>
            </a:r>
            <a:r>
              <a:rPr lang="en-US" sz="2000" dirty="0" err="1" smtClean="0"/>
              <a:t>Baykas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</a:t>
            </a:r>
            <a:r>
              <a:rPr lang="en-US" sz="2000" dirty="0" smtClean="0"/>
              <a:t>64</a:t>
            </a:r>
            <a:r>
              <a:rPr lang="en-US" sz="2000" dirty="0" smtClean="0"/>
              <a:t>, </a:t>
            </a:r>
            <a:r>
              <a:rPr lang="en-US" sz="2000" dirty="0"/>
              <a:t>No: </a:t>
            </a:r>
            <a:r>
              <a:rPr lang="en-US" sz="2000" dirty="0"/>
              <a:t>1</a:t>
            </a:r>
            <a:r>
              <a:rPr lang="en-US" sz="2000" dirty="0" smtClean="0"/>
              <a:t>, </a:t>
            </a:r>
            <a:r>
              <a:rPr lang="en-US" sz="2000" dirty="0"/>
              <a:t>Abstain: </a:t>
            </a:r>
            <a:r>
              <a:rPr lang="en-US" sz="2000" dirty="0" smtClean="0"/>
              <a:t>13</a:t>
            </a:r>
            <a:r>
              <a:rPr lang="en-US" sz="2000" dirty="0" smtClean="0"/>
              <a:t> </a:t>
            </a:r>
            <a:r>
              <a:rPr lang="en-US" sz="2000" dirty="0"/>
              <a:t>(Motion </a:t>
            </a:r>
            <a:r>
              <a:rPr lang="en-US" sz="2000" dirty="0" smtClean="0"/>
              <a:t>passes)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52832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dirty="0" smtClean="0"/>
              <a:t>4: P802.11bc D4.0 </a:t>
            </a:r>
            <a:r>
              <a:rPr lang="en-US" dirty="0"/>
              <a:t>to ISO for information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Request that IEEE 802 Executive Committee liaise Draft IEEE </a:t>
            </a:r>
            <a:r>
              <a:rPr lang="en-US" sz="2000" dirty="0" smtClean="0"/>
              <a:t>802.11bc D4.0 </a:t>
            </a:r>
            <a:r>
              <a:rPr lang="en-US" sz="2000" dirty="0"/>
              <a:t>to ISO/IEC JTC1 SC6 for information under the PSDO </a:t>
            </a:r>
            <a:r>
              <a:rPr lang="en-US" sz="2000" dirty="0" smtClean="0"/>
              <a:t>agreement.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</a:t>
            </a:r>
            <a:r>
              <a:rPr lang="en-US" sz="2000" dirty="0" smtClean="0"/>
              <a:t>Stephen McCann, </a:t>
            </a:r>
            <a:r>
              <a:rPr lang="en-US" sz="2000" dirty="0"/>
              <a:t>Seconded: </a:t>
            </a:r>
            <a:r>
              <a:rPr lang="en-US" sz="2000" dirty="0" err="1" smtClean="0"/>
              <a:t>Xiaofei</a:t>
            </a:r>
            <a:r>
              <a:rPr lang="en-US" sz="2000" dirty="0" smtClean="0"/>
              <a:t> Wang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</a:t>
            </a:r>
            <a:r>
              <a:rPr lang="en-US" sz="2000" dirty="0" smtClean="0"/>
              <a:t>66</a:t>
            </a:r>
            <a:r>
              <a:rPr lang="en-US" sz="2000" dirty="0" smtClean="0"/>
              <a:t>, </a:t>
            </a:r>
            <a:r>
              <a:rPr lang="en-US" sz="2000" dirty="0"/>
              <a:t>No: </a:t>
            </a:r>
            <a:r>
              <a:rPr lang="en-US" sz="2000" dirty="0"/>
              <a:t>1</a:t>
            </a:r>
            <a:r>
              <a:rPr lang="en-US" sz="2000" dirty="0" smtClean="0"/>
              <a:t>, </a:t>
            </a:r>
            <a:r>
              <a:rPr lang="en-US" sz="2000" dirty="0"/>
              <a:t>Abstain: </a:t>
            </a:r>
            <a:r>
              <a:rPr lang="en-US" sz="2000" dirty="0" smtClean="0"/>
              <a:t>10</a:t>
            </a:r>
            <a:r>
              <a:rPr lang="en-US" sz="2000" dirty="0" smtClean="0"/>
              <a:t> </a:t>
            </a:r>
            <a:r>
              <a:rPr lang="en-US" sz="2000" dirty="0"/>
              <a:t>(Motion </a:t>
            </a:r>
            <a:r>
              <a:rPr lang="en-US" sz="2000" dirty="0" smtClean="0"/>
              <a:t>passes)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55539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288</TotalTime>
  <Words>1314</Words>
  <Application>Microsoft Office PowerPoint</Application>
  <PresentationFormat>Widescreen</PresentationFormat>
  <Paragraphs>301</Paragraphs>
  <Slides>21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 Unicode MS</vt:lpstr>
      <vt:lpstr>MS Gothic</vt:lpstr>
      <vt:lpstr>Arial</vt:lpstr>
      <vt:lpstr>Times New Roman</vt:lpstr>
      <vt:lpstr>Office Theme</vt:lpstr>
      <vt:lpstr>Document</vt:lpstr>
      <vt:lpstr>802.11 November 2022 WG Motions</vt:lpstr>
      <vt:lpstr>Abstract</vt:lpstr>
      <vt:lpstr>MONDAY (November 14)</vt:lpstr>
      <vt:lpstr>Straw Poll: New Attendees</vt:lpstr>
      <vt:lpstr>FRIDAY (November 18) </vt:lpstr>
      <vt:lpstr>Motion 1: P802.11az to ISO for adoption under the PSDO</vt:lpstr>
      <vt:lpstr>Motion 2: P802.11bk CSD approval</vt:lpstr>
      <vt:lpstr>Motion 3: P802.11bb D4.1 to ISO for information </vt:lpstr>
      <vt:lpstr>Motion 4: P802.11bc D4.0 to ISO for information </vt:lpstr>
      <vt:lpstr>Motion 5: P802.11bd to ISO for adoption under the PSDO</vt:lpstr>
      <vt:lpstr>Motion 6: P802.11be liaison to 802.1</vt:lpstr>
      <vt:lpstr>Motion 7: P802.11be Ad-Hoc</vt:lpstr>
      <vt:lpstr>Motion 8: P802.11bf Ad-Hoc</vt:lpstr>
      <vt:lpstr>Motion 9: UHR Study Group recharter.</vt:lpstr>
      <vt:lpstr>Straw Poll: January 2023</vt:lpstr>
      <vt:lpstr>Straw Poll: March 2023</vt:lpstr>
      <vt:lpstr>EC Motions </vt:lpstr>
      <vt:lpstr>5.021: P802.11bk PAR/CSD approval motion</vt:lpstr>
      <vt:lpstr>6.061: First rechartering of the 802.11 Ultra High Reliability (UHR) Study Group</vt:lpstr>
      <vt:lpstr>7.011: P802.11bb D4.1 and P802.11bc D4.0 to ISO for information </vt:lpstr>
      <vt:lpstr>7.012: P802.11az and P802.11bd to ISO for adoption</vt:lpstr>
    </vt:vector>
  </TitlesOfParts>
  <Company>Huawei Technologies Co.,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2021 WG Motions</dc:title>
  <dc:creator>Stephen McCann</dc:creator>
  <cp:keywords>11-22-0872r4</cp:keywords>
  <cp:lastModifiedBy>Stephen McCann</cp:lastModifiedBy>
  <cp:revision>1330</cp:revision>
  <cp:lastPrinted>1601-01-01T00:00:00Z</cp:lastPrinted>
  <dcterms:created xsi:type="dcterms:W3CDTF">2018-05-10T16:45:22Z</dcterms:created>
  <dcterms:modified xsi:type="dcterms:W3CDTF">2022-11-18T03:45:07Z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