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975" r:id="rId23"/>
    <p:sldId id="976" r:id="rId24"/>
    <p:sldId id="977" r:id="rId25"/>
    <p:sldId id="978" r:id="rId26"/>
    <p:sldId id="980" r:id="rId27"/>
    <p:sldId id="893" r:id="rId28"/>
    <p:sldId id="942" r:id="rId29"/>
    <p:sldId id="906" r:id="rId30"/>
    <p:sldId id="949" r:id="rId31"/>
    <p:sldId id="979" r:id="rId32"/>
    <p:sldId id="950" r:id="rId33"/>
    <p:sldId id="945" r:id="rId34"/>
    <p:sldId id="947" r:id="rId35"/>
    <p:sldId id="954" r:id="rId36"/>
    <p:sldId id="955" r:id="rId37"/>
    <p:sldId id="956" r:id="rId38"/>
    <p:sldId id="957" r:id="rId39"/>
    <p:sldId id="958" r:id="rId40"/>
    <p:sldId id="960" r:id="rId41"/>
    <p:sldId id="961" r:id="rId42"/>
    <p:sldId id="962" r:id="rId43"/>
    <p:sldId id="963" r:id="rId44"/>
    <p:sldId id="965" r:id="rId45"/>
    <p:sldId id="966" r:id="rId46"/>
    <p:sldId id="968" r:id="rId47"/>
    <p:sldId id="970" r:id="rId48"/>
    <p:sldId id="971" r:id="rId49"/>
    <p:sldId id="972" r:id="rId50"/>
    <p:sldId id="973" r:id="rId51"/>
    <p:sldId id="842" r:id="rId52"/>
    <p:sldId id="888" r:id="rId5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69" d="100"/>
          <a:sy n="69" d="100"/>
        </p:scale>
        <p:origin x="60" y="6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712995280"/>
        <c:axId val="-1712992560"/>
      </c:barChart>
      <c:catAx>
        <c:axId val="-17129952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712992560"/>
        <c:crosses val="autoZero"/>
        <c:auto val="1"/>
        <c:lblAlgn val="ctr"/>
        <c:lblOffset val="100"/>
        <c:noMultiLvlLbl val="0"/>
      </c:catAx>
      <c:valAx>
        <c:axId val="-17129925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71299528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698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5302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572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9684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50214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802.11-22/1677r18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61667730"/>
              </p:ext>
            </p:extLst>
          </p:nvPr>
        </p:nvGraphicFramePr>
        <p:xfrm>
          <a:off x="3429000" y="51054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773375927"/>
              </p:ext>
            </p:extLst>
          </p:nvPr>
        </p:nvGraphicFramePr>
        <p:xfrm>
          <a:off x="3429000" y="1427474"/>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CID 327 DMG MLME Primitives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Sensing Measurement Report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891750071"/>
              </p:ext>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71880170"/>
              </p:ext>
            </p:extLst>
          </p:nvPr>
        </p:nvGraphicFramePr>
        <p:xfrm>
          <a:off x="3429000" y="1341356"/>
          <a:ext cx="8305800" cy="34897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C40 CR for CIDs for Sensing Measurement Setup 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sensing-session-part-3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cr</a:t>
                      </a:r>
                      <a:r>
                        <a:rPr lang="en-US" altLang="zh-CN" sz="1200" kern="1200" dirty="0" smtClean="0">
                          <a:solidFill>
                            <a:srgbClr val="00B050"/>
                          </a:solidFill>
                          <a:latin typeface="+mn-lt"/>
                          <a:ea typeface="+mn-ea"/>
                          <a:cs typeface="+mn-cs"/>
                        </a:rPr>
                        <a:t>-for-</a:t>
                      </a:r>
                      <a:r>
                        <a:rPr lang="en-US" altLang="zh-CN" sz="1200" kern="1200" dirty="0" err="1" smtClean="0">
                          <a:solidFill>
                            <a:srgbClr val="00B050"/>
                          </a:solidFill>
                          <a:latin typeface="+mn-lt"/>
                          <a:ea typeface="+mn-ea"/>
                          <a:cs typeface="+mn-cs"/>
                        </a:rPr>
                        <a:t>pn</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sn</a:t>
                      </a:r>
                      <a:r>
                        <a:rPr lang="en-US" altLang="zh-CN" sz="1200" kern="1200" dirty="0" smtClean="0">
                          <a:solidFill>
                            <a:srgbClr val="00B050"/>
                          </a:solidFill>
                          <a:latin typeface="+mn-lt"/>
                          <a:ea typeface="+mn-ea"/>
                          <a:cs typeface="+mn-cs"/>
                        </a:rPr>
                        <a:t>-and-ac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48277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93607264"/>
              </p:ext>
            </p:extLst>
          </p:nvPr>
        </p:nvGraphicFramePr>
        <p:xfrm>
          <a:off x="3429000" y="1341356"/>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CC40 CR for Trigger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22/1495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cc40-comments-dmg-comments-resolution-part-five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02636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369915478"/>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NDPA Frame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291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-coexistence-assessment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cc40-comments-dmg-comments-resolution-part-five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III (11.21.8)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657396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31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620461016"/>
              </p:ext>
            </p:extLst>
          </p:nvPr>
        </p:nvGraphicFramePr>
        <p:xfrm>
          <a:off x="3429000" y="1341356"/>
          <a:ext cx="8305800" cy="323524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Dongguk</a:t>
                      </a:r>
                      <a:r>
                        <a:rPr lang="en-US" altLang="zh-CN" sz="1200" kern="1200" dirty="0" smtClean="0">
                          <a:solidFill>
                            <a:srgbClr val="00B050"/>
                          </a:solidFill>
                          <a:latin typeface="+mn-lt"/>
                          <a:ea typeface="+mn-ea"/>
                          <a:cs typeface="+mn-cs"/>
                        </a:rPr>
                        <a:t>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clause 11.21.18.6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Ning</a:t>
                      </a:r>
                      <a:r>
                        <a:rPr lang="en-US" altLang="zh-CN" sz="1200" kern="1200" dirty="0" smtClean="0">
                          <a:solidFill>
                            <a:srgbClr val="00B050"/>
                          </a:solidFill>
                          <a:latin typeface="+mn-lt"/>
                          <a:ea typeface="+mn-ea"/>
                          <a:cs typeface="+mn-cs"/>
                        </a:rPr>
                        <a:t> Gao(OPPO)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Timing Problems in the Parallel Coordinated DMG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III (11.21.8)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0199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00521749"/>
              </p:ext>
            </p:extLst>
          </p:nvPr>
        </p:nvGraphicFramePr>
        <p:xfrm>
          <a:off x="3429000" y="1341356"/>
          <a:ext cx="8305800" cy="217763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Which days are holidays</a:t>
            </a:r>
            <a:r>
              <a:rPr lang="en-US" altLang="zh-CN" sz="1100" strike="sngStrike" dirty="0" smtClean="0">
                <a:solidFill>
                  <a:schemeClr val="bg1">
                    <a:lumMod val="50000"/>
                  </a:schemeClr>
                </a:solidFill>
                <a:cs typeface="Times New Roman" panose="02020603050405020304" pitchFamily="18" charset="0"/>
              </a:rPr>
              <a:t>?</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629400" y="1069759"/>
            <a:ext cx="51816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(Nov – Jan CAC </a:t>
            </a:r>
            <a:r>
              <a:rPr lang="en-US" altLang="zh-CN" sz="1050" dirty="0">
                <a:cs typeface="Times New Roman" panose="02020603050405020304" pitchFamily="18" charset="0"/>
              </a:rPr>
              <a:t>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33977795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158584</TotalTime>
  <Words>6262</Words>
  <Application>Microsoft Office PowerPoint</Application>
  <PresentationFormat>宽屏</PresentationFormat>
  <Paragraphs>1706</Paragraphs>
  <Slides>52</Slides>
  <Notes>52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52</vt:i4>
      </vt:variant>
    </vt:vector>
  </HeadingPairs>
  <TitlesOfParts>
    <vt:vector size="6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467</cp:revision>
  <cp:lastPrinted>2014-11-04T15:04:57Z</cp:lastPrinted>
  <dcterms:created xsi:type="dcterms:W3CDTF">2007-04-17T18:10:23Z</dcterms:created>
  <dcterms:modified xsi:type="dcterms:W3CDTF">2022-10-31T16:02:03Z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(3)fHLCY9kJbPJyWyFkacBQ+vbpHBgf/m4rOh74Ey2mjbP/suIdpi9X5p04bat80rC05lGJ2zBY
ybjXsdaOTmks4K0nOtzlkxWOIkv/BmLtBf9y7opqZESN1kRvQypcTUaOb+VB9JWMeOm9jSAW
TirhD28IG5PRBKQNtlarW1kDm/wv1UJQeqMS1Z0IV7LJkhG8d8PSSvRh+rYNnuVeMd9A/l3b
msNP4M/aETITZ8YmsO</vt:lpwstr>
  </property>
  <property fmtid="{D5CDD505-2E9C-101B-9397-08002B2CF9AE}" pid="27" name="_2015_ms_pID_7253431">
    <vt:lpwstr>avzSOJxFddAg5Vn48whfFK+K5WrmxgLr2gkw6DU97E2Abld2TylyH3
jTNFB3/Tc/c4FiT09rHGNNEN8mQAZxNVzGxHP6cRWTtT079S/t6iMR9dUSNJXHdVnYqVFY6T
fH/8RJzZPydFMZdGFMPCpjcidYczSBly+jdA9psbrST5rL3DN0YwElOJV8i6piNb139A/XWh
b0HRc6NDitftE/yEV5UXfZV1H9+vT11RbRRW</vt:lpwstr>
  </property>
  <property fmtid="{D5CDD505-2E9C-101B-9397-08002B2CF9AE}" pid="28" name="_2015_ms_pID_7253432">
    <vt:lpwstr>Q4apy6Mt1KL93kl58SPOMl8=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