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959" r:id="rId18"/>
    <p:sldId id="964" r:id="rId19"/>
    <p:sldId id="967" r:id="rId20"/>
    <p:sldId id="969" r:id="rId21"/>
    <p:sldId id="974" r:id="rId22"/>
    <p:sldId id="975" r:id="rId23"/>
    <p:sldId id="976" r:id="rId24"/>
    <p:sldId id="977" r:id="rId25"/>
    <p:sldId id="978" r:id="rId26"/>
    <p:sldId id="893" r:id="rId27"/>
    <p:sldId id="942" r:id="rId28"/>
    <p:sldId id="906" r:id="rId29"/>
    <p:sldId id="949" r:id="rId30"/>
    <p:sldId id="950" r:id="rId31"/>
    <p:sldId id="945" r:id="rId32"/>
    <p:sldId id="947" r:id="rId33"/>
    <p:sldId id="954" r:id="rId34"/>
    <p:sldId id="955" r:id="rId35"/>
    <p:sldId id="956" r:id="rId36"/>
    <p:sldId id="957" r:id="rId37"/>
    <p:sldId id="958" r:id="rId38"/>
    <p:sldId id="960" r:id="rId39"/>
    <p:sldId id="961" r:id="rId40"/>
    <p:sldId id="962" r:id="rId41"/>
    <p:sldId id="963" r:id="rId42"/>
    <p:sldId id="965" r:id="rId43"/>
    <p:sldId id="966" r:id="rId44"/>
    <p:sldId id="968" r:id="rId45"/>
    <p:sldId id="970" r:id="rId46"/>
    <p:sldId id="971" r:id="rId47"/>
    <p:sldId id="972" r:id="rId48"/>
    <p:sldId id="973" r:id="rId49"/>
    <p:sldId id="842" r:id="rId50"/>
    <p:sldId id="888"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101" d="100"/>
          <a:sy n="101" d="100"/>
        </p:scale>
        <p:origin x="504"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362418240"/>
        <c:axId val="1362419872"/>
      </c:barChart>
      <c:catAx>
        <c:axId val="136241824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362419872"/>
        <c:crosses val="autoZero"/>
        <c:auto val="1"/>
        <c:lblAlgn val="ctr"/>
        <c:lblOffset val="100"/>
        <c:noMultiLvlLbl val="0"/>
      </c:catAx>
      <c:valAx>
        <c:axId val="13624198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6241824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12321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094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24878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0821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0747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698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5302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572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96841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712032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7577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54667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71895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74183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6495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76516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04460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09335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02646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4122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802.11-22/1677r16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2022-10-18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93931375"/>
              </p:ext>
            </p:extLst>
          </p:nvPr>
        </p:nvGraphicFramePr>
        <p:xfrm>
          <a:off x="3429000" y="526021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875000052"/>
              </p:ext>
            </p:extLst>
          </p:nvPr>
        </p:nvGraphicFramePr>
        <p:xfrm>
          <a:off x="3429000" y="1509722"/>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Extra Normalization before CSI Quantization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22/1621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Oscar Au (Origin Wireless)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Sounding Rate Ceiling for WLAN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a:t>
                      </a:r>
                      <a:r>
                        <a:rPr lang="en-US" altLang="zh-CN" sz="1200" kern="1200" baseline="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666, 672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Instance ¨C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22/1365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Narengerile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MLME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a:t>
                      </a:r>
                      <a:r>
                        <a:rPr lang="en-US" altLang="zh-CN" sz="1200" kern="1200" dirty="0" err="1" smtClean="0">
                          <a:solidFill>
                            <a:schemeClr val="tx1"/>
                          </a:solidFill>
                          <a:latin typeface="+mn-lt"/>
                          <a:ea typeface="+mn-ea"/>
                          <a:cs typeface="+mn-cs"/>
                        </a:rPr>
                        <a:t>Resetup</a:t>
                      </a:r>
                      <a:r>
                        <a:rPr lang="en-US" altLang="zh-CN" sz="1200" kern="1200" dirty="0" smtClean="0">
                          <a:solidFill>
                            <a:schemeClr val="tx1"/>
                          </a:solidFill>
                          <a:latin typeface="+mn-lt"/>
                          <a:ea typeface="+mn-ea"/>
                          <a:cs typeface="+mn-cs"/>
                        </a:rPr>
                        <a:t>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00FF"/>
                          </a:solidFill>
                          <a:latin typeface="+mn-lt"/>
                          <a:ea typeface="+mn-ea"/>
                          <a:cs typeface="+mn-cs"/>
                        </a:rPr>
                        <a:t>22/1697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 to CIDs 345, 407, and 411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25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527085465"/>
              </p:ext>
            </p:extLst>
          </p:nvPr>
        </p:nvGraphicFramePr>
        <p:xfrm>
          <a:off x="3429000" y="4648200"/>
          <a:ext cx="8305801" cy="170446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32704268"/>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MLME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SBP </a:t>
                      </a:r>
                      <a:r>
                        <a:rPr lang="en-US" altLang="zh-CN" sz="1200" kern="1200" dirty="0" err="1" smtClean="0">
                          <a:solidFill>
                            <a:srgbClr val="00B050"/>
                          </a:solidFill>
                          <a:latin typeface="+mn-lt"/>
                          <a:ea typeface="+mn-ea"/>
                          <a:cs typeface="+mn-cs"/>
                        </a:rPr>
                        <a:t>Resetup</a:t>
                      </a:r>
                      <a:r>
                        <a:rPr lang="en-US" altLang="zh-CN" sz="1200" kern="1200" dirty="0" smtClean="0">
                          <a:solidFill>
                            <a:srgbClr val="00B050"/>
                          </a:solidFill>
                          <a:latin typeface="+mn-lt"/>
                          <a:ea typeface="+mn-ea"/>
                          <a:cs typeface="+mn-cs"/>
                        </a:rPr>
                        <a:t>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Sensing Roles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249716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3473372"/>
              </p:ext>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76285095"/>
              </p:ext>
            </p:extLst>
          </p:nvPr>
        </p:nvGraphicFramePr>
        <p:xfrm>
          <a:off x="3429000" y="1509722"/>
          <a:ext cx="8305800" cy="308816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NDP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Proposed Resolution to CIDs 345, 407, and 411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on MIBs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Threshold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7978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145-148</a:t>
            </a:r>
            <a:r>
              <a:rPr lang="en-US" altLang="zh-CN" sz="1600" dirty="0" smtClean="0"/>
              <a:t>)</a:t>
            </a:r>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7161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60067556"/>
              </p:ext>
            </p:extLst>
          </p:nvPr>
        </p:nvGraphicFramePr>
        <p:xfrm>
          <a:off x="3429000" y="1509722"/>
          <a:ext cx="8305800" cy="265079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Rajat</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Document for Immediate and Delayed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22/1697</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Proposed Resolution to CIDs 345, 407, and 411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MIBs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Threshold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2665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October	10, 11,       17, 18,	24, 25,	</a:t>
            </a:r>
            <a:r>
              <a:rPr lang="en-US" altLang="zh-CN" dirty="0"/>
              <a:t> </a:t>
            </a:r>
            <a:r>
              <a:rPr lang="en-US" altLang="zh-CN" dirty="0" smtClean="0"/>
              <a:t>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October 	          13, 	     20,		27,	23:00 - 01:00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068053124"/>
              </p:ext>
            </p:extLst>
          </p:nvPr>
        </p:nvGraphicFramePr>
        <p:xfrm>
          <a:off x="3429000" y="502097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097274641"/>
              </p:ext>
            </p:extLst>
          </p:nvPr>
        </p:nvGraphicFramePr>
        <p:xfrm>
          <a:off x="3429000" y="1509722"/>
          <a:ext cx="8305800" cy="330684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22/1752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a:t>
                      </a:r>
                      <a:r>
                        <a:rPr lang="en-US" altLang="zh-CN" sz="1200" kern="1200" dirty="0" err="1" smtClean="0">
                          <a:solidFill>
                            <a:srgbClr val="0000FF"/>
                          </a:solidFill>
                          <a:latin typeface="+mn-lt"/>
                          <a:ea typeface="+mn-ea"/>
                          <a:cs typeface="+mn-cs"/>
                        </a:rPr>
                        <a:t>Trainin</a:t>
                      </a:r>
                      <a:r>
                        <a:rPr lang="en-US" altLang="zh-CN" sz="1200" kern="1200" dirty="0" smtClean="0">
                          <a:solidFill>
                            <a:srgbClr val="0000FF"/>
                          </a:solidFill>
                          <a:latin typeface="+mn-lt"/>
                          <a:ea typeface="+mn-ea"/>
                          <a:cs typeface="+mn-cs"/>
                        </a:rPr>
                        <a:t>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 of CID 327 DMG MLME Primitives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DMG MLME primitives introduction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Dibakar</a:t>
                      </a:r>
                      <a:r>
                        <a:rPr lang="en-US" altLang="zh-CN" sz="1200" kern="1200" dirty="0" smtClean="0">
                          <a:solidFill>
                            <a:schemeClr val="tx1"/>
                          </a:solidFill>
                          <a:latin typeface="+mn-lt"/>
                          <a:ea typeface="+mn-ea"/>
                          <a:cs typeface="+mn-cs"/>
                        </a:rPr>
                        <a:t> Das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a:t>
                      </a:r>
                      <a:r>
                        <a:rPr lang="en-US" altLang="zh-CN" sz="1200" kern="1200" dirty="0" err="1" smtClean="0">
                          <a:solidFill>
                            <a:schemeClr val="tx1"/>
                          </a:solidFill>
                          <a:latin typeface="+mn-lt"/>
                          <a:ea typeface="+mn-ea"/>
                          <a:cs typeface="+mn-cs"/>
                        </a:rPr>
                        <a:t>Miscellenous</a:t>
                      </a:r>
                      <a:r>
                        <a:rPr lang="en-US" altLang="zh-CN" sz="1200" kern="1200" dirty="0" smtClean="0">
                          <a:solidFill>
                            <a:schemeClr val="tx1"/>
                          </a:solidFill>
                          <a:latin typeface="+mn-lt"/>
                          <a:ea typeface="+mn-ea"/>
                          <a:cs typeface="+mn-cs"/>
                        </a:rPr>
                        <a:t> negotiation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a:t>
                      </a:r>
                      <a:r>
                        <a:rPr lang="en-US" altLang="zh-CN" sz="1200" kern="1200" dirty="0" err="1" smtClean="0">
                          <a:solidFill>
                            <a:srgbClr val="00B050"/>
                          </a:solidFill>
                          <a:latin typeface="+mn-lt"/>
                          <a:ea typeface="+mn-ea"/>
                          <a:cs typeface="+mn-cs"/>
                        </a:rPr>
                        <a:t>Kamel</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on Sensing Roles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0526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61667730"/>
              </p:ext>
            </p:extLst>
          </p:nvPr>
        </p:nvGraphicFramePr>
        <p:xfrm>
          <a:off x="3429000" y="5105400"/>
          <a:ext cx="8305801" cy="214183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773375927"/>
              </p:ext>
            </p:extLst>
          </p:nvPr>
        </p:nvGraphicFramePr>
        <p:xfrm>
          <a:off x="3429000" y="1427474"/>
          <a:ext cx="8305800" cy="352552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22/1758</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a:t>
                      </a:r>
                      <a:r>
                        <a:rPr lang="en-US" altLang="zh-CN" sz="1200" kern="1200" dirty="0" err="1" smtClean="0">
                          <a:solidFill>
                            <a:srgbClr val="00B050"/>
                          </a:solidFill>
                          <a:latin typeface="+mn-lt"/>
                          <a:ea typeface="+mn-ea"/>
                          <a:cs typeface="+mn-cs"/>
                        </a:rPr>
                        <a:t>Trainin</a:t>
                      </a:r>
                      <a:r>
                        <a:rPr lang="en-US" altLang="zh-CN" sz="1200" kern="1200" dirty="0" smtClean="0">
                          <a:solidFill>
                            <a:srgbClr val="00B050"/>
                          </a:solidFill>
                          <a:latin typeface="+mn-lt"/>
                          <a:ea typeface="+mn-ea"/>
                          <a:cs typeface="+mn-cs"/>
                        </a:rPr>
                        <a:t>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CID 327 DMG MLME Primitives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CC40 11bf D0.1 Sensing Measurement Report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for Sensing Measurement Setup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C40 CR for CIDs for Sensing Measurement Setup 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Rajat</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Immediate and Delayed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sensing-session-part-3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cr</a:t>
                      </a:r>
                      <a:r>
                        <a:rPr lang="en-US" altLang="zh-CN" sz="1200" kern="1200" dirty="0" smtClean="0">
                          <a:solidFill>
                            <a:schemeClr val="tx1"/>
                          </a:solidFill>
                          <a:latin typeface="+mn-lt"/>
                          <a:ea typeface="+mn-ea"/>
                          <a:cs typeface="+mn-cs"/>
                        </a:rPr>
                        <a:t>-for-</a:t>
                      </a:r>
                      <a:r>
                        <a:rPr lang="en-US" altLang="zh-CN" sz="1200" kern="1200" dirty="0" err="1" smtClean="0">
                          <a:solidFill>
                            <a:schemeClr val="tx1"/>
                          </a:solidFill>
                          <a:latin typeface="+mn-lt"/>
                          <a:ea typeface="+mn-ea"/>
                          <a:cs typeface="+mn-cs"/>
                        </a:rPr>
                        <a:t>pn</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sn</a:t>
                      </a:r>
                      <a:r>
                        <a:rPr lang="en-US" altLang="zh-CN" sz="1200" kern="1200" dirty="0" smtClean="0">
                          <a:solidFill>
                            <a:schemeClr val="tx1"/>
                          </a:solidFill>
                          <a:latin typeface="+mn-lt"/>
                          <a:ea typeface="+mn-ea"/>
                          <a:cs typeface="+mn-cs"/>
                        </a:rPr>
                        <a:t>-and-ac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96388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891750071"/>
              </p:ext>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571880170"/>
              </p:ext>
            </p:extLst>
          </p:nvPr>
        </p:nvGraphicFramePr>
        <p:xfrm>
          <a:off x="3429000" y="1341356"/>
          <a:ext cx="8305800" cy="34897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for Sensing Measurement Setup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C40 CR for CIDs for Sensing Measurement Setup 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Dibakar</a:t>
                      </a:r>
                      <a:r>
                        <a:rPr lang="en-US" altLang="zh-CN" sz="1200" kern="1200" dirty="0" smtClean="0">
                          <a:solidFill>
                            <a:srgbClr val="0000FF"/>
                          </a:solidFill>
                          <a:latin typeface="+mn-lt"/>
                          <a:ea typeface="+mn-ea"/>
                          <a:cs typeface="+mn-cs"/>
                        </a:rPr>
                        <a:t> Das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a:t>
                      </a:r>
                      <a:r>
                        <a:rPr lang="en-US" altLang="zh-CN" sz="1200" kern="1200" dirty="0" err="1" smtClean="0">
                          <a:solidFill>
                            <a:srgbClr val="0000FF"/>
                          </a:solidFill>
                          <a:latin typeface="+mn-lt"/>
                          <a:ea typeface="+mn-ea"/>
                          <a:cs typeface="+mn-cs"/>
                        </a:rPr>
                        <a:t>Miscellenous</a:t>
                      </a:r>
                      <a:r>
                        <a:rPr lang="en-US" altLang="zh-CN" sz="1200" kern="1200" dirty="0" smtClean="0">
                          <a:solidFill>
                            <a:srgbClr val="0000FF"/>
                          </a:solidFill>
                          <a:latin typeface="+mn-lt"/>
                          <a:ea typeface="+mn-ea"/>
                          <a:cs typeface="+mn-cs"/>
                        </a:rPr>
                        <a:t> negotiation related CIDs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sensing-session-part-3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cr</a:t>
                      </a:r>
                      <a:r>
                        <a:rPr lang="en-US" altLang="zh-CN" sz="1200" kern="1200" dirty="0" smtClean="0">
                          <a:solidFill>
                            <a:srgbClr val="00B050"/>
                          </a:solidFill>
                          <a:latin typeface="+mn-lt"/>
                          <a:ea typeface="+mn-ea"/>
                          <a:cs typeface="+mn-cs"/>
                        </a:rPr>
                        <a:t>-for-</a:t>
                      </a:r>
                      <a:r>
                        <a:rPr lang="en-US" altLang="zh-CN" sz="1200" kern="1200" dirty="0" err="1" smtClean="0">
                          <a:solidFill>
                            <a:srgbClr val="00B050"/>
                          </a:solidFill>
                          <a:latin typeface="+mn-lt"/>
                          <a:ea typeface="+mn-ea"/>
                          <a:cs typeface="+mn-cs"/>
                        </a:rPr>
                        <a:t>pn</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sn</a:t>
                      </a:r>
                      <a:r>
                        <a:rPr lang="en-US" altLang="zh-CN" sz="1200" kern="1200" dirty="0" smtClean="0">
                          <a:solidFill>
                            <a:srgbClr val="00B050"/>
                          </a:solidFill>
                          <a:latin typeface="+mn-lt"/>
                          <a:ea typeface="+mn-ea"/>
                          <a:cs typeface="+mn-cs"/>
                        </a:rPr>
                        <a:t>-and-ac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22/1467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Zinan</a:t>
                      </a:r>
                      <a:r>
                        <a:rPr lang="en-US" altLang="zh-CN" sz="1200" kern="1200" dirty="0" smtClean="0">
                          <a:solidFill>
                            <a:schemeClr val="tx1"/>
                          </a:solidFill>
                          <a:latin typeface="+mn-lt"/>
                          <a:ea typeface="+mn-ea"/>
                          <a:cs typeface="+mn-cs"/>
                        </a:rPr>
                        <a:t>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CC40 CR for Trigger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482777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193607264"/>
              </p:ext>
            </p:extLst>
          </p:nvPr>
        </p:nvGraphicFramePr>
        <p:xfrm>
          <a:off x="3429000" y="1341356"/>
          <a:ext cx="8305800" cy="30523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22/1402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Insun</a:t>
                      </a:r>
                      <a:r>
                        <a:rPr lang="en-US" altLang="zh-CN" sz="1200" kern="1200" dirty="0" smtClean="0">
                          <a:solidFill>
                            <a:srgbClr val="0000FF"/>
                          </a:solidFill>
                          <a:latin typeface="+mn-lt"/>
                          <a:ea typeface="+mn-ea"/>
                          <a:cs typeface="+mn-cs"/>
                        </a:rPr>
                        <a:t> Jang (LG Electronics)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CC40 CR for CIDs for Sensing Measurement Setup – Part 1</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22/1577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Dibakar</a:t>
                      </a:r>
                      <a:r>
                        <a:rPr lang="en-US" altLang="zh-CN" sz="1200" kern="1200" dirty="0" smtClean="0">
                          <a:solidFill>
                            <a:srgbClr val="00B050"/>
                          </a:solidFill>
                          <a:latin typeface="+mn-lt"/>
                          <a:ea typeface="+mn-ea"/>
                          <a:cs typeface="+mn-cs"/>
                        </a:rPr>
                        <a:t> Das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a:t>
                      </a:r>
                      <a:r>
                        <a:rPr lang="en-US" altLang="zh-CN" sz="1200" kern="1200" dirty="0" err="1" smtClean="0">
                          <a:solidFill>
                            <a:srgbClr val="00B050"/>
                          </a:solidFill>
                          <a:latin typeface="+mn-lt"/>
                          <a:ea typeface="+mn-ea"/>
                          <a:cs typeface="+mn-cs"/>
                        </a:rPr>
                        <a:t>Miscellenous</a:t>
                      </a:r>
                      <a:r>
                        <a:rPr lang="en-US" altLang="zh-CN" sz="1200" kern="1200" dirty="0" smtClean="0">
                          <a:solidFill>
                            <a:srgbClr val="00B050"/>
                          </a:solidFill>
                          <a:latin typeface="+mn-lt"/>
                          <a:ea typeface="+mn-ea"/>
                          <a:cs typeface="+mn-cs"/>
                        </a:rPr>
                        <a:t> negotiation related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22/1467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Zinan</a:t>
                      </a:r>
                      <a:r>
                        <a:rPr lang="en-US" altLang="zh-CN" sz="1200" kern="1200" dirty="0" smtClean="0">
                          <a:solidFill>
                            <a:srgbClr val="00B050"/>
                          </a:solidFill>
                          <a:latin typeface="+mn-lt"/>
                          <a:ea typeface="+mn-ea"/>
                          <a:cs typeface="+mn-cs"/>
                        </a:rPr>
                        <a:t> Lin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Setup CIDs Part II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MLME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22/1332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Dongguk Lim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rgbClr val="00B050"/>
                          </a:solidFill>
                          <a:latin typeface="+mn-lt"/>
                          <a:ea typeface="+mn-ea"/>
                          <a:cs typeface="+mn-cs"/>
                        </a:rPr>
                        <a:t>CC40 CR for Trigger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SBP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291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22/1495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cc40-comments-dmg-comments-resolution-part-five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02636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27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369915478"/>
              </p:ext>
            </p:extLst>
          </p:nvPr>
        </p:nvGraphicFramePr>
        <p:xfrm>
          <a:off x="3429000" y="1341356"/>
          <a:ext cx="8305800" cy="34539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163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CIDs for Sensing Measurement Setup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22/1396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SBP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22/1785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NDPA Frame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Mahmoud Kamel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 291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a:t>
                      </a:r>
                      <a:r>
                        <a:rPr lang="en-US" altLang="zh-CN" sz="1200" kern="1200" baseline="0" dirty="0" smtClean="0">
                          <a:solidFill>
                            <a:srgbClr val="00B050"/>
                          </a:solidFill>
                          <a:latin typeface="+mn-lt"/>
                          <a:ea typeface="+mn-ea"/>
                          <a:cs typeface="+mn-cs"/>
                        </a:rPr>
                        <a:t>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-coexistence-assessment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22/1495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cc40-comments-dmg-comments-resolution-part-five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III (11.21.8)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a:t>
                      </a:r>
                      <a:r>
                        <a:rPr lang="en-US" altLang="zh-CN" sz="1200" kern="1200" dirty="0" err="1" smtClean="0">
                          <a:solidFill>
                            <a:schemeClr val="tx1"/>
                          </a:solidFill>
                          <a:latin typeface="+mn-lt"/>
                          <a:ea typeface="+mn-ea"/>
                          <a:cs typeface="+mn-cs"/>
                        </a:rPr>
                        <a:t>Qaulcomm</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50 and 139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657396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31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6857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Qinghua</a:t>
                      </a:r>
                      <a:r>
                        <a:rPr lang="en-US" altLang="zh-CN" sz="1200" kern="1200" dirty="0" smtClean="0">
                          <a:solidFill>
                            <a:schemeClr val="tx1"/>
                          </a:solidFill>
                          <a:latin typeface="+mn-lt"/>
                          <a:ea typeface="+mn-ea"/>
                          <a:cs typeface="+mn-cs"/>
                        </a:rPr>
                        <a:t> Li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CSD Configuration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476922316"/>
              </p:ext>
            </p:extLst>
          </p:nvPr>
        </p:nvGraphicFramePr>
        <p:xfrm>
          <a:off x="3429000" y="1341356"/>
          <a:ext cx="8305800" cy="323524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Rajat</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Pushkarna</a:t>
                      </a:r>
                      <a:r>
                        <a:rPr lang="en-US" altLang="zh-CN" sz="1200" kern="1200" dirty="0" smtClean="0">
                          <a:solidFill>
                            <a:srgbClr val="0000FF"/>
                          </a:solidFill>
                          <a:latin typeface="+mn-lt"/>
                          <a:ea typeface="+mn-ea"/>
                          <a:cs typeface="+mn-cs"/>
                        </a:rPr>
                        <a:t>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Re-SP</a:t>
                      </a:r>
                      <a:r>
                        <a:rPr lang="en-US" altLang="zh-CN" sz="1200" kern="1200" baseline="0" dirty="0" smtClean="0">
                          <a:solidFill>
                            <a:srgbClr val="0000FF"/>
                          </a:solidFill>
                          <a:latin typeface="+mn-lt"/>
                          <a:ea typeface="+mn-ea"/>
                          <a:cs typeface="+mn-cs"/>
                        </a:rPr>
                        <a:t> </a:t>
                      </a:r>
                      <a:r>
                        <a:rPr lang="en-US" altLang="zh-CN" sz="1200" kern="1200" dirty="0" smtClean="0">
                          <a:solidFill>
                            <a:srgbClr val="0000FF"/>
                          </a:solidFill>
                          <a:latin typeface="+mn-lt"/>
                          <a:ea typeface="+mn-ea"/>
                          <a:cs typeface="+mn-cs"/>
                        </a:rPr>
                        <a:t>CR </a:t>
                      </a:r>
                      <a:r>
                        <a:rPr lang="en-US" altLang="zh-CN" sz="1200" kern="1200" dirty="0" smtClean="0">
                          <a:solidFill>
                            <a:srgbClr val="0000FF"/>
                          </a:solidFill>
                          <a:latin typeface="+mn-lt"/>
                          <a:ea typeface="+mn-ea"/>
                          <a:cs typeface="+mn-cs"/>
                        </a:rPr>
                        <a:t>Document for Immediate and Delayed Feedback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Ning</a:t>
                      </a:r>
                      <a:r>
                        <a:rPr lang="en-US" altLang="zh-CN" sz="1200" kern="1200" dirty="0" smtClean="0">
                          <a:solidFill>
                            <a:schemeClr val="tx1"/>
                          </a:solidFill>
                          <a:latin typeface="+mn-lt"/>
                          <a:ea typeface="+mn-ea"/>
                          <a:cs typeface="+mn-cs"/>
                        </a:rPr>
                        <a:t> Gao(OPPO)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III (11.21.8)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a:t>
                      </a:r>
                      <a:r>
                        <a:rPr lang="en-US" altLang="zh-CN" sz="1200" kern="1200" dirty="0" err="1" smtClean="0">
                          <a:solidFill>
                            <a:schemeClr val="tx1"/>
                          </a:solidFill>
                          <a:latin typeface="+mn-lt"/>
                          <a:ea typeface="+mn-ea"/>
                          <a:cs typeface="+mn-cs"/>
                        </a:rPr>
                        <a:t>Qaulcomm</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DMG-monostatic-PPDU</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49, 50 and 139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11/1824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LGE)</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575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561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0199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1026" name="Picture 2" descr="C:\Users\h00316112\AppData\Roaming\eSpace_Desktop\UserData\h00316112\imagefiles\originalImgfiles\D2AEA2A1-D061-4631-B945-C176E108636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 y="1057275"/>
            <a:ext cx="11049000" cy="535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smtClean="0"/>
              <a:t>11-22-1524r4</a:t>
            </a:r>
            <a:r>
              <a:rPr lang="en-US" altLang="zh-CN" sz="1600" dirty="0"/>
              <a:t>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22/1524r4</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 (</a:t>
            </a:r>
            <a:r>
              <a:rPr lang="en-US" altLang="zh-CN" sz="4000" dirty="0" smtClean="0">
                <a:solidFill>
                  <a:srgbClr val="0000FF"/>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622</a:t>
            </a:r>
            <a:r>
              <a:rPr lang="en-US" altLang="zh-CN" sz="1600" dirty="0"/>
              <a:t>,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r>
              <a:rPr lang="en-US" altLang="zh-CN" sz="1050" b="1" dirty="0"/>
              <a:t>22/1425r2 </a:t>
            </a:r>
            <a:r>
              <a:rPr lang="en-SG" altLang="zh-CN" sz="1050" b="1" dirty="0" smtClean="0"/>
              <a:t>contains </a:t>
            </a:r>
            <a:r>
              <a:rPr lang="en-SG" altLang="zh-CN" sz="1050" b="1" dirty="0"/>
              <a:t>other </a:t>
            </a:r>
            <a:r>
              <a:rPr lang="en-SG" altLang="zh-CN" sz="1050" b="1" dirty="0" smtClean="0"/>
              <a:t>CIDs </a:t>
            </a:r>
            <a:r>
              <a:rPr lang="en-SG" altLang="zh-CN" sz="1050" b="1" dirty="0"/>
              <a:t>that are not part of this motion request.</a:t>
            </a:r>
            <a:endParaRPr lang="zh-CN" altLang="zh-CN" sz="105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1 or 7?,</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17972783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410, 590, 598, 602, 744, 596, 597, </a:t>
            </a:r>
            <a:r>
              <a:rPr lang="en-US" altLang="zh-CN" sz="1600" dirty="0" smtClean="0"/>
              <a:t>641</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11-22/977r10 </a:t>
            </a:r>
            <a:r>
              <a:rPr lang="en-US" altLang="zh-CN" sz="1600" dirty="0"/>
              <a:t>'cc40-sbp-reporting'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22/977r10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669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666 and </a:t>
            </a:r>
            <a:r>
              <a:rPr lang="en-US" altLang="zh-CN" sz="1600" dirty="0" smtClean="0"/>
              <a:t>672</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11-22/905r3 'CC40 CR for CIDs 666, 672 and </a:t>
            </a:r>
            <a:r>
              <a:rPr lang="en-US" altLang="zh-CN" sz="1600" dirty="0" smtClean="0"/>
              <a:t>734'</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22/905r3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79147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151</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553, 555, 556, and </a:t>
            </a:r>
            <a:r>
              <a:rPr lang="en-US" altLang="zh-CN" sz="1600" dirty="0" smtClean="0"/>
              <a:t>813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11-22/1386r4 'CC40 CR for Topic Instance - Part </a:t>
            </a:r>
            <a:r>
              <a:rPr lang="en-US" altLang="zh-CN" sz="1600" dirty="0" smtClean="0"/>
              <a:t>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22/1386r4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379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b="1" dirty="0"/>
              <a:t>211, 212, 213, 214, 371, 824, 731, 35, 388, 733, 468, 469, 658, 659, 826, 827, 829, 820, 822, 389, 825, 732, 821, 484</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11-22/1365r5 CC40 CR for MLME-Part 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Narengerile</a:t>
            </a:r>
            <a:r>
              <a:rPr lang="en-US" altLang="zh-CN" sz="1800" b="1" kern="0" dirty="0"/>
              <a:t>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22/1365r5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276142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CIDs 13</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22/989r1, CRs for CC40 11bf D0.1 SBP </a:t>
            </a:r>
            <a:r>
              <a:rPr lang="en-US" altLang="zh-CN" sz="1600" dirty="0" err="1"/>
              <a:t>Resetup</a:t>
            </a:r>
            <a:r>
              <a:rPr lang="en-US" altLang="zh-CN" sz="1600" dirty="0"/>
              <a:t> CIDs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Rojan</a:t>
            </a:r>
            <a:r>
              <a:rPr lang="en-US" altLang="zh-CN" sz="1800" b="1" kern="0" dirty="0"/>
              <a:t> </a:t>
            </a:r>
            <a:r>
              <a:rPr lang="en-US" altLang="zh-CN" sz="1800" b="1" kern="0" dirty="0" err="1" smtClean="0"/>
              <a:t>Chitrakar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22/989r1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r>
              <a:rPr lang="en-SG" altLang="zh-CN" b="1" dirty="0"/>
              <a:t>22/989r1 contains other 3 CIDs that are not part of this motion request.</a:t>
            </a:r>
            <a:endParaRPr lang="zh-CN" altLang="zh-CN" dirty="0"/>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737586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11-22-1495-06-00bf-cc40-comments-dmg-comments-resolution-part-five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22/1495r6</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a:p>
            <a:pPr marL="628650" lvl="2">
              <a:buFont typeface="微软雅黑" panose="020B0503020204020204" pitchFamily="34" charset="-122"/>
              <a:buChar char="–"/>
              <a:defRPr/>
            </a:pPr>
            <a:r>
              <a:rPr lang="en-US" altLang="zh-CN" sz="1050" b="1" kern="0" dirty="0"/>
              <a:t>This motion is the former deferred Motion </a:t>
            </a:r>
            <a:r>
              <a:rPr lang="en-US" altLang="zh-CN" sz="1050" b="1" kern="0" dirty="0" smtClean="0"/>
              <a:t>146</a:t>
            </a:r>
            <a:endParaRPr lang="en-US" altLang="zh-CN" sz="1050" b="1" kern="0" dirty="0"/>
          </a:p>
        </p:txBody>
      </p:sp>
    </p:spTree>
    <p:extLst>
      <p:ext uri="{BB962C8B-B14F-4D97-AF65-F5344CB8AC3E}">
        <p14:creationId xmlns:p14="http://schemas.microsoft.com/office/powerpoint/2010/main" val="9813350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155</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a:t>CID 376, 552 and 577 (3 CIDs</a:t>
            </a:r>
            <a:r>
              <a:rPr lang="en-US" altLang="zh-CN" sz="1600" kern="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a:t>in </a:t>
            </a:r>
            <a:r>
              <a:rPr lang="en-US" altLang="zh-CN" sz="1600" dirty="0" smtClean="0"/>
              <a:t>22/882r3 </a:t>
            </a:r>
            <a:r>
              <a:rPr lang="en-SG" altLang="zh-CN" sz="1600" dirty="0"/>
              <a:t>CR Document Resolving CIDs related to Immediate and Delayed Feedback Support</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Rajat </a:t>
            </a:r>
            <a:r>
              <a:rPr lang="en-US" altLang="zh-CN" sz="1800" b="1" kern="0" dirty="0" smtClean="0"/>
              <a:t>PUSHKARNA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22/882r3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03134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156</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747, 800 and 868 (3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22/1674r2 CC40 </a:t>
            </a:r>
            <a:r>
              <a:rPr lang="en-SG" altLang="zh-CN" sz="1600" dirty="0"/>
              <a:t>CR for CIDs on MIBs</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a:t>
            </a:r>
            <a:r>
              <a:rPr lang="en-US" altLang="zh-CN" sz="1800" b="1" kern="0" dirty="0" err="1" smtClean="0"/>
              <a:t>Kamel</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22/1674r2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5508082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157</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407, 411, 771, 887, 345 </a:t>
            </a:r>
            <a:endParaRPr lang="en-US" altLang="zh-CN" sz="1600" dirty="0" smtClean="0"/>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22/1697r1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22/1697r1</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277217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158</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SG" altLang="zh-CN" sz="1600" dirty="0"/>
              <a:t>144, 578, 676, 715, 750, 773, 778, 808, 809, 878, and 879 (11 CIDs</a:t>
            </a:r>
            <a:r>
              <a:rPr lang="en-SG" altLang="zh-CN" sz="1600" dirty="0" smtClean="0"/>
              <a:t>)</a:t>
            </a:r>
          </a:p>
          <a:p>
            <a:pPr lvl="1" algn="just">
              <a:buFont typeface="Arial" panose="020B0604020202020204" pitchFamily="34" charset="0"/>
              <a:buChar char="–"/>
              <a:defRPr/>
            </a:pPr>
            <a:r>
              <a:rPr lang="en-US" altLang="zh-CN" sz="1600" kern="0" dirty="0" smtClean="0"/>
              <a:t>as </a:t>
            </a:r>
            <a:r>
              <a:rPr lang="en-US" altLang="zh-CN" sz="1600" kern="0" dirty="0"/>
              <a:t>specified </a:t>
            </a:r>
            <a:r>
              <a:rPr lang="en-US" altLang="zh-CN" sz="1600" dirty="0" smtClean="0"/>
              <a:t>in </a:t>
            </a:r>
            <a:r>
              <a:rPr lang="en-US" altLang="zh-CN" sz="1600" dirty="0"/>
              <a:t>22/1675r3 CC40 CR for CIDs on Sensing </a:t>
            </a:r>
            <a:r>
              <a:rPr lang="en-US" altLang="zh-CN" sz="1600" dirty="0" smtClean="0"/>
              <a:t>Roles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22/1675r3 </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5992776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158380</TotalTime>
  <Words>5915</Words>
  <Application>Microsoft Office PowerPoint</Application>
  <PresentationFormat>宽屏</PresentationFormat>
  <Paragraphs>1578</Paragraphs>
  <Slides>50</Slides>
  <Notes>50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50</vt:i4>
      </vt:variant>
    </vt:vector>
  </HeadingPairs>
  <TitlesOfParts>
    <vt:vector size="6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447</cp:revision>
  <cp:lastPrinted>2014-11-04T15:04:57Z</cp:lastPrinted>
  <dcterms:created xsi:type="dcterms:W3CDTF">2007-04-17T18:10:23Z</dcterms:created>
  <dcterms:modified xsi:type="dcterms:W3CDTF">2022-10-31T02:57:50Z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(3)t7G4y2RGm9oAfR1nRSkybCn4x1mul4ecJ9XhUyfn07RFh9HL/C0ZGDGNj/prH3mJCnpf9TA2
6yPbbrArXdpWOzk03DoQrRh4XUpzNGS6dUy2yasXEFB3m39VxXKB2h+WM+jO4YOzTaqkgxJU
bmdsuXW6SGJpU2eoP55qIvuhIUYpCKn7aLxaAG3tIxItEz+Xf7a50UnwaGt7EdOpSS5fHFen
hljOLaq4nuYB5UK7Ed</vt:lpwstr>
  </property>
  <property fmtid="{D5CDD505-2E9C-101B-9397-08002B2CF9AE}" pid="27" name="_2015_ms_pID_7253431">
    <vt:lpwstr>W8qNfoRHwRzXDAbctzsQ4ox5Iv3qzc39R3yk+UbVBU2wMTGDfQ5Jxl
vT/U7RMm3u/DeNWXVSUvE4SbiQwJ3nSIPDXBngm+6Dz9n8s1vAJT3gLQiqF0Md52WnSAOo20
ISPLSlXMm2S5ZQsXlQE+s/bD/vXa/1InRzBySQPFlDxVgVIJfnldvWBgVua8CV5ByN2/Lf8+
6jJ/aD+I+FukGroN3zznNyUKw7cnjyul2+L3</vt:lpwstr>
  </property>
  <property fmtid="{D5CDD505-2E9C-101B-9397-08002B2CF9AE}" pid="28" name="_2015_ms_pID_7253432">
    <vt:lpwstr>xOdsW0lpzlNhgoFZ0M7z1Bo=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