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51"/>
  </p:notesMasterIdLst>
  <p:handoutMasterIdLst>
    <p:handoutMasterId r:id="rId52"/>
  </p:handoutMasterIdLst>
  <p:sldIdLst>
    <p:sldId id="269" r:id="rId2"/>
    <p:sldId id="813" r:id="rId3"/>
    <p:sldId id="424" r:id="rId4"/>
    <p:sldId id="423" r:id="rId5"/>
    <p:sldId id="757" r:id="rId6"/>
    <p:sldId id="754" r:id="rId7"/>
    <p:sldId id="755" r:id="rId8"/>
    <p:sldId id="458" r:id="rId9"/>
    <p:sldId id="489" r:id="rId10"/>
    <p:sldId id="814" r:id="rId11"/>
    <p:sldId id="815" r:id="rId12"/>
    <p:sldId id="749" r:id="rId13"/>
    <p:sldId id="767" r:id="rId14"/>
    <p:sldId id="768" r:id="rId15"/>
    <p:sldId id="746" r:id="rId16"/>
    <p:sldId id="953" r:id="rId17"/>
    <p:sldId id="959" r:id="rId18"/>
    <p:sldId id="964" r:id="rId19"/>
    <p:sldId id="967" r:id="rId20"/>
    <p:sldId id="969" r:id="rId21"/>
    <p:sldId id="974" r:id="rId22"/>
    <p:sldId id="975" r:id="rId23"/>
    <p:sldId id="976" r:id="rId24"/>
    <p:sldId id="977" r:id="rId25"/>
    <p:sldId id="893" r:id="rId26"/>
    <p:sldId id="942" r:id="rId27"/>
    <p:sldId id="906" r:id="rId28"/>
    <p:sldId id="949" r:id="rId29"/>
    <p:sldId id="950" r:id="rId30"/>
    <p:sldId id="945" r:id="rId31"/>
    <p:sldId id="947" r:id="rId32"/>
    <p:sldId id="954" r:id="rId33"/>
    <p:sldId id="955" r:id="rId34"/>
    <p:sldId id="956" r:id="rId35"/>
    <p:sldId id="957" r:id="rId36"/>
    <p:sldId id="958" r:id="rId37"/>
    <p:sldId id="960" r:id="rId38"/>
    <p:sldId id="961" r:id="rId39"/>
    <p:sldId id="962" r:id="rId40"/>
    <p:sldId id="963" r:id="rId41"/>
    <p:sldId id="965" r:id="rId42"/>
    <p:sldId id="966" r:id="rId43"/>
    <p:sldId id="968" r:id="rId44"/>
    <p:sldId id="970" r:id="rId45"/>
    <p:sldId id="971" r:id="rId46"/>
    <p:sldId id="972" r:id="rId47"/>
    <p:sldId id="973" r:id="rId48"/>
    <p:sldId id="842" r:id="rId49"/>
    <p:sldId id="888" r:id="rId50"/>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4"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C00000"/>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22100" autoAdjust="0"/>
    <p:restoredTop sz="90200" autoAdjust="0"/>
  </p:normalViewPr>
  <p:slideViewPr>
    <p:cSldViewPr>
      <p:cViewPr varScale="1">
        <p:scale>
          <a:sx n="101" d="100"/>
          <a:sy n="101" d="100"/>
        </p:scale>
        <p:origin x="504" y="108"/>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viewProps" Target="viewProp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commentAuthors" Target="commentAuthors.xml"/><Relationship Id="rId5" Type="http://schemas.openxmlformats.org/officeDocument/2006/relationships/slide" Target="slides/slide4.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theme" Target="theme/theme1.xml"/><Relationship Id="rId8" Type="http://schemas.openxmlformats.org/officeDocument/2006/relationships/slide" Target="slides/slide7.xml"/><Relationship Id="rId51" Type="http://schemas.openxmlformats.org/officeDocument/2006/relationships/notesMaster" Target="notesMasters/notesMaster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tableStyles" Target="tableStyles.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handoutMaster" Target="handoutMasters/handoutMaster1.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1.xml"/><Relationship Id="rId1" Type="http://schemas.microsoft.com/office/2011/relationships/chartStyle" Target="style1.xm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zh-CN"/>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r>
              <a:rPr lang="en-US" dirty="0"/>
              <a:t>P802.11bf D0.1 CR Status</a:t>
            </a:r>
          </a:p>
        </c:rich>
      </c:tx>
      <c:overlay val="0"/>
      <c:spPr>
        <a:noFill/>
        <a:ln>
          <a:noFill/>
        </a:ln>
        <a:effectLst/>
      </c:spPr>
      <c:txPr>
        <a:bodyPr rot="0" spcFirstLastPara="1" vertOverflow="ellipsis" vert="horz" wrap="square" anchor="ctr" anchorCtr="1"/>
        <a:lstStyle/>
        <a:p>
          <a:pPr>
            <a:defRPr sz="2200" b="1" i="0" u="none" strike="noStrike" kern="1200" baseline="0">
              <a:solidFill>
                <a:schemeClr val="dk1">
                  <a:lumMod val="75000"/>
                  <a:lumOff val="25000"/>
                </a:schemeClr>
              </a:solidFill>
              <a:latin typeface="+mn-lt"/>
              <a:ea typeface="+mn-ea"/>
              <a:cs typeface="+mn-cs"/>
            </a:defRPr>
          </a:pPr>
          <a:endParaRPr lang="zh-CN"/>
        </a:p>
      </c:txPr>
    </c:title>
    <c:autoTitleDeleted val="0"/>
    <c:plotArea>
      <c:layout>
        <c:manualLayout>
          <c:layoutTarget val="inner"/>
          <c:xMode val="edge"/>
          <c:yMode val="edge"/>
          <c:x val="0.11294623498792468"/>
          <c:y val="0.16645970674947"/>
          <c:w val="0.86251844759057739"/>
          <c:h val="0.64167057773928859"/>
        </c:manualLayout>
      </c:layout>
      <c:barChart>
        <c:barDir val="col"/>
        <c:grouping val="clustered"/>
        <c:varyColors val="0"/>
        <c:ser>
          <c:idx val="0"/>
          <c:order val="0"/>
          <c:tx>
            <c:strRef>
              <c:f>Sheet1!$B$1</c:f>
              <c:strCache>
                <c:ptCount val="1"/>
                <c:pt idx="0">
                  <c:v>Received</c:v>
                </c:pt>
              </c:strCache>
            </c:strRef>
          </c:tx>
          <c:spPr>
            <a:solidFill>
              <a:srgbClr val="C0000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Sheet1!$B$2:$B$4</c:f>
              <c:numCache>
                <c:formatCode>General</c:formatCode>
                <c:ptCount val="3"/>
                <c:pt idx="0">
                  <c:v>591</c:v>
                </c:pt>
                <c:pt idx="1">
                  <c:v>55</c:v>
                </c:pt>
                <c:pt idx="2">
                  <c:v>266</c:v>
                </c:pt>
              </c:numCache>
            </c:numRef>
          </c:val>
          <c:extLst xmlns:c16r2="http://schemas.microsoft.com/office/drawing/2015/06/chart">
            <c:ext xmlns:c16="http://schemas.microsoft.com/office/drawing/2014/chart" uri="{C3380CC4-5D6E-409C-BE32-E72D297353CC}">
              <c16:uniqueId val="{00000000-7DDA-4C11-A3E1-0B160159F838}"/>
            </c:ext>
          </c:extLst>
        </c:ser>
        <c:ser>
          <c:idx val="1"/>
          <c:order val="1"/>
          <c:tx>
            <c:strRef>
              <c:f>Sheet1!$C$1</c:f>
              <c:strCache>
                <c:ptCount val="1"/>
                <c:pt idx="0">
                  <c:v>Resolved</c:v>
                </c:pt>
              </c:strCache>
            </c:strRef>
          </c:tx>
          <c:spPr>
            <a:solidFill>
              <a:srgbClr val="00B050">
                <a:alpha val="85000"/>
              </a:srgbClr>
            </a:solidFill>
            <a:ln w="9525" cap="flat" cmpd="sng" algn="ctr">
              <a:solidFill>
                <a:schemeClr val="lt1">
                  <a:alpha val="50000"/>
                </a:schemeClr>
              </a:solidFill>
              <a:round/>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197" b="1" i="0" u="none" strike="noStrike" kern="1200" baseline="0">
                    <a:solidFill>
                      <a:schemeClr val="lt1"/>
                    </a:solidFill>
                    <a:latin typeface="+mn-lt"/>
                    <a:ea typeface="+mn-ea"/>
                    <a:cs typeface="+mn-cs"/>
                  </a:defRPr>
                </a:pPr>
                <a:endParaRPr lang="zh-CN"/>
              </a:p>
            </c:txPr>
            <c:dLblPos val="inEnd"/>
            <c:showLegendKey val="0"/>
            <c:showVal val="1"/>
            <c:showCatName val="0"/>
            <c:showSerName val="0"/>
            <c:showPercent val="0"/>
            <c:showBubbleSize val="0"/>
            <c:showLeaderLines val="0"/>
            <c:extLst>
              <c:ext xmlns:c15="http://schemas.microsoft.com/office/drawing/2012/chart" uri="{CE6537A1-D6FC-4f65-9D91-7224C49458BB}">
                <c15:showLeaderLines val="1"/>
                <c15:leaderLines>
                  <c:spPr>
                    <a:ln w="9525">
                      <a:solidFill>
                        <a:schemeClr val="dk1">
                          <a:lumMod val="50000"/>
                          <a:lumOff val="50000"/>
                        </a:schemeClr>
                      </a:solidFill>
                    </a:ln>
                    <a:effectLst/>
                  </c:spPr>
                </c15:leaderLines>
              </c:ext>
            </c:extLst>
          </c:dLbls>
          <c:cat>
            <c:strRef>
              <c:f>Sheet1!$A$2:$A$4</c:f>
              <c:strCache>
                <c:ptCount val="3"/>
                <c:pt idx="0">
                  <c:v>Technical</c:v>
                </c:pt>
                <c:pt idx="1">
                  <c:v>General</c:v>
                </c:pt>
                <c:pt idx="2">
                  <c:v>Editorial</c:v>
                </c:pt>
              </c:strCache>
            </c:strRef>
          </c:cat>
          <c:val>
            <c:numRef>
              <c:f>Sheet1!$C$2:$C$4</c:f>
              <c:numCache>
                <c:formatCode>General</c:formatCode>
                <c:ptCount val="3"/>
                <c:pt idx="0">
                  <c:v>198</c:v>
                </c:pt>
                <c:pt idx="1">
                  <c:v>18</c:v>
                </c:pt>
                <c:pt idx="2">
                  <c:v>238</c:v>
                </c:pt>
              </c:numCache>
            </c:numRef>
          </c:val>
          <c:extLst xmlns:c16r2="http://schemas.microsoft.com/office/drawing/2015/06/chart">
            <c:ext xmlns:c16="http://schemas.microsoft.com/office/drawing/2014/chart" uri="{C3380CC4-5D6E-409C-BE32-E72D297353CC}">
              <c16:uniqueId val="{00000001-7DDA-4C11-A3E1-0B160159F838}"/>
            </c:ext>
          </c:extLst>
        </c:ser>
        <c:dLbls>
          <c:dLblPos val="inEnd"/>
          <c:showLegendKey val="0"/>
          <c:showVal val="1"/>
          <c:showCatName val="0"/>
          <c:showSerName val="0"/>
          <c:showPercent val="0"/>
          <c:showBubbleSize val="0"/>
        </c:dLbls>
        <c:gapWidth val="65"/>
        <c:axId val="-201036192"/>
        <c:axId val="-201035648"/>
      </c:barChart>
      <c:catAx>
        <c:axId val="-201036192"/>
        <c:scaling>
          <c:orientation val="minMax"/>
        </c:scaling>
        <c:delete val="0"/>
        <c:axPos val="b"/>
        <c:numFmt formatCode="General" sourceLinked="1"/>
        <c:majorTickMark val="none"/>
        <c:minorTickMark val="none"/>
        <c:tickLblPos val="nextTo"/>
        <c:spPr>
          <a:noFill/>
          <a:ln w="19050" cap="flat" cmpd="sng" algn="ctr">
            <a:solidFill>
              <a:schemeClr val="dk1">
                <a:lumMod val="75000"/>
                <a:lumOff val="25000"/>
              </a:schemeClr>
            </a:solidFill>
            <a:round/>
          </a:ln>
          <a:effectLst/>
        </c:spPr>
        <c:txPr>
          <a:bodyPr rot="-60000000" spcFirstLastPara="1" vertOverflow="ellipsis" vert="horz" wrap="square" anchor="ctr" anchorCtr="1"/>
          <a:lstStyle/>
          <a:p>
            <a:pPr>
              <a:defRPr sz="1197" b="0" i="0" u="none" strike="noStrike" kern="1200" cap="all" baseline="0">
                <a:solidFill>
                  <a:schemeClr val="dk1">
                    <a:lumMod val="75000"/>
                    <a:lumOff val="25000"/>
                  </a:schemeClr>
                </a:solidFill>
                <a:latin typeface="+mn-lt"/>
                <a:ea typeface="+mn-ea"/>
                <a:cs typeface="+mn-cs"/>
              </a:defRPr>
            </a:pPr>
            <a:endParaRPr lang="zh-CN"/>
          </a:p>
        </c:txPr>
        <c:crossAx val="-201035648"/>
        <c:crosses val="autoZero"/>
        <c:auto val="1"/>
        <c:lblAlgn val="ctr"/>
        <c:lblOffset val="100"/>
        <c:noMultiLvlLbl val="0"/>
      </c:catAx>
      <c:valAx>
        <c:axId val="-201035648"/>
        <c:scaling>
          <c:orientation val="minMax"/>
        </c:scaling>
        <c:delete val="1"/>
        <c:axPos val="l"/>
        <c:majorGridlines>
          <c:spPr>
            <a:ln w="9525" cap="flat" cmpd="sng" algn="ctr">
              <a:gradFill>
                <a:gsLst>
                  <a:gs pos="100000">
                    <a:schemeClr val="dk1">
                      <a:lumMod val="95000"/>
                      <a:lumOff val="5000"/>
                      <a:alpha val="42000"/>
                    </a:schemeClr>
                  </a:gs>
                  <a:gs pos="0">
                    <a:schemeClr val="lt1">
                      <a:lumMod val="75000"/>
                      <a:alpha val="36000"/>
                    </a:schemeClr>
                  </a:gs>
                </a:gsLst>
                <a:lin ang="5400000" scaled="0"/>
              </a:gradFill>
              <a:round/>
            </a:ln>
            <a:effectLst/>
          </c:spPr>
        </c:majorGridlines>
        <c:numFmt formatCode="General" sourceLinked="1"/>
        <c:majorTickMark val="none"/>
        <c:minorTickMark val="none"/>
        <c:tickLblPos val="nextTo"/>
        <c:crossAx val="-201036192"/>
        <c:crosses val="autoZero"/>
        <c:crossBetween val="between"/>
      </c:valAx>
      <c:spPr>
        <a:noFill/>
        <a:ln>
          <a:noFill/>
        </a:ln>
        <a:effectLst/>
      </c:spPr>
    </c:plotArea>
    <c:legend>
      <c:legendPos val="b"/>
      <c:overlay val="0"/>
      <c:spPr>
        <a:solidFill>
          <a:schemeClr val="lt1">
            <a:lumMod val="95000"/>
            <a:alpha val="39000"/>
          </a:schemeClr>
        </a:solidFill>
        <a:ln>
          <a:noFill/>
        </a:ln>
        <a:effectLst/>
      </c:spPr>
      <c:txPr>
        <a:bodyPr rot="0" spcFirstLastPara="1" vertOverflow="ellipsis" vert="horz" wrap="square" anchor="ctr" anchorCtr="1"/>
        <a:lstStyle/>
        <a:p>
          <a:pPr>
            <a:defRPr sz="1197" b="0" i="0" u="none" strike="noStrike" kern="1200" baseline="0">
              <a:solidFill>
                <a:schemeClr val="dk1">
                  <a:lumMod val="75000"/>
                  <a:lumOff val="25000"/>
                </a:schemeClr>
              </a:solidFill>
              <a:latin typeface="+mn-lt"/>
              <a:ea typeface="+mn-ea"/>
              <a:cs typeface="+mn-cs"/>
            </a:defRPr>
          </a:pPr>
          <a:endParaRPr lang="zh-CN"/>
        </a:p>
      </c:txPr>
    </c:legend>
    <c:plotVisOnly val="1"/>
    <c:dispBlanksAs val="gap"/>
    <c:showDLblsOverMax val="0"/>
    <c:extLst xmlns:c16r2="http://schemas.microsoft.com/office/drawing/2015/06/chart">
      <c:ext xmlns:c16r3="http://schemas.microsoft.com/office/drawing/2017/03/chart" uri="{56B9EC1D-385E-4148-901F-78D8002777C0}">
        <c16r3:dataDisplayOptions16>
          <c16r3:dispNaAsBlank val="1"/>
        </c16r3:dataDisplayOptions16>
      </c:ext>
    </c:extLst>
  </c:chart>
  <c: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a:effectLst/>
  </c:spPr>
  <c:txPr>
    <a:bodyPr/>
    <a:lstStyle/>
    <a:p>
      <a:pPr>
        <a:defRPr/>
      </a:pPr>
      <a:endParaRPr lang="zh-CN"/>
    </a:p>
  </c:txPr>
  <c:externalData r:id="rId3">
    <c:autoUpdate val="0"/>
  </c:externalData>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05">
  <cs:axisTitle>
    <cs:lnRef idx="0"/>
    <cs:fillRef idx="0"/>
    <cs:effectRef idx="0"/>
    <cs:fontRef idx="minor">
      <a:schemeClr val="dk1">
        <a:lumMod val="75000"/>
        <a:lumOff val="25000"/>
      </a:schemeClr>
    </cs:fontRef>
    <cs:defRPr sz="1197" b="1" kern="1200"/>
  </cs:axisTitle>
  <cs:categoryAxis>
    <cs:lnRef idx="0"/>
    <cs:fillRef idx="0"/>
    <cs:effectRef idx="0"/>
    <cs:fontRef idx="minor">
      <a:schemeClr val="dk1">
        <a:lumMod val="75000"/>
        <a:lumOff val="25000"/>
      </a:schemeClr>
    </cs:fontRef>
    <cs:spPr>
      <a:ln w="19050" cap="flat" cmpd="sng" algn="ctr">
        <a:solidFill>
          <a:schemeClr val="dk1">
            <a:lumMod val="75000"/>
            <a:lumOff val="25000"/>
          </a:schemeClr>
        </a:solidFill>
        <a:round/>
      </a:ln>
    </cs:spPr>
    <cs:defRPr sz="1197" kern="1200" cap="all" baseline="0"/>
  </cs:categoryAxis>
  <cs:chartArea>
    <cs:lnRef idx="0"/>
    <cs:fillRef idx="0"/>
    <cs:effectRef idx="0"/>
    <cs:fontRef idx="minor">
      <a:schemeClr val="dk1"/>
    </cs:fontRef>
    <cs:spPr>
      <a:gradFill flip="none" rotWithShape="1">
        <a:gsLst>
          <a:gs pos="0">
            <a:schemeClr val="lt1"/>
          </a:gs>
          <a:gs pos="39000">
            <a:schemeClr val="lt1"/>
          </a:gs>
          <a:gs pos="100000">
            <a:schemeClr val="lt1">
              <a:lumMod val="75000"/>
            </a:schemeClr>
          </a:gs>
        </a:gsLst>
        <a:path path="circle">
          <a:fillToRect l="50000" t="-80000" r="50000" b="180000"/>
        </a:path>
        <a:tileRect/>
      </a:gradFill>
      <a:ln w="9525" cap="flat" cmpd="sng" algn="ctr">
        <a:solidFill>
          <a:schemeClr val="dk1">
            <a:lumMod val="25000"/>
            <a:lumOff val="75000"/>
          </a:schemeClr>
        </a:solidFill>
        <a:round/>
      </a:ln>
    </cs:spPr>
    <cs:defRPr sz="1197" kern="1200"/>
  </cs:chartArea>
  <cs:dataLabel>
    <cs:lnRef idx="0"/>
    <cs:fillRef idx="0"/>
    <cs:effectRef idx="0"/>
    <cs:fontRef idx="minor">
      <a:schemeClr val="lt1"/>
    </cs:fontRef>
    <cs:defRPr sz="1197" b="1" i="0" u="none" strike="noStrike" kern="1200" baseline="0"/>
  </cs:dataLabel>
  <cs:dataLabelCallout>
    <cs:lnRef idx="0"/>
    <cs:fillRef idx="0"/>
    <cs:effectRef idx="0"/>
    <cs:fontRef idx="minor">
      <a:schemeClr val="lt1"/>
    </cs:fontRef>
    <cs:spPr>
      <a:solidFill>
        <a:schemeClr val="dk1">
          <a:lumMod val="65000"/>
          <a:lumOff val="35000"/>
          <a:alpha val="75000"/>
        </a:schemeClr>
      </a:solidFill>
    </cs:spPr>
    <cs:defRPr sz="1197" b="1" kern="1200"/>
    <cs:bodyPr rot="0" spcFirstLastPara="1" vertOverflow="clip" horzOverflow="clip" vert="horz" wrap="square" lIns="36576" tIns="18288" rIns="36576" bIns="18288" anchor="ctr" anchorCtr="1">
      <a:spAutoFit/>
    </cs:bodyPr>
  </cs:dataLabelCallout>
  <cs:dataPoint>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
  <cs:dataPoint3D>
    <cs:lnRef idx="0"/>
    <cs:fillRef idx="0">
      <cs:styleClr val="auto"/>
    </cs:fillRef>
    <cs:effectRef idx="0"/>
    <cs:fontRef idx="minor">
      <a:schemeClr val="dk1"/>
    </cs:fontRef>
    <cs:spPr>
      <a:solidFill>
        <a:schemeClr val="phClr">
          <a:alpha val="85000"/>
        </a:schemeClr>
      </a:solidFill>
      <a:ln w="9525" cap="flat" cmpd="sng" algn="ctr">
        <a:solidFill>
          <a:schemeClr val="lt1">
            <a:alpha val="50000"/>
          </a:schemeClr>
        </a:solidFill>
        <a:round/>
      </a:ln>
    </cs:spPr>
  </cs:dataPoint3D>
  <cs:dataPointLine>
    <cs:lnRef idx="0">
      <cs:styleClr val="auto"/>
    </cs:lnRef>
    <cs:fillRef idx="0"/>
    <cs:effectRef idx="0"/>
    <cs:fontRef idx="minor">
      <a:schemeClr val="dk1"/>
    </cs:fontRef>
    <cs:spPr>
      <a:ln w="31750" cap="rnd">
        <a:solidFill>
          <a:schemeClr val="phClr">
            <a:alpha val="85000"/>
          </a:schemeClr>
        </a:solidFill>
        <a:round/>
      </a:ln>
    </cs:spPr>
  </cs:dataPointLine>
  <cs:dataPointMarker>
    <cs:lnRef idx="0"/>
    <cs:fillRef idx="0">
      <cs:styleClr val="auto"/>
    </cs:fillRef>
    <cs:effectRef idx="0"/>
    <cs:fontRef idx="minor">
      <a:schemeClr val="dk1"/>
    </cs:fontRef>
    <cs:spPr>
      <a:solidFill>
        <a:schemeClr val="phClr">
          <a:alpha val="85000"/>
        </a:schemeClr>
      </a:solidFill>
    </cs:spPr>
  </cs:dataPointMarker>
  <cs:dataPointMarkerLayout symbol="circle" size="6"/>
  <cs:dataPointWireframe>
    <cs:lnRef idx="0">
      <cs:styleClr val="auto"/>
    </cs:lnRef>
    <cs:fillRef idx="0"/>
    <cs:effectRef idx="0"/>
    <cs:fontRef idx="minor">
      <a:schemeClr val="dk1"/>
    </cs:fontRef>
    <cs:spPr>
      <a:ln w="9525" cap="rnd">
        <a:solidFill>
          <a:schemeClr val="phClr"/>
        </a:solidFill>
        <a:round/>
      </a:ln>
    </cs:spPr>
  </cs:dataPointWireframe>
  <cs:dataTable>
    <cs:lnRef idx="0"/>
    <cs:fillRef idx="0"/>
    <cs:effectRef idx="0"/>
    <cs:fontRef idx="minor">
      <a:schemeClr val="dk1">
        <a:lumMod val="75000"/>
        <a:lumOff val="25000"/>
      </a:schemeClr>
    </cs:fontRef>
    <cs:spPr>
      <a:ln w="9525">
        <a:solidFill>
          <a:schemeClr val="dk1">
            <a:lumMod val="35000"/>
            <a:lumOff val="65000"/>
          </a:schemeClr>
        </a:solidFill>
      </a:ln>
    </cs:spPr>
    <cs:defRPr sz="1197" kern="1200"/>
  </cs:dataTable>
  <cs:downBar>
    <cs:lnRef idx="0"/>
    <cs:fillRef idx="0"/>
    <cs:effectRef idx="0"/>
    <cs:fontRef idx="minor">
      <a:schemeClr val="dk1"/>
    </cs:fontRef>
    <cs:spPr>
      <a:solidFill>
        <a:schemeClr val="dk1">
          <a:lumMod val="50000"/>
          <a:lumOff val="50000"/>
        </a:schemeClr>
      </a:solidFill>
      <a:ln w="9525">
        <a:solidFill>
          <a:schemeClr val="dk1">
            <a:lumMod val="65000"/>
            <a:lumOff val="35000"/>
          </a:schemeClr>
        </a:solidFill>
      </a:ln>
    </cs:spPr>
  </cs:downBar>
  <cs:dropLine>
    <cs:lnRef idx="0"/>
    <cs:fillRef idx="0"/>
    <cs:effectRef idx="0"/>
    <cs:fontRef idx="minor">
      <a:schemeClr val="dk1"/>
    </cs:fontRef>
    <cs:spPr>
      <a:ln w="9525">
        <a:solidFill>
          <a:schemeClr val="dk1">
            <a:lumMod val="35000"/>
            <a:lumOff val="65000"/>
          </a:schemeClr>
        </a:solidFill>
        <a:prstDash val="dash"/>
      </a:ln>
    </cs:spPr>
  </cs:dropLine>
  <cs:errorBar>
    <cs:lnRef idx="0"/>
    <cs:fillRef idx="0"/>
    <cs:effectRef idx="0"/>
    <cs:fontRef idx="minor">
      <a:schemeClr val="dk1"/>
    </cs:fontRef>
    <cs:spPr>
      <a:ln w="9525">
        <a:solidFill>
          <a:schemeClr val="dk1">
            <a:lumMod val="65000"/>
            <a:lumOff val="35000"/>
          </a:schemeClr>
        </a:solidFill>
        <a:round/>
      </a:ln>
    </cs:spPr>
  </cs:errorBar>
  <cs:floor>
    <cs:lnRef idx="0"/>
    <cs:fillRef idx="0"/>
    <cs:effectRef idx="0"/>
    <cs:fontRef idx="minor">
      <a:schemeClr val="dk1"/>
    </cs:fontRef>
  </cs:floor>
  <cs:gridlineMajor>
    <cs:lnRef idx="0"/>
    <cs:fillRef idx="0"/>
    <cs:effectRef idx="0"/>
    <cs:fontRef idx="minor">
      <a:schemeClr val="dk1"/>
    </cs:fontRef>
    <cs:spPr>
      <a:ln w="9525" cap="flat" cmpd="sng" algn="ctr">
        <a:gradFill>
          <a:gsLst>
            <a:gs pos="100000">
              <a:schemeClr val="dk1">
                <a:lumMod val="95000"/>
                <a:lumOff val="5000"/>
                <a:alpha val="42000"/>
              </a:schemeClr>
            </a:gs>
            <a:gs pos="0">
              <a:schemeClr val="lt1">
                <a:lumMod val="75000"/>
                <a:alpha val="36000"/>
              </a:schemeClr>
            </a:gs>
          </a:gsLst>
          <a:lin ang="5400000" scaled="0"/>
        </a:gradFill>
        <a:round/>
      </a:ln>
    </cs:spPr>
  </cs:gridlineMajor>
  <cs:gridlineMinor>
    <cs:lnRef idx="0"/>
    <cs:fillRef idx="0"/>
    <cs:effectRef idx="0"/>
    <cs:fontRef idx="minor">
      <a:schemeClr val="dk1"/>
    </cs:fontRef>
    <cs:spPr>
      <a:ln>
        <a:gradFill>
          <a:gsLst>
            <a:gs pos="100000">
              <a:schemeClr val="dk1">
                <a:lumMod val="95000"/>
                <a:lumOff val="5000"/>
                <a:alpha val="42000"/>
              </a:schemeClr>
            </a:gs>
            <a:gs pos="0">
              <a:schemeClr val="lt1">
                <a:lumMod val="75000"/>
                <a:alpha val="36000"/>
              </a:schemeClr>
            </a:gs>
          </a:gsLst>
          <a:lin ang="5400000" scaled="0"/>
        </a:gradFill>
      </a:ln>
    </cs:spPr>
  </cs:gridlineMinor>
  <cs:hiLoLine>
    <cs:lnRef idx="0"/>
    <cs:fillRef idx="0"/>
    <cs:effectRef idx="0"/>
    <cs:fontRef idx="minor">
      <a:schemeClr val="dk1"/>
    </cs:fontRef>
    <cs:spPr>
      <a:ln w="9525">
        <a:solidFill>
          <a:schemeClr val="dk1">
            <a:lumMod val="35000"/>
            <a:lumOff val="65000"/>
          </a:schemeClr>
        </a:solidFill>
        <a:prstDash val="dash"/>
      </a:ln>
    </cs:spPr>
  </cs:hiLoLine>
  <cs:leaderLine>
    <cs:lnRef idx="0"/>
    <cs:fillRef idx="0"/>
    <cs:effectRef idx="0"/>
    <cs:fontRef idx="minor">
      <a:schemeClr val="dk1"/>
    </cs:fontRef>
    <cs:spPr>
      <a:ln w="9525">
        <a:solidFill>
          <a:schemeClr val="dk1">
            <a:lumMod val="50000"/>
            <a:lumOff val="50000"/>
          </a:schemeClr>
        </a:solidFill>
      </a:ln>
    </cs:spPr>
  </cs:leaderLine>
  <cs:legend>
    <cs:lnRef idx="0"/>
    <cs:fillRef idx="0"/>
    <cs:effectRef idx="0"/>
    <cs:fontRef idx="minor">
      <a:schemeClr val="dk1">
        <a:lumMod val="75000"/>
        <a:lumOff val="25000"/>
      </a:schemeClr>
    </cs:fontRef>
    <cs:spPr>
      <a:solidFill>
        <a:schemeClr val="lt1">
          <a:lumMod val="95000"/>
          <a:alpha val="39000"/>
        </a:schemeClr>
      </a:solidFill>
    </cs:spPr>
    <cs:defRPr sz="1197" kern="1200"/>
  </cs:legend>
  <cs:plotArea>
    <cs:lnRef idx="0"/>
    <cs:fillRef idx="0"/>
    <cs:effectRef idx="0"/>
    <cs:fontRef idx="minor">
      <a:schemeClr val="dk1"/>
    </cs:fontRef>
  </cs:plotArea>
  <cs:plotArea3D>
    <cs:lnRef idx="0"/>
    <cs:fillRef idx="0"/>
    <cs:effectRef idx="0"/>
    <cs:fontRef idx="minor">
      <a:schemeClr val="dk1"/>
    </cs:fontRef>
  </cs:plotArea3D>
  <cs:seriesAxis>
    <cs:lnRef idx="0"/>
    <cs:fillRef idx="0"/>
    <cs:effectRef idx="0"/>
    <cs:fontRef idx="minor">
      <a:schemeClr val="dk1">
        <a:lumMod val="75000"/>
        <a:lumOff val="25000"/>
      </a:schemeClr>
    </cs:fontRef>
    <cs:spPr>
      <a:ln w="31750" cap="flat" cmpd="sng" algn="ctr">
        <a:solidFill>
          <a:schemeClr val="dk1">
            <a:lumMod val="75000"/>
            <a:lumOff val="25000"/>
          </a:schemeClr>
        </a:solidFill>
        <a:round/>
      </a:ln>
    </cs:spPr>
    <cs:defRPr sz="1197" kern="1200"/>
  </cs:seriesAxis>
  <cs:seriesLine>
    <cs:lnRef idx="0"/>
    <cs:fillRef idx="0"/>
    <cs:effectRef idx="0"/>
    <cs:fontRef idx="minor">
      <a:schemeClr val="dk1"/>
    </cs:fontRef>
    <cs:spPr>
      <a:ln w="9525">
        <a:solidFill>
          <a:schemeClr val="dk1">
            <a:lumMod val="50000"/>
            <a:lumOff val="50000"/>
          </a:schemeClr>
        </a:solidFill>
        <a:round/>
      </a:ln>
    </cs:spPr>
  </cs:seriesLine>
  <cs:title>
    <cs:lnRef idx="0"/>
    <cs:fillRef idx="0"/>
    <cs:effectRef idx="0"/>
    <cs:fontRef idx="minor">
      <a:schemeClr val="dk1">
        <a:lumMod val="75000"/>
        <a:lumOff val="25000"/>
      </a:schemeClr>
    </cs:fontRef>
    <cs:defRPr sz="2200" b="1" kern="1200" baseline="0"/>
  </cs:title>
  <cs:trendline>
    <cs:lnRef idx="0">
      <cs:styleClr val="auto"/>
    </cs:lnRef>
    <cs:fillRef idx="0"/>
    <cs:effectRef idx="0"/>
    <cs:fontRef idx="minor">
      <a:schemeClr val="dk1"/>
    </cs:fontRef>
    <cs:spPr>
      <a:ln w="19050" cap="rnd">
        <a:solidFill>
          <a:schemeClr val="phClr"/>
        </a:solidFill>
      </a:ln>
    </cs:spPr>
  </cs:trendline>
  <cs:trendlineLabel>
    <cs:lnRef idx="0"/>
    <cs:fillRef idx="0"/>
    <cs:effectRef idx="0"/>
    <cs:fontRef idx="minor">
      <a:schemeClr val="dk1">
        <a:lumMod val="75000"/>
        <a:lumOff val="25000"/>
      </a:schemeClr>
    </cs:fontRef>
    <cs:defRPr sz="1197" kern="1200"/>
  </cs:trendlineLabel>
  <cs:upBar>
    <cs:lnRef idx="0"/>
    <cs:fillRef idx="0"/>
    <cs:effectRef idx="0"/>
    <cs:fontRef idx="minor">
      <a:schemeClr val="dk1"/>
    </cs:fontRef>
    <cs:spPr>
      <a:solidFill>
        <a:schemeClr val="lt1"/>
      </a:solidFill>
      <a:ln w="9525">
        <a:solidFill>
          <a:schemeClr val="dk1">
            <a:lumMod val="65000"/>
            <a:lumOff val="35000"/>
          </a:schemeClr>
        </a:solidFill>
      </a:ln>
    </cs:spPr>
  </cs:upBar>
  <cs:valueAxis>
    <cs:lnRef idx="0"/>
    <cs:fillRef idx="0"/>
    <cs:effectRef idx="0"/>
    <cs:fontRef idx="minor">
      <a:schemeClr val="dk1">
        <a:lumMod val="75000"/>
        <a:lumOff val="25000"/>
      </a:schemeClr>
    </cs:fontRef>
    <cs:spPr>
      <a:ln>
        <a:noFill/>
      </a:ln>
    </cs:spPr>
    <cs:defRPr sz="1197" kern="1200"/>
  </cs:valueAxis>
  <cs:wall>
    <cs:lnRef idx="0"/>
    <cs:fillRef idx="0"/>
    <cs:effectRef idx="0"/>
    <cs:fontRef idx="minor">
      <a:schemeClr val="dk1"/>
    </cs:fontRef>
  </cs:wall>
</cs:chartStyl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9F288A74-A044-4BEA-A240-DEFB332E57C4}"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295087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DF5FBB85-B9F8-4899-8B5B-B90AEDFA23A9}"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098812939"/>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604441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159559910"/>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8620340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21218668"/>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41471373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30588102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670357135"/>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528024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3123212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309460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2487864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lvl="1" algn="just"/>
            <a:endParaRPr lang="en-US" altLang="zh-CN" dirty="0" smtClean="0"/>
          </a:p>
          <a:p>
            <a:endParaRPr lang="en-US" altLang="en-US" dirty="0" smtClean="0"/>
          </a:p>
        </p:txBody>
      </p:sp>
    </p:spTree>
    <p:extLst>
      <p:ext uri="{BB962C8B-B14F-4D97-AF65-F5344CB8AC3E}">
        <p14:creationId xmlns:p14="http://schemas.microsoft.com/office/powerpoint/2010/main" val="54023453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00821606"/>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9074751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1698264"/>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65302521"/>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2572606"/>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25</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236569758"/>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35E0D7E8-EBB2-4683-98FD-8E18BC106EDA}" type="slidenum">
              <a:rPr lang="en-US"/>
              <a:pPr/>
              <a:t>26</a:t>
            </a:fld>
            <a:endParaRPr lang="en-US"/>
          </a:p>
        </p:txBody>
      </p:sp>
      <p:sp>
        <p:nvSpPr>
          <p:cNvPr id="18433" name="Rectangle 1"/>
          <p:cNvSpPr txBox="1">
            <a:spLocks noGrp="1" noRot="1" noChangeAspect="1" noChangeArrowheads="1"/>
          </p:cNvSpPr>
          <p:nvPr>
            <p:ph type="sldImg"/>
          </p:nvPr>
        </p:nvSpPr>
        <p:spPr bwMode="auto">
          <a:xfrm>
            <a:off x="384175" y="701675"/>
            <a:ext cx="6165850" cy="3468688"/>
          </a:xfrm>
          <a:prstGeom prst="rect">
            <a:avLst/>
          </a:prstGeom>
          <a:solidFill>
            <a:srgbClr val="FFFFFF"/>
          </a:solidFill>
          <a:ln>
            <a:solidFill>
              <a:srgbClr val="000000"/>
            </a:solidFill>
            <a:miter lim="800000"/>
            <a:headEnd/>
            <a:tailEnd/>
          </a:ln>
        </p:spPr>
      </p:sp>
      <p:sp>
        <p:nvSpPr>
          <p:cNvPr id="18434" name="Rectangle 2"/>
          <p:cNvSpPr txBox="1">
            <a:spLocks noGrp="1" noChangeArrowheads="1"/>
          </p:cNvSpPr>
          <p:nvPr>
            <p:ph type="body" idx="1"/>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34925699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413712138"/>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8591318"/>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88375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344525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342900" lvl="1" indent="-342900" algn="just">
              <a:buFont typeface="Arial" panose="020B0604020202020204" pitchFamily="34" charset="0"/>
              <a:buChar char="•"/>
              <a:defRPr/>
            </a:pPr>
            <a:r>
              <a:rPr lang="en-US" altLang="zh-CN" sz="2800" b="1" kern="0" dirty="0" smtClean="0"/>
              <a:t>Will you attend July Plenary in person?</a:t>
            </a:r>
          </a:p>
          <a:p>
            <a:pPr lvl="1" algn="just">
              <a:buFont typeface="Arial" panose="020B0604020202020204" pitchFamily="34" charset="0"/>
              <a:buChar char="–"/>
              <a:defRPr/>
            </a:pPr>
            <a:r>
              <a:rPr lang="en-US" altLang="zh-CN" sz="2400" dirty="0" smtClean="0"/>
              <a:t>Yes	13</a:t>
            </a:r>
          </a:p>
          <a:p>
            <a:pPr lvl="1" algn="just">
              <a:buFont typeface="Arial" panose="020B0604020202020204" pitchFamily="34" charset="0"/>
              <a:buChar char="–"/>
              <a:defRPr/>
            </a:pPr>
            <a:r>
              <a:rPr lang="en-US" altLang="zh-CN" sz="2400" dirty="0" smtClean="0"/>
              <a:t>No	15</a:t>
            </a:r>
          </a:p>
          <a:p>
            <a:pPr lvl="1" algn="just">
              <a:buFont typeface="Arial" panose="020B0604020202020204" pitchFamily="34" charset="0"/>
              <a:buChar char="–"/>
              <a:defRPr/>
            </a:pPr>
            <a:r>
              <a:rPr lang="en-US" altLang="zh-CN" sz="2400" dirty="0" smtClean="0"/>
              <a:t>Not sure yet	2</a:t>
            </a:r>
          </a:p>
          <a:p>
            <a:endParaRPr lang="zh-CN" altLang="en-US" dirty="0"/>
          </a:p>
        </p:txBody>
      </p:sp>
    </p:spTree>
    <p:extLst>
      <p:ext uri="{BB962C8B-B14F-4D97-AF65-F5344CB8AC3E}">
        <p14:creationId xmlns:p14="http://schemas.microsoft.com/office/powerpoint/2010/main" val="906090076"/>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9817503"/>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92660246"/>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49571212"/>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08915189"/>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7413273"/>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60953018"/>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67120325"/>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7577844"/>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5466768"/>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75908769"/>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7189589"/>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741834"/>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649562"/>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47651645"/>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0446060"/>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70933541"/>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202646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412297"/>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4219290179"/>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lvl="0"/>
            <a:r>
              <a:rPr lang="en-US" altLang="zh-CN" sz="1200" kern="1200" dirty="0" smtClean="0">
                <a:solidFill>
                  <a:schemeClr val="tx1"/>
                </a:solidFill>
                <a:effectLst/>
                <a:latin typeface="Times New Roman" pitchFamily="18" charset="0"/>
                <a:ea typeface="MS PGothic" pitchFamily="34" charset="-128"/>
                <a:cs typeface="MS PGothic" charset="0"/>
              </a:rPr>
              <a:t>Do you agree to replace the Sensing Measurement Report element with a field?</a:t>
            </a:r>
            <a:endParaRPr lang="zh-CN" altLang="zh-CN" sz="1200" kern="1200" dirty="0" smtClean="0">
              <a:solidFill>
                <a:schemeClr val="tx1"/>
              </a:solidFill>
              <a:effectLst/>
              <a:latin typeface="Times New Roman" pitchFamily="18" charset="0"/>
              <a:ea typeface="MS PGothic" pitchFamily="34" charset="-128"/>
              <a:cs typeface="MS PGothic" charset="0"/>
            </a:endParaRPr>
          </a:p>
          <a:p>
            <a:r>
              <a:rPr lang="en-US" altLang="zh-CN" sz="1200" kern="1200" dirty="0" smtClean="0">
                <a:solidFill>
                  <a:schemeClr val="tx1"/>
                </a:solidFill>
                <a:effectLst/>
                <a:latin typeface="Times New Roman" pitchFamily="18" charset="0"/>
                <a:ea typeface="MS PGothic" pitchFamily="34" charset="-128"/>
                <a:cs typeface="MS PGothic" charset="0"/>
              </a:rPr>
              <a:t>Note: The content of the field is based on the content of the Sensing Measurement Report element. </a:t>
            </a:r>
            <a:endParaRPr lang="zh-CN" altLang="zh-CN" sz="1200" kern="1200" dirty="0" smtClean="0">
              <a:solidFill>
                <a:schemeClr val="tx1"/>
              </a:solidFill>
              <a:effectLst/>
              <a:latin typeface="Times New Roman" pitchFamily="18" charset="0"/>
              <a:ea typeface="MS PGothic" pitchFamily="34" charset="-128"/>
              <a:cs typeface="MS PGothic" charset="0"/>
            </a:endParaRPr>
          </a:p>
          <a:p>
            <a:endParaRPr lang="zh-CN" altLang="en-US" dirty="0"/>
          </a:p>
        </p:txBody>
      </p:sp>
    </p:spTree>
    <p:extLst>
      <p:ext uri="{BB962C8B-B14F-4D97-AF65-F5344CB8AC3E}">
        <p14:creationId xmlns:p14="http://schemas.microsoft.com/office/powerpoint/2010/main" val="181320412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41080711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38950564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528869334"/>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82785723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7964349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Tree>
    <p:extLst>
      <p:ext uri="{BB962C8B-B14F-4D97-AF65-F5344CB8AC3E}">
        <p14:creationId xmlns:p14="http://schemas.microsoft.com/office/powerpoint/2010/main" val="2614432417"/>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416509427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dirty="0"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8220953"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802.11-22/1677r14</a:t>
            </a:r>
          </a:p>
        </p:txBody>
      </p:sp>
      <p:sp>
        <p:nvSpPr>
          <p:cNvPr id="2" name="Line 8"/>
          <p:cNvSpPr>
            <a:spLocks noChangeShapeType="1"/>
          </p:cNvSpPr>
          <p:nvPr/>
        </p:nvSpPr>
        <p:spPr bwMode="auto">
          <a:xfrm>
            <a:off x="457200" y="609600"/>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457200" y="6475413"/>
            <a:ext cx="1023870"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Meeting Agenda</a:t>
            </a:r>
          </a:p>
        </p:txBody>
      </p:sp>
      <p:sp>
        <p:nvSpPr>
          <p:cNvPr id="11" name="Rectangle 7"/>
          <p:cNvSpPr>
            <a:spLocks noChangeArrowheads="1"/>
          </p:cNvSpPr>
          <p:nvPr userDrawn="1"/>
        </p:nvSpPr>
        <p:spPr bwMode="auto">
          <a:xfrm>
            <a:off x="4572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 </a:t>
            </a:r>
            <a:r>
              <a:rPr lang="en-US" altLang="en-US" sz="1800" b="1" dirty="0" smtClean="0"/>
              <a:t>2022</a:t>
            </a:r>
          </a:p>
        </p:txBody>
      </p:sp>
      <p:sp>
        <p:nvSpPr>
          <p:cNvPr id="12" name="Line 8"/>
          <p:cNvSpPr>
            <a:spLocks noChangeShapeType="1"/>
          </p:cNvSpPr>
          <p:nvPr userDrawn="1"/>
        </p:nvSpPr>
        <p:spPr bwMode="auto">
          <a:xfrm>
            <a:off x="457200" y="6475413"/>
            <a:ext cx="11277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3" name="Rectangle 5"/>
          <p:cNvSpPr txBox="1">
            <a:spLocks noChangeArrowheads="1"/>
          </p:cNvSpPr>
          <p:nvPr userDrawn="1"/>
        </p:nvSpPr>
        <p:spPr bwMode="auto">
          <a:xfrm>
            <a:off x="8064500" y="6475413"/>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dirty="0" smtClean="0"/>
              <a:t>Tony Xiao Han (Huawei)</a:t>
            </a:r>
            <a:endParaRPr lang="en-US" dirty="0"/>
          </a:p>
        </p:txBody>
      </p:sp>
      <p:sp>
        <p:nvSpPr>
          <p:cNvPr id="14" name="Rectangle 6"/>
          <p:cNvSpPr txBox="1">
            <a:spLocks noChangeArrowheads="1"/>
          </p:cNvSpPr>
          <p:nvPr userDrawn="1"/>
        </p:nvSpPr>
        <p:spPr bwMode="auto">
          <a:xfrm>
            <a:off x="5828299" y="6474897"/>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smtClean="0"/>
              <a:t>Slide </a:t>
            </a:r>
            <a:fld id="{5DFA9695-C1BB-41B2-BF85-AF49C303836D}" type="slidenum">
              <a:rPr lang="en-US" altLang="en-US" smtClean="0"/>
              <a:pPr>
                <a:defRPr/>
              </a:pPr>
              <a:t>‹#›</a:t>
            </a:fld>
            <a:endParaRPr lang="en-US" alt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bylaws/sect6-7.html#7" TargetMode="External"/><Relationship Id="rId7" Type="http://schemas.openxmlformats.org/officeDocument/2006/relationships/hyperlink" Target="http://standards.ieee.org/develop/policies/best_practices_for_ieee_standards_development_051215.pdf"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 Id="rId6" Type="http://schemas.openxmlformats.org/officeDocument/2006/relationships/hyperlink" Target="http://standards.ieee.org/faqs/copyrights.html/" TargetMode="External"/><Relationship Id="rId5" Type="http://schemas.openxmlformats.org/officeDocument/2006/relationships/hyperlink" Target="https://standards.ieee.org/content/dam/ieee-standards/standards/web/documents/other/permissionltrs.zip" TargetMode="External"/><Relationship Id="rId4" Type="http://schemas.openxmlformats.org/officeDocument/2006/relationships/hyperlink" Target="https://standards.ieee.org/about/policies/opman/sect6.html" TargetMode="External"/></Relationships>
</file>

<file path=ppt/slides/_rels/slide12.xml.rels><?xml version="1.0" encoding="UTF-8" standalone="yes"?>
<Relationships xmlns="http://schemas.openxmlformats.org/package/2006/relationships"><Relationship Id="rId3" Type="http://schemas.openxmlformats.org/officeDocument/2006/relationships/hyperlink" Target="http://www.ieee.org/about/corporate/governance/p7-8.html"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 Id="rId5" Type="http://schemas.openxmlformats.org/officeDocument/2006/relationships/hyperlink" Target="http://www.ieee.org/about/corporate/governance" TargetMode="External"/><Relationship Id="rId4" Type="http://schemas.openxmlformats.org/officeDocument/2006/relationships/hyperlink" Target="https://www.ieee.org/content/dam/ieee-org/ieee/web/org/about/ieee_code_of_conduct.pdf" TargetMode="External"/></Relationships>
</file>

<file path=ppt/slides/_rels/slide13.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3" Type="http://schemas.openxmlformats.org/officeDocument/2006/relationships/hyperlink" Target="http://standards.ieee.org/board/pat/faq.pdf" TargetMode="External"/><Relationship Id="rId7" Type="http://schemas.openxmlformats.org/officeDocument/2006/relationships/hyperlink" Target="https://mentor.ieee.org/802.11/dcn/14/11-14-0629-22-0000-802-11-operations-manual.docx" TargetMode="External"/><Relationship Id="rId2" Type="http://schemas.openxmlformats.org/officeDocument/2006/relationships/notesSlide" Target="../notesSlides/notesSlide15.xml"/><Relationship Id="rId1" Type="http://schemas.openxmlformats.org/officeDocument/2006/relationships/slideLayout" Target="../slideLayouts/slideLayout1.xml"/><Relationship Id="rId6" Type="http://schemas.openxmlformats.org/officeDocument/2006/relationships/hyperlink" Target="http://www.ieee.org/web/membership/ethics/code_ethics.html" TargetMode="External"/><Relationship Id="rId5" Type="http://schemas.openxmlformats.org/officeDocument/2006/relationships/hyperlink" Target="http://standards.ieee.org/resources/antitrust-guidelines.pdf" TargetMode="External"/><Relationship Id="rId4" Type="http://schemas.openxmlformats.org/officeDocument/2006/relationships/hyperlink" Target="http://standards.ieee.org/faqs/affiliationFAQ.html"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2" Type="http://schemas.openxmlformats.org/officeDocument/2006/relationships/notesSlide" Target="../notesSlides/notesSlide35.xml"/><Relationship Id="rId1" Type="http://schemas.openxmlformats.org/officeDocument/2006/relationships/slideLayout" Target="../slideLayouts/slideLayout1.xm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imat.ieee.org/attendance"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5" Type="http://schemas.openxmlformats.org/officeDocument/2006/relationships/hyperlink" Target="mailto:jrosdahl@ieee.org" TargetMode="External"/><Relationship Id="rId4" Type="http://schemas.openxmlformats.org/officeDocument/2006/relationships/hyperlink" Target="http://mentor.ieee.org/" TargetMode="External"/></Relationships>
</file>

<file path=ppt/slides/_rels/slide40.xml.rels><?xml version="1.0" encoding="UTF-8" standalone="yes"?>
<Relationships xmlns="http://schemas.openxmlformats.org/package/2006/relationships"><Relationship Id="rId2" Type="http://schemas.openxmlformats.org/officeDocument/2006/relationships/notesSlide" Target="../notesSlides/notesSlide40.xml"/><Relationship Id="rId1" Type="http://schemas.openxmlformats.org/officeDocument/2006/relationships/slideLayout" Target="../slideLayouts/slideLayout1.xm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hyperlink" Target="mailto:patcom@ieee.org" TargetMode="External"/><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tandards.ieee.org/develop/policies/bylaws/sect6-7.html#6" TargetMode="External"/><Relationship Id="rId2" Type="http://schemas.openxmlformats.org/officeDocument/2006/relationships/notesSlide" Target="../notesSlides/notesSlide9.xml"/><Relationship Id="rId1" Type="http://schemas.openxmlformats.org/officeDocument/2006/relationships/slideLayout" Target="../slideLayouts/slideLayout1.xml"/><Relationship Id="rId6" Type="http://schemas.openxmlformats.org/officeDocument/2006/relationships/hyperlink" Target="mailto:patcom@ieee.org" TargetMode="External"/><Relationship Id="rId5" Type="http://schemas.openxmlformats.org/officeDocument/2006/relationships/hyperlink" Target="http://standards.ieee.org/about/sasb/patcom/materials.html" TargetMode="External"/><Relationship Id="rId4" Type="http://schemas.openxmlformats.org/officeDocument/2006/relationships/hyperlink" Target="http://standards.ieee.org/develop/policies/opman/sect6.html#6.3"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457200" y="914400"/>
            <a:ext cx="11277600" cy="1066800"/>
          </a:xfrm>
        </p:spPr>
        <p:txBody>
          <a:bodyPr/>
          <a:lstStyle/>
          <a:p>
            <a:r>
              <a:rPr lang="en-US" altLang="en-US" sz="3600" dirty="0"/>
              <a:t>Task Group </a:t>
            </a:r>
            <a:r>
              <a:rPr lang="en-US" altLang="zh-CN" sz="3600" dirty="0"/>
              <a:t>bf</a:t>
            </a:r>
            <a:r>
              <a:rPr lang="en-US" altLang="en-US" sz="3600" dirty="0"/>
              <a:t/>
            </a:r>
            <a:br>
              <a:rPr lang="en-US" altLang="en-US" sz="3600" dirty="0"/>
            </a:br>
            <a:r>
              <a:rPr lang="en-US" altLang="en-US" sz="3600" dirty="0"/>
              <a:t>Meeting agenda, </a:t>
            </a:r>
            <a:r>
              <a:rPr lang="en-US" altLang="zh-CN" sz="3600" dirty="0" smtClean="0">
                <a:solidFill>
                  <a:srgbClr val="0000FF"/>
                </a:solidFill>
              </a:rPr>
              <a:t>October teleconference </a:t>
            </a:r>
            <a:r>
              <a:rPr lang="en-US" altLang="en-US" sz="3600" dirty="0" smtClean="0"/>
              <a:t>2022</a:t>
            </a:r>
          </a:p>
        </p:txBody>
      </p:sp>
      <p:sp>
        <p:nvSpPr>
          <p:cNvPr id="4101" name="Rectangle 6"/>
          <p:cNvSpPr>
            <a:spLocks noGrp="1" noChangeArrowheads="1"/>
          </p:cNvSpPr>
          <p:nvPr>
            <p:ph type="body" idx="1"/>
          </p:nvPr>
        </p:nvSpPr>
        <p:spPr>
          <a:xfrm>
            <a:off x="2209800" y="2514600"/>
            <a:ext cx="7772400" cy="381000"/>
          </a:xfrm>
        </p:spPr>
        <p:txBody>
          <a:bodyPr/>
          <a:lstStyle/>
          <a:p>
            <a:pPr algn="ctr">
              <a:buFontTx/>
              <a:buNone/>
            </a:pPr>
            <a:r>
              <a:rPr lang="en-US" altLang="en-US" sz="2000" dirty="0"/>
              <a:t>Date</a:t>
            </a:r>
            <a:r>
              <a:rPr lang="en-US" altLang="en-US" sz="2000"/>
              <a:t>:</a:t>
            </a:r>
            <a:r>
              <a:rPr lang="en-US" altLang="en-US" sz="2000" b="0"/>
              <a:t> </a:t>
            </a:r>
            <a:r>
              <a:rPr lang="en-US" altLang="en-US" sz="2000" b="0" smtClean="0"/>
              <a:t>2022-10-18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extLst>
              <p:ext uri="{D42A27DB-BD31-4B8C-83A1-F6EECF244321}">
                <p14:modId xmlns:p14="http://schemas.microsoft.com/office/powerpoint/2010/main" val="1478343348"/>
              </p:ext>
            </p:extLst>
          </p:nvPr>
        </p:nvGraphicFramePr>
        <p:xfrm>
          <a:off x="2362200" y="3671889"/>
          <a:ext cx="7620000" cy="91535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200" dirty="0" smtClean="0">
                          <a:solidFill>
                            <a:schemeClr val="tx1"/>
                          </a:solidFill>
                        </a:rPr>
                        <a:t>Name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Affiliation</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Address</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Phone</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200" dirty="0" smtClean="0">
                          <a:solidFill>
                            <a:schemeClr val="tx1"/>
                          </a:solidFill>
                        </a:rPr>
                        <a:t>Email</a:t>
                      </a:r>
                      <a:endParaRPr lang="en-US" sz="12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400" dirty="0" smtClean="0">
                          <a:solidFill>
                            <a:srgbClr val="000000"/>
                          </a:solidFill>
                          <a:latin typeface="+mn-lt"/>
                          <a:ea typeface="Times New Roman"/>
                          <a:cs typeface="Arial"/>
                        </a:rPr>
                        <a:t>Tony Xiao Han</a:t>
                      </a:r>
                      <a:endParaRPr lang="en-US" sz="14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Huawei Technologies Co., Ltd.</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400" b="0" dirty="0" smtClean="0">
                          <a:solidFill>
                            <a:srgbClr val="000000"/>
                          </a:solidFill>
                          <a:latin typeface="+mn-lt"/>
                          <a:ea typeface="Times New Roman"/>
                          <a:cs typeface="Arial"/>
                        </a:rPr>
                        <a:t>F3, Huawei Base, Shenzhen, China</a:t>
                      </a: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4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buFont typeface="Arial" panose="020B0604020202020204" pitchFamily="34" charset="0"/>
              <a:buChar char="•"/>
            </a:pPr>
            <a:r>
              <a:rPr lang="en-US" altLang="en-US" dirty="0"/>
              <a:t>By participating in this activity, you agree to comply with the IEEE Code of Ethics, all applicable laws, and all IEEE policies and procedures including, but not limited to, the IEEE SA Copyright Policy. </a:t>
            </a:r>
          </a:p>
          <a:p>
            <a:pPr marL="457200" indent="-457200" algn="just">
              <a:spcBef>
                <a:spcPts val="0"/>
              </a:spcBef>
              <a:spcAft>
                <a:spcPts val="0"/>
              </a:spcAft>
              <a:buClr>
                <a:srgbClr val="CC3300"/>
              </a:buClr>
              <a:buSzPct val="50000"/>
              <a:buFont typeface="Arial" panose="020B0604020202020204" pitchFamily="34" charset="0"/>
              <a:buChar char="•"/>
            </a:pPr>
            <a:endParaRPr lang="en-US" altLang="en-US" sz="3200" dirty="0">
              <a:latin typeface="Calibri" pitchFamily="34" charset="0"/>
              <a:cs typeface="Calibri" pitchFamily="34" charset="0"/>
            </a:endParaRPr>
          </a:p>
          <a:p>
            <a:pPr marL="857250" lvl="1" indent="-342900" algn="just">
              <a:buSzPct val="150000"/>
              <a:buFont typeface="Arial" panose="020B0604020202020204" pitchFamily="34" charset="0"/>
              <a:buChar char="•"/>
            </a:pPr>
            <a:r>
              <a:rPr lang="en-US" altLang="en-US" dirty="0"/>
              <a:t>Previously Published material (copyright assertion indicated) shall not be presented/submitted to the Working Group nor incorporated into a Working Group draft unless permission is granted. </a:t>
            </a:r>
          </a:p>
          <a:p>
            <a:pPr marL="857250" lvl="1" indent="-342900" algn="just">
              <a:buSzPct val="150000"/>
              <a:buFont typeface="Arial" panose="020B0604020202020204" pitchFamily="34" charset="0"/>
              <a:buChar char="•"/>
            </a:pPr>
            <a:r>
              <a:rPr lang="en-US" altLang="en-US" dirty="0"/>
              <a:t>Prior to presentation or submission, you shall notify the Working Group Chair of previously Published material and should assist the Chair in obtaining copyright permission acceptable to IEEE SA.</a:t>
            </a:r>
          </a:p>
          <a:p>
            <a:pPr marL="857250" lvl="1" indent="-342900" algn="just">
              <a:buSzPct val="150000"/>
              <a:buFont typeface="Arial" panose="020B0604020202020204" pitchFamily="34" charset="0"/>
              <a:buChar char="•"/>
            </a:pPr>
            <a:r>
              <a:rPr lang="en-US" altLang="en-US" dirty="0"/>
              <a:t>For material that is not previously Published, IEEE is automatically granted a license to use any material that is presented or submitted.</a:t>
            </a:r>
          </a:p>
          <a:p>
            <a:pPr marL="1257300" lvl="2" indent="-342900" algn="just">
              <a:buSzPct val="150000"/>
              <a:buFont typeface="Arial" panose="020B0604020202020204" pitchFamily="34" charset="0"/>
              <a:buChar char="•"/>
            </a:pPr>
            <a:endParaRPr lang="en-US" altLang="en-US" sz="20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#5</a:t>
            </a:r>
            <a:endParaRPr lang="en-US" altLang="en-US" b="0" dirty="0"/>
          </a:p>
        </p:txBody>
      </p:sp>
    </p:spTree>
    <p:extLst>
      <p:ext uri="{BB962C8B-B14F-4D97-AF65-F5344CB8AC3E}">
        <p14:creationId xmlns:p14="http://schemas.microsoft.com/office/powerpoint/2010/main" val="839395014"/>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524000"/>
            <a:ext cx="11277600" cy="4648200"/>
          </a:xfrm>
        </p:spPr>
        <p:txBody>
          <a:bodyPr/>
          <a:lstStyle/>
          <a:p>
            <a:pPr marL="355600" lvl="2" indent="-285750">
              <a:buSzPct val="150000"/>
              <a:buFont typeface="Arial" panose="020B0604020202020204" pitchFamily="34" charset="0"/>
              <a:buChar char="•"/>
            </a:pPr>
            <a:r>
              <a:rPr lang="en-US" altLang="zh-CN" dirty="0"/>
              <a:t>The IEEE SA Copyright Policy is described in the IEEE SA Standards Board Bylaws and IEEE SA Standards Board Operations Manual</a:t>
            </a:r>
          </a:p>
          <a:p>
            <a:pPr marL="355600" lvl="3" indent="-285750">
              <a:buSzPct val="150000"/>
              <a:buFont typeface="Arial" panose="020B0604020202020204" pitchFamily="34" charset="0"/>
              <a:buChar char="•"/>
            </a:pPr>
            <a:r>
              <a:rPr lang="en-US" altLang="zh-CN" sz="1800" dirty="0"/>
              <a:t>IEEE SA Copyright Policy, see </a:t>
            </a:r>
            <a:br>
              <a:rPr lang="en-US" altLang="zh-CN" sz="1800" dirty="0"/>
            </a:br>
            <a:r>
              <a:rPr lang="en-US" altLang="zh-CN" sz="1800" dirty="0"/>
              <a:t>	Clause 7 of the IEEE SA Standards Board Bylaws</a:t>
            </a:r>
            <a:br>
              <a:rPr lang="en-US" altLang="zh-CN" sz="1800" dirty="0"/>
            </a:br>
            <a:r>
              <a:rPr lang="en-US" altLang="zh-CN" sz="1800" dirty="0"/>
              <a:t> 	</a:t>
            </a:r>
            <a:r>
              <a:rPr lang="en-US" altLang="zh-CN" dirty="0">
                <a:hlinkClick r:id="rId3"/>
              </a:rPr>
              <a:t>https://standards.ieee.org/about/policies/bylaws/sect6-7.html#7</a:t>
            </a:r>
            <a:r>
              <a:rPr lang="en-US" altLang="zh-CN" dirty="0"/>
              <a:t/>
            </a:r>
            <a:br>
              <a:rPr lang="en-US" altLang="zh-CN" dirty="0"/>
            </a:br>
            <a:r>
              <a:rPr lang="en-US" altLang="zh-CN" sz="1800" dirty="0"/>
              <a:t>	Clause 6.1 of the IEEE SA Standards Board Operations Manual</a:t>
            </a:r>
            <a:br>
              <a:rPr lang="en-US" altLang="zh-CN" sz="1800" dirty="0"/>
            </a:br>
            <a:r>
              <a:rPr lang="en-US" altLang="zh-CN" sz="1800" dirty="0"/>
              <a:t>	</a:t>
            </a: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r>
              <a:rPr lang="en-US" altLang="zh-CN" dirty="0"/>
              <a:t>IEEE SA Copyright Permission</a:t>
            </a:r>
          </a:p>
          <a:p>
            <a:pPr marL="355600" lvl="3" indent="-285750">
              <a:buSzPct val="150000"/>
              <a:buFont typeface="Arial" panose="020B0604020202020204" pitchFamily="34" charset="0"/>
              <a:buChar char="•"/>
            </a:pPr>
            <a:r>
              <a:rPr lang="en-US" altLang="zh-CN" dirty="0">
                <a:hlinkClick r:id="rId5"/>
              </a:rPr>
              <a:t>https://standards.ieee.org/content/dam/ieee-standards/standards/web/documents/other/permissionltrs.zip</a:t>
            </a:r>
            <a:endParaRPr lang="en-US" altLang="zh-CN" dirty="0"/>
          </a:p>
          <a:p>
            <a:pPr marL="355600" lvl="2" indent="-285750">
              <a:buSzPct val="150000"/>
              <a:buFont typeface="Arial" panose="020B0604020202020204" pitchFamily="34" charset="0"/>
              <a:buChar char="•"/>
            </a:pPr>
            <a:r>
              <a:rPr lang="en-US" altLang="zh-CN" dirty="0"/>
              <a:t>IEEE SA Copyright FAQs</a:t>
            </a:r>
          </a:p>
          <a:p>
            <a:pPr marL="355600" lvl="3" indent="-285750">
              <a:buSzPct val="150000"/>
              <a:buFont typeface="Arial" panose="020B0604020202020204" pitchFamily="34" charset="0"/>
              <a:buChar char="•"/>
            </a:pPr>
            <a:r>
              <a:rPr lang="en-US" altLang="zh-CN" dirty="0">
                <a:hlinkClick r:id="rId6"/>
              </a:rPr>
              <a:t>http://standards.ieee.org/faqs/copyrights.html/</a:t>
            </a:r>
            <a:endParaRPr lang="en-US" altLang="zh-CN" dirty="0"/>
          </a:p>
          <a:p>
            <a:pPr marL="355600" lvl="2" indent="-285750">
              <a:buSzPct val="150000"/>
              <a:buFont typeface="Arial" panose="020B0604020202020204" pitchFamily="34" charset="0"/>
              <a:buChar char="•"/>
            </a:pPr>
            <a:r>
              <a:rPr lang="en-US" altLang="zh-CN" dirty="0"/>
              <a:t>IEEE SA Best Practices for IEEE Standards Development </a:t>
            </a:r>
          </a:p>
          <a:p>
            <a:pPr marL="355600" lvl="3" indent="-285750">
              <a:buSzPct val="150000"/>
              <a:buFont typeface="Arial" panose="020B0604020202020204" pitchFamily="34" charset="0"/>
              <a:buChar char="•"/>
            </a:pPr>
            <a:r>
              <a:rPr lang="en-US" altLang="zh-CN" dirty="0">
                <a:hlinkClick r:id="rId7"/>
              </a:rPr>
              <a:t>http://standards.ieee.org/develop/policies/best_practices_for_ieee_standards_development_051215.pdf</a:t>
            </a:r>
            <a:endParaRPr lang="en-US" altLang="zh-CN" dirty="0"/>
          </a:p>
          <a:p>
            <a:pPr marL="355600" lvl="2" indent="-285750">
              <a:buSzPct val="150000"/>
              <a:buFont typeface="Arial" panose="020B0604020202020204" pitchFamily="34" charset="0"/>
              <a:buChar char="•"/>
            </a:pPr>
            <a:r>
              <a:rPr lang="en-US" altLang="zh-CN" dirty="0"/>
              <a:t>Distribution of Draft Standards (see 6.1.3 of the SASB Operations Manual)</a:t>
            </a:r>
          </a:p>
          <a:p>
            <a:pPr marL="355600" lvl="3" indent="-285750">
              <a:buSzPct val="150000"/>
              <a:buFont typeface="Arial" panose="020B0604020202020204" pitchFamily="34" charset="0"/>
              <a:buChar char="•"/>
            </a:pPr>
            <a:r>
              <a:rPr lang="en-US" altLang="zh-CN" dirty="0">
                <a:hlinkClick r:id="rId4"/>
              </a:rPr>
              <a:t>https://standards.ieee.org/about/policies/opman/sect6.html</a:t>
            </a:r>
            <a:endParaRPr lang="en-US" altLang="zh-CN" dirty="0"/>
          </a:p>
          <a:p>
            <a:pPr marL="355600" lvl="2" indent="-285750">
              <a:buSzPct val="150000"/>
              <a:buFont typeface="Arial" panose="020B0604020202020204" pitchFamily="34" charset="0"/>
              <a:buChar char="•"/>
            </a:pPr>
            <a:endParaRPr lang="en-US" altLang="en-US" sz="1600" dirty="0"/>
          </a:p>
        </p:txBody>
      </p:sp>
      <p:sp>
        <p:nvSpPr>
          <p:cNvPr id="1434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 SA Copyright Policy</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#6</a:t>
            </a:r>
            <a:endParaRPr lang="en-US" altLang="en-US" b="0" dirty="0"/>
          </a:p>
        </p:txBody>
      </p:sp>
    </p:spTree>
    <p:extLst>
      <p:ext uri="{BB962C8B-B14F-4D97-AF65-F5344CB8AC3E}">
        <p14:creationId xmlns:p14="http://schemas.microsoft.com/office/powerpoint/2010/main" val="2855512876"/>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Rectangle 2"/>
          <p:cNvSpPr>
            <a:spLocks noGrp="1" noChangeArrowheads="1"/>
          </p:cNvSpPr>
          <p:nvPr>
            <p:ph type="body" idx="1"/>
          </p:nvPr>
        </p:nvSpPr>
        <p:spPr>
          <a:xfrm>
            <a:off x="457200" y="1676400"/>
            <a:ext cx="11277600" cy="4648200"/>
          </a:xfrm>
        </p:spPr>
        <p:txBody>
          <a:bodyPr/>
          <a:lstStyle/>
          <a:p>
            <a:pPr algn="just">
              <a:spcAft>
                <a:spcPts val="600"/>
              </a:spcAft>
            </a:pPr>
            <a:r>
              <a:rPr lang="en-US" altLang="en-US" b="0" dirty="0"/>
              <a:t>All participants in IEEE-SA activities are expected to adhere to the core principles underlying the:</a:t>
            </a:r>
          </a:p>
          <a:p>
            <a:pPr lvl="1">
              <a:buFont typeface="Times New Roman" panose="02020603050405020304" pitchFamily="18" charset="0"/>
              <a:buChar char="−"/>
            </a:pPr>
            <a:r>
              <a:rPr lang="en-US" altLang="en-US" sz="1800" dirty="0">
                <a:hlinkClick r:id="rId3"/>
              </a:rPr>
              <a:t>IEEE Code of Ethics</a:t>
            </a:r>
            <a:endParaRPr lang="en-US" altLang="en-US" sz="1800" dirty="0"/>
          </a:p>
          <a:p>
            <a:pPr lvl="1">
              <a:buFont typeface="Times New Roman" panose="02020603050405020304" pitchFamily="18" charset="0"/>
              <a:buChar char="−"/>
            </a:pPr>
            <a:r>
              <a:rPr lang="en-US" altLang="en-US" sz="1800" dirty="0">
                <a:hlinkClick r:id="rId4"/>
              </a:rPr>
              <a:t>IEEE Code of Conduct</a:t>
            </a:r>
            <a:endParaRPr lang="en-US" altLang="en-US" sz="1800" dirty="0"/>
          </a:p>
          <a:p>
            <a:pPr algn="just">
              <a:spcAft>
                <a:spcPts val="600"/>
              </a:spcAft>
            </a:pPr>
            <a:r>
              <a:rPr lang="en-US" altLang="en-US" b="0" dirty="0"/>
              <a:t>The core principles of the IEEE Codes of Ethics &amp; Conduct are to:</a:t>
            </a:r>
          </a:p>
          <a:p>
            <a:pPr lvl="1" algn="just">
              <a:spcAft>
                <a:spcPts val="600"/>
              </a:spcAft>
            </a:pPr>
            <a:r>
              <a:rPr lang="en-US" altLang="en-US" sz="1800" dirty="0"/>
              <a:t>Uphold the highest standards of integrity, responsible behavior, and ethical and professional conduct</a:t>
            </a:r>
          </a:p>
          <a:p>
            <a:pPr lvl="1" algn="just">
              <a:spcAft>
                <a:spcPts val="600"/>
              </a:spcAft>
            </a:pPr>
            <a:r>
              <a:rPr lang="en-US" altLang="en-US" sz="1800" dirty="0"/>
              <a:t>Treat people fairly and with respect, to not engage in harassment, discrimination, or retaliation, and to protect people's privacy.</a:t>
            </a:r>
          </a:p>
          <a:p>
            <a:pPr lvl="1" algn="just">
              <a:spcAft>
                <a:spcPts val="600"/>
              </a:spcAft>
            </a:pPr>
            <a:r>
              <a:rPr lang="en-US" altLang="en-US" sz="1800" dirty="0"/>
              <a:t>Avoid injuring others, their property, reputation, or employment by false or malicious action</a:t>
            </a:r>
          </a:p>
          <a:p>
            <a:pPr algn="just">
              <a:spcAft>
                <a:spcPts val="600"/>
              </a:spcAft>
            </a:pPr>
            <a:r>
              <a:rPr lang="en-US" altLang="en-US" b="0" dirty="0"/>
              <a:t>The most recent versions of these Codes are available at</a:t>
            </a:r>
          </a:p>
          <a:p>
            <a:pPr lvl="1" algn="just">
              <a:spcAft>
                <a:spcPts val="600"/>
              </a:spcAft>
            </a:pPr>
            <a:r>
              <a:rPr lang="en-US" altLang="en-US" sz="1800" dirty="0">
                <a:hlinkClick r:id="rId5"/>
              </a:rPr>
              <a:t>http://www.ieee.org/about/corporate/governance</a:t>
            </a:r>
            <a:endParaRPr lang="en-US" altLang="en-US" sz="1800" dirty="0"/>
          </a:p>
          <a:p>
            <a:pPr>
              <a:spcAft>
                <a:spcPts val="600"/>
              </a:spcAft>
            </a:pPr>
            <a:endParaRPr lang="en-US" altLang="en-US" sz="3600" dirty="0"/>
          </a:p>
        </p:txBody>
      </p:sp>
      <p:sp>
        <p:nvSpPr>
          <p:cNvPr id="14341"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 behavior in IEEE-SA activities is guided by the IEEE Codes of Ethics &amp; Conduct</a:t>
            </a: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#7</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3"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require that “participants in the IEEE standards development individual process shall act based on their qualifications and experience”</a:t>
            </a:r>
          </a:p>
          <a:p>
            <a:pPr algn="just"/>
            <a:r>
              <a:rPr lang="en-US" altLang="en-US" sz="2000" dirty="0"/>
              <a:t>This means participants:</a:t>
            </a:r>
          </a:p>
          <a:p>
            <a:pPr lvl="1" algn="just">
              <a:buFont typeface="Times New Roman" panose="02020603050405020304" pitchFamily="18" charset="0"/>
              <a:buChar char="−"/>
            </a:pPr>
            <a:r>
              <a:rPr lang="en-US" altLang="en-US" sz="1800" b="1" dirty="0">
                <a:solidFill>
                  <a:srgbClr val="00B050"/>
                </a:solidFill>
              </a:rPr>
              <a:t>Shall act &amp; vote </a:t>
            </a:r>
            <a:r>
              <a:rPr lang="en-US" altLang="en-US" sz="1800" dirty="0"/>
              <a:t>based on their personal &amp; independent opinions derived from their expertise, knowledge, and qualifications</a:t>
            </a:r>
          </a:p>
          <a:p>
            <a:pPr lvl="1" algn="just">
              <a:buFont typeface="Times New Roman" panose="02020603050405020304" pitchFamily="18" charset="0"/>
              <a:buChar char="−"/>
            </a:pPr>
            <a:r>
              <a:rPr lang="en-US" altLang="en-US" sz="1800" b="1" dirty="0">
                <a:solidFill>
                  <a:srgbClr val="FF0000"/>
                </a:solidFill>
              </a:rPr>
              <a:t>Shall not act or vote </a:t>
            </a:r>
            <a:r>
              <a:rPr lang="en-US" altLang="en-US" sz="1800" dirty="0"/>
              <a:t>based on any obligation to or any direction from any other person or organization, including an employer or client, regardless of any external commitments, agreements, contracts, or orders</a:t>
            </a:r>
          </a:p>
          <a:p>
            <a:pPr lvl="1" algn="just">
              <a:buFont typeface="Times New Roman" panose="02020603050405020304" pitchFamily="18" charset="0"/>
              <a:buChar char="−"/>
            </a:pPr>
            <a:r>
              <a:rPr lang="en-US" altLang="en-US" sz="1800" b="1" dirty="0">
                <a:solidFill>
                  <a:srgbClr val="FF0000"/>
                </a:solidFill>
              </a:rPr>
              <a:t>Shall not direct </a:t>
            </a:r>
            <a:r>
              <a:rPr lang="en-US" altLang="en-US" sz="1800" dirty="0"/>
              <a:t>the actions or votes of other participants or retaliate against other participants for fulfilling their responsibility to act &amp; vote based on their personal &amp; independently developed opinions</a:t>
            </a:r>
          </a:p>
          <a:p>
            <a:pPr algn="just"/>
            <a:r>
              <a:rPr lang="en-US" altLang="en-US" sz="2000" dirty="0"/>
              <a:t>By participating in standards activities using the “</a:t>
            </a:r>
            <a:r>
              <a:rPr lang="en-US" altLang="en-US" sz="2000" i="1" dirty="0"/>
              <a:t>individual process</a:t>
            </a:r>
            <a:r>
              <a:rPr lang="en-US" altLang="en-US" sz="2000" dirty="0"/>
              <a:t>”, you are deemed to accept these requirements; if you are unable to satisfy these requirements then you shall immediately cease any participation</a:t>
            </a:r>
          </a:p>
        </p:txBody>
      </p:sp>
      <p:sp>
        <p:nvSpPr>
          <p:cNvPr id="15365"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Participants in the IEEE-SA “individual process” shall act independently of others, including employers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#8</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7" name="Rectangle 2"/>
          <p:cNvSpPr>
            <a:spLocks noGrp="1" noChangeArrowheads="1"/>
          </p:cNvSpPr>
          <p:nvPr>
            <p:ph type="body" idx="1"/>
          </p:nvPr>
        </p:nvSpPr>
        <p:spPr>
          <a:xfrm>
            <a:off x="457200" y="1676400"/>
            <a:ext cx="11277600" cy="4648200"/>
          </a:xfrm>
        </p:spPr>
        <p:txBody>
          <a:bodyPr/>
          <a:lstStyle/>
          <a:p>
            <a:pPr algn="just"/>
            <a:r>
              <a:rPr lang="en-US" altLang="en-US" sz="2000" dirty="0"/>
              <a:t>The </a:t>
            </a:r>
            <a:r>
              <a:rPr lang="en-US" altLang="en-US" sz="2000" dirty="0">
                <a:hlinkClick r:id="rId3"/>
              </a:rPr>
              <a:t>IEEE-SA Standards Board Bylaws </a:t>
            </a:r>
            <a:r>
              <a:rPr lang="en-US" altLang="en-US" sz="2000" dirty="0"/>
              <a:t>(clause 5.2.1.3) specifies that “</a:t>
            </a:r>
            <a:r>
              <a:rPr lang="en-US" altLang="en-US" sz="2000" i="1" dirty="0"/>
              <a:t>the standards development process shall not be dominated by any single interest category, individual, or organization</a:t>
            </a:r>
            <a:r>
              <a:rPr lang="en-US" altLang="en-US" sz="2000" dirty="0"/>
              <a:t>”</a:t>
            </a:r>
          </a:p>
          <a:p>
            <a:pPr lvl="1" algn="just">
              <a:buFont typeface="Times New Roman" panose="02020603050405020304" pitchFamily="18" charset="0"/>
              <a:buChar char="−"/>
            </a:pPr>
            <a:r>
              <a:rPr lang="en-US" altLang="en-US" dirty="0"/>
              <a:t>This means no participant may exercise “</a:t>
            </a:r>
            <a:r>
              <a:rPr lang="en-US" altLang="en-US" i="1" dirty="0"/>
              <a:t>authority, leadership, or influence by reason of superior leverage, strength, or representation to the exclusion of fair and equitable consideration of other viewpoints</a:t>
            </a:r>
            <a:r>
              <a:rPr lang="en-US" altLang="en-US" dirty="0"/>
              <a:t>” or “</a:t>
            </a:r>
            <a:r>
              <a:rPr lang="en-US" altLang="en-US" i="1" dirty="0"/>
              <a:t>to hinder the progress of the standards development activity</a:t>
            </a:r>
            <a:r>
              <a:rPr lang="en-US" altLang="en-US" dirty="0"/>
              <a:t>”</a:t>
            </a:r>
          </a:p>
          <a:p>
            <a:pPr algn="just">
              <a:spcBef>
                <a:spcPts val="1200"/>
              </a:spcBef>
            </a:pPr>
            <a:r>
              <a:rPr lang="en-US" altLang="en-US" sz="2000" dirty="0"/>
              <a:t>This rule applies equally to those participating in a standards development project and to that project’s leadership group</a:t>
            </a:r>
          </a:p>
          <a:p>
            <a:pPr algn="just">
              <a:spcBef>
                <a:spcPts val="1200"/>
              </a:spcBef>
            </a:pPr>
            <a:r>
              <a:rPr lang="en-US" altLang="en-US" sz="2000" dirty="0"/>
              <a:t>Any person who reasonably suspects that dominance is occurring in a standards development project is encouraged to bring the issue to the attention of the Standards Committee or the project’s IEEE-SA Program Manager</a:t>
            </a:r>
            <a:endParaRPr lang="en-US" altLang="en-US" sz="2800" dirty="0" smtClean="0"/>
          </a:p>
        </p:txBody>
      </p:sp>
      <p:sp>
        <p:nvSpPr>
          <p:cNvPr id="16389"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IEEE-SA standards activities shall allow the fair &amp;</a:t>
            </a:r>
            <a:br>
              <a:rPr lang="en-US" altLang="en-US" sz="3200" dirty="0"/>
            </a:br>
            <a:r>
              <a:rPr lang="en-US" altLang="en-US" sz="3200" dirty="0"/>
              <a:t>equitable consideration of all viewpoints</a:t>
            </a:r>
            <a:endParaRPr lang="en-US" altLang="en-US" sz="3200" dirty="0">
              <a:solidFill>
                <a:schemeClr val="tx2"/>
              </a:solidFill>
            </a:endParaRPr>
          </a:p>
        </p:txBody>
      </p:sp>
      <p:sp>
        <p:nvSpPr>
          <p:cNvPr id="6" name="Text Box 5"/>
          <p:cNvSpPr txBox="1">
            <a:spLocks noChangeArrowheads="1"/>
          </p:cNvSpPr>
          <p:nvPr/>
        </p:nvSpPr>
        <p:spPr bwMode="auto">
          <a:xfrm>
            <a:off x="457200" y="6172200"/>
            <a:ext cx="960519" cy="36933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a:t>
            </a:r>
            <a:r>
              <a:rPr lang="en-US" altLang="en-US" sz="1800" u="sng" dirty="0" smtClean="0"/>
              <a:t>#9</a:t>
            </a:r>
            <a:endParaRPr lang="en-US" altLang="en-US" b="0"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1"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Required notices</a:t>
            </a:r>
          </a:p>
        </p:txBody>
      </p:sp>
      <p:sp>
        <p:nvSpPr>
          <p:cNvPr id="17412"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spcBef>
                <a:spcPts val="300"/>
              </a:spcBef>
              <a:buNone/>
            </a:pPr>
            <a:r>
              <a:rPr lang="en-US" altLang="en-US" dirty="0"/>
              <a:t>Patent FAQ </a:t>
            </a:r>
          </a:p>
          <a:p>
            <a:pPr>
              <a:spcBef>
                <a:spcPct val="0"/>
              </a:spcBef>
              <a:spcAft>
                <a:spcPts val="900"/>
              </a:spcAft>
              <a:buNone/>
            </a:pPr>
            <a:r>
              <a:rPr lang="en-US" altLang="en-US" sz="1800" dirty="0">
                <a:hlinkClick r:id="rId3"/>
              </a:rPr>
              <a:t>http://standards.ieee.org/board/pat/faq.pdf</a:t>
            </a:r>
            <a:r>
              <a:rPr lang="en-US" altLang="en-US" sz="1800" dirty="0"/>
              <a:t> </a:t>
            </a:r>
          </a:p>
          <a:p>
            <a:pPr algn="just">
              <a:spcBef>
                <a:spcPts val="300"/>
              </a:spcBef>
              <a:buNone/>
            </a:pPr>
            <a:r>
              <a:rPr lang="en-US" altLang="en-US" dirty="0"/>
              <a:t>Disclosure of Affiliation</a:t>
            </a:r>
          </a:p>
          <a:p>
            <a:pPr algn="just">
              <a:spcBef>
                <a:spcPts val="300"/>
              </a:spcBef>
              <a:buNone/>
            </a:pPr>
            <a:r>
              <a:rPr lang="en-US" altLang="en-US" sz="1800" dirty="0">
                <a:hlinkClick r:id="rId4"/>
              </a:rPr>
              <a:t>http://standards.ieee.org/faqs/affiliationFAQ.html</a:t>
            </a:r>
            <a:endParaRPr lang="en-US" altLang="en-US" dirty="0"/>
          </a:p>
          <a:p>
            <a:pPr algn="just">
              <a:spcBef>
                <a:spcPts val="1200"/>
              </a:spcBef>
              <a:buNone/>
            </a:pPr>
            <a:r>
              <a:rPr lang="en-US" altLang="en-US" dirty="0"/>
              <a:t>Anti-Trust Guidelines </a:t>
            </a:r>
          </a:p>
          <a:p>
            <a:pPr algn="just">
              <a:spcBef>
                <a:spcPct val="0"/>
              </a:spcBef>
              <a:spcAft>
                <a:spcPts val="900"/>
              </a:spcAft>
              <a:buNone/>
            </a:pPr>
            <a:r>
              <a:rPr lang="en-US" altLang="en-US" sz="1800" dirty="0">
                <a:hlinkClick r:id="rId5"/>
              </a:rPr>
              <a:t>http://standards.ieee.org/resources/antitrust-guidelines.pdf</a:t>
            </a:r>
            <a:endParaRPr lang="en-US" altLang="en-US" dirty="0"/>
          </a:p>
          <a:p>
            <a:pPr algn="just">
              <a:spcBef>
                <a:spcPts val="300"/>
              </a:spcBef>
              <a:buNone/>
            </a:pPr>
            <a:r>
              <a:rPr lang="en-US" altLang="en-US" dirty="0"/>
              <a:t>Code of Ethics</a:t>
            </a:r>
          </a:p>
          <a:p>
            <a:pPr>
              <a:spcBef>
                <a:spcPct val="0"/>
              </a:spcBef>
              <a:spcAft>
                <a:spcPts val="900"/>
              </a:spcAft>
              <a:buNone/>
            </a:pPr>
            <a:r>
              <a:rPr lang="en-US" altLang="en-US" sz="1800" dirty="0">
                <a:hlinkClick r:id="rId6"/>
              </a:rPr>
              <a:t>http://www.ieee.org/web/membership/ethics/code_ethics.html</a:t>
            </a:r>
            <a:r>
              <a:rPr lang="en-US" altLang="en-US" sz="1800" dirty="0"/>
              <a:t>  </a:t>
            </a:r>
            <a:endParaRPr lang="en-US" altLang="en-US" dirty="0"/>
          </a:p>
          <a:p>
            <a:pPr algn="just">
              <a:spcBef>
                <a:spcPts val="300"/>
              </a:spcBef>
              <a:buNone/>
            </a:pPr>
            <a:r>
              <a:rPr lang="en-US" altLang="en-US" dirty="0"/>
              <a:t>IEEE 802.11 Working Group Operations Manual </a:t>
            </a:r>
          </a:p>
          <a:p>
            <a:pPr algn="just">
              <a:spcBef>
                <a:spcPts val="300"/>
              </a:spcBef>
              <a:spcAft>
                <a:spcPts val="300"/>
              </a:spcAft>
              <a:buNone/>
            </a:pPr>
            <a:r>
              <a:rPr lang="nl-NL" altLang="en-US" sz="1800" dirty="0">
                <a:hlinkClick r:id="rId7"/>
              </a:rPr>
              <a:t>https://mentor.ieee.org/802.11/dcn/14/11-14-0629-22-0000-802-11-operations-manual.docx</a:t>
            </a:r>
            <a:r>
              <a:rPr lang="nl-NL" altLang="en-US" sz="1800" dirty="0"/>
              <a:t> </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693931375"/>
              </p:ext>
            </p:extLst>
          </p:nvPr>
        </p:nvGraphicFramePr>
        <p:xfrm>
          <a:off x="3429000" y="5260214"/>
          <a:ext cx="8305801" cy="152158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875000052"/>
              </p:ext>
            </p:extLst>
          </p:nvPr>
        </p:nvGraphicFramePr>
        <p:xfrm>
          <a:off x="3429000" y="1509722"/>
          <a:ext cx="8305800" cy="352552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22/1543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Junghoon Suh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a:t>
                      </a:r>
                      <a:r>
                        <a:rPr lang="en-US" altLang="zh-CN" sz="1200" kern="1200" dirty="0" smtClean="0">
                          <a:solidFill>
                            <a:srgbClr val="00B050"/>
                          </a:solidFill>
                          <a:latin typeface="+mn-lt"/>
                          <a:ea typeface="+mn-ea"/>
                          <a:cs typeface="+mn-cs"/>
                        </a:rPr>
                        <a:t>Extra Normalization before CSI Quantization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22/1621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Oscar Au (Origin Wireless)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Sounding Rate Ceiling for WLAN Sensing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Chaoming Luo (OPPO)</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a:t>
                      </a:r>
                      <a:r>
                        <a:rPr lang="en-US" altLang="zh-CN" sz="1200" kern="1200" baseline="0" dirty="0" smtClean="0">
                          <a:solidFill>
                            <a:srgbClr val="00B050"/>
                          </a:solidFill>
                          <a:latin typeface="+mn-lt"/>
                          <a:ea typeface="+mn-ea"/>
                          <a:cs typeface="+mn-cs"/>
                        </a:rPr>
                        <a:t> cc40-sbp-reporting</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22/0905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CIDs 666, 672 and 734</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Instance ¨C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22/1365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Narengerile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MLME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Cheng Chen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Instance Comments in CC40 - Part 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22/0989</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Rojan Chitrakar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CRs for CC40 11bf D0.1 SBP </a:t>
                      </a:r>
                      <a:r>
                        <a:rPr lang="en-US" altLang="zh-CN" sz="1200" kern="1200" dirty="0" err="1" smtClean="0">
                          <a:solidFill>
                            <a:schemeClr val="tx1"/>
                          </a:solidFill>
                          <a:latin typeface="+mn-lt"/>
                          <a:ea typeface="+mn-ea"/>
                          <a:cs typeface="+mn-cs"/>
                        </a:rPr>
                        <a:t>Resetup</a:t>
                      </a:r>
                      <a:r>
                        <a:rPr lang="en-US" altLang="zh-CN" sz="1200" kern="1200" dirty="0" smtClean="0">
                          <a:solidFill>
                            <a:schemeClr val="tx1"/>
                          </a:solidFill>
                          <a:latin typeface="+mn-lt"/>
                          <a:ea typeface="+mn-ea"/>
                          <a:cs typeface="+mn-cs"/>
                        </a:rPr>
                        <a:t>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NDP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rgbClr val="0000FF"/>
                          </a:solidFill>
                          <a:latin typeface="+mn-lt"/>
                          <a:ea typeface="+mn-ea"/>
                          <a:cs typeface="+mn-cs"/>
                        </a:rPr>
                        <a:t>22/1697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00FF"/>
                          </a:solidFill>
                          <a:latin typeface="+mn-lt"/>
                          <a:ea typeface="+mn-ea"/>
                          <a:cs typeface="+mn-cs"/>
                        </a:rPr>
                        <a:t>Claudio da Silva (Meta</a:t>
                      </a:r>
                      <a:r>
                        <a:rPr lang="en-US" altLang="zh-CN" sz="1200" kern="1200" dirty="0" smtClean="0">
                          <a:solidFill>
                            <a:srgbClr val="0000FF"/>
                          </a:solidFill>
                          <a:latin typeface="+mn-lt"/>
                          <a:ea typeface="+mn-ea"/>
                          <a:cs typeface="+mn-cs"/>
                        </a:rPr>
                        <a: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Proposed Resolution to CIDs 345, 407, and 411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25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24980951"/>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11</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527085465"/>
              </p:ext>
            </p:extLst>
          </p:nvPr>
        </p:nvGraphicFramePr>
        <p:xfrm>
          <a:off x="3429000" y="4648200"/>
          <a:ext cx="8305801" cy="1704466"/>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32704268"/>
              </p:ext>
            </p:extLst>
          </p:nvPr>
        </p:nvGraphicFramePr>
        <p:xfrm>
          <a:off x="3429000" y="1509722"/>
          <a:ext cx="8305800" cy="243211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22/1365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MLME – Part 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Cheng Chen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Resolutions for Instance Comments in CC40 - Part 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22/0989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SBP </a:t>
                      </a:r>
                      <a:r>
                        <a:rPr lang="en-US" altLang="zh-CN" sz="1200" kern="1200" dirty="0" err="1" smtClean="0">
                          <a:solidFill>
                            <a:srgbClr val="00B050"/>
                          </a:solidFill>
                          <a:latin typeface="+mn-lt"/>
                          <a:ea typeface="+mn-ea"/>
                          <a:cs typeface="+mn-cs"/>
                        </a:rPr>
                        <a:t>Resetup</a:t>
                      </a:r>
                      <a:r>
                        <a:rPr lang="en-US" altLang="zh-CN" sz="1200" kern="1200" dirty="0" smtClean="0">
                          <a:solidFill>
                            <a:srgbClr val="00B050"/>
                          </a:solidFill>
                          <a:latin typeface="+mn-lt"/>
                          <a:ea typeface="+mn-ea"/>
                          <a:cs typeface="+mn-cs"/>
                        </a:rPr>
                        <a:t>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Sensing Roles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Proposed Resolution to CIDs 345, 407, and 411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724971694"/>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13</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13473372"/>
              </p:ext>
            </p:extLst>
          </p:nvPr>
        </p:nvGraphicFramePr>
        <p:xfrm>
          <a:off x="3429000" y="47161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376285095"/>
              </p:ext>
            </p:extLst>
          </p:nvPr>
        </p:nvGraphicFramePr>
        <p:xfrm>
          <a:off x="3429000" y="1509722"/>
          <a:ext cx="8305800" cy="308816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22/1396</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Proposed Draft Text for SBP Setup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45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22/1673</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NDP</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Sensing Roles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22/0882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Rajat</a:t>
                      </a:r>
                      <a:r>
                        <a:rPr lang="en-US" altLang="zh-CN" sz="1200" kern="1200" dirty="0" smtClean="0">
                          <a:solidFill>
                            <a:srgbClr val="0000FF"/>
                          </a:solidFill>
                          <a:latin typeface="+mn-lt"/>
                          <a:ea typeface="+mn-ea"/>
                          <a:cs typeface="+mn-cs"/>
                        </a:rPr>
                        <a:t> </a:t>
                      </a:r>
                      <a:r>
                        <a:rPr lang="en-US" altLang="zh-CN" sz="1200" kern="1200" dirty="0" err="1" smtClean="0">
                          <a:solidFill>
                            <a:srgbClr val="0000FF"/>
                          </a:solidFill>
                          <a:latin typeface="+mn-lt"/>
                          <a:ea typeface="+mn-ea"/>
                          <a:cs typeface="+mn-cs"/>
                        </a:rPr>
                        <a:t>Pushkarna</a:t>
                      </a:r>
                      <a:r>
                        <a:rPr lang="en-US" altLang="zh-CN" sz="1200" kern="1200" dirty="0" smtClean="0">
                          <a:solidFill>
                            <a:srgbClr val="0000FF"/>
                          </a:solidFill>
                          <a:latin typeface="+mn-lt"/>
                          <a:ea typeface="+mn-ea"/>
                          <a:cs typeface="+mn-cs"/>
                        </a:rPr>
                        <a:t>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Document for Immediate and Delayed Feedback</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15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22/1697</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Proposed Resolution to CIDs 345, 407, and 411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CIDs on MIBs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22/1758</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Mengshi</a:t>
                      </a:r>
                      <a:r>
                        <a:rPr lang="en-US" altLang="zh-CN" sz="1200" kern="1200" dirty="0" smtClean="0">
                          <a:solidFill>
                            <a:schemeClr val="tx1"/>
                          </a:solidFill>
                          <a:latin typeface="+mn-lt"/>
                          <a:ea typeface="+mn-ea"/>
                          <a:cs typeface="+mn-cs"/>
                        </a:rPr>
                        <a:t> Hu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Topic Threshold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037978505"/>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r>
              <a:rPr lang="en-US" altLang="zh-CN" sz="1600" dirty="0" smtClean="0"/>
              <a:t>Motion (</a:t>
            </a:r>
            <a:r>
              <a:rPr lang="en-US" altLang="zh-CN" sz="1600" dirty="0" smtClean="0">
                <a:solidFill>
                  <a:srgbClr val="0000FF"/>
                </a:solidFill>
              </a:rPr>
              <a:t>145-148</a:t>
            </a:r>
            <a:r>
              <a:rPr lang="en-US" altLang="zh-CN" sz="1600" dirty="0" smtClean="0"/>
              <a:t>)</a:t>
            </a:r>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7161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60067556"/>
              </p:ext>
            </p:extLst>
          </p:nvPr>
        </p:nvGraphicFramePr>
        <p:xfrm>
          <a:off x="3429000" y="1509722"/>
          <a:ext cx="8305800" cy="2650798"/>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22/0882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Rajat</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Pushkarna</a:t>
                      </a:r>
                      <a:r>
                        <a:rPr lang="en-US" altLang="zh-CN" sz="1200" kern="1200" dirty="0" smtClean="0">
                          <a:solidFill>
                            <a:srgbClr val="00B050"/>
                          </a:solidFill>
                          <a:latin typeface="+mn-lt"/>
                          <a:ea typeface="+mn-ea"/>
                          <a:cs typeface="+mn-cs"/>
                        </a:rPr>
                        <a:t>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Document for Immediate and Delayed Feedback</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22/1697</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rgbClr val="00B050"/>
                          </a:solidFill>
                          <a:latin typeface="+mn-lt"/>
                          <a:ea typeface="+mn-ea"/>
                          <a:cs typeface="+mn-cs"/>
                        </a:rPr>
                        <a:t>Claudio da Silva (Meta</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Proposed Resolution to CIDs 345, 407, and 411</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22/1467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Zinan</a:t>
                      </a:r>
                      <a:r>
                        <a:rPr lang="en-US" altLang="zh-CN" sz="1200" kern="1200" dirty="0" smtClean="0">
                          <a:solidFill>
                            <a:srgbClr val="00B050"/>
                          </a:solidFill>
                          <a:latin typeface="+mn-lt"/>
                          <a:ea typeface="+mn-ea"/>
                          <a:cs typeface="+mn-cs"/>
                        </a:rPr>
                        <a:t>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Setup CIDs Part II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22/1674</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Kamel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MIBs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22/1758</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Mengshi</a:t>
                      </a:r>
                      <a:r>
                        <a:rPr lang="en-US" altLang="zh-CN" sz="1200" kern="1200" dirty="0" smtClean="0">
                          <a:solidFill>
                            <a:srgbClr val="0000FF"/>
                          </a:solidFill>
                          <a:latin typeface="+mn-lt"/>
                          <a:ea typeface="+mn-ea"/>
                          <a:cs typeface="+mn-cs"/>
                        </a:rPr>
                        <a:t> Hu (Huawei)</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 CR for Topic Threshold - Part 2</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2266513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457200" y="1295400"/>
            <a:ext cx="11277600" cy="10668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1295400" y="2667000"/>
            <a:ext cx="9982200" cy="3352800"/>
          </a:xfrm>
        </p:spPr>
        <p:txBody>
          <a:bodyPr/>
          <a:lstStyle/>
          <a:p>
            <a:pPr algn="just" defTabSz="917575">
              <a:lnSpc>
                <a:spcPct val="90000"/>
              </a:lnSpc>
              <a:buNone/>
            </a:pPr>
            <a:r>
              <a:rPr lang="en-US" altLang="zh-CN" dirty="0" smtClean="0"/>
              <a:t>		October	10, 11,       17, 18,	24, 25,	</a:t>
            </a:r>
            <a:r>
              <a:rPr lang="en-US" altLang="zh-CN" dirty="0"/>
              <a:t> </a:t>
            </a:r>
            <a:r>
              <a:rPr lang="en-US" altLang="zh-CN" dirty="0" smtClean="0"/>
              <a:t>   31	10:00 </a:t>
            </a:r>
            <a:r>
              <a:rPr lang="en-US" altLang="zh-CN" dirty="0"/>
              <a:t>- </a:t>
            </a:r>
            <a:r>
              <a:rPr lang="en-US" altLang="zh-CN" dirty="0" smtClean="0"/>
              <a:t>12:00 </a:t>
            </a:r>
            <a:r>
              <a:rPr lang="en-US" altLang="zh-CN" dirty="0"/>
              <a:t>ET</a:t>
            </a:r>
          </a:p>
          <a:p>
            <a:pPr algn="just" defTabSz="917575">
              <a:lnSpc>
                <a:spcPct val="90000"/>
              </a:lnSpc>
              <a:buNone/>
            </a:pPr>
            <a:r>
              <a:rPr lang="en-US" altLang="zh-CN" dirty="0" smtClean="0"/>
              <a:t>		October 	          13, 	     20,		27,	23:00 - 01:00 ET</a:t>
            </a:r>
          </a:p>
          <a:p>
            <a:pPr algn="ctr">
              <a:lnSpc>
                <a:spcPct val="90000"/>
              </a:lnSpc>
              <a:buFontTx/>
              <a:buNone/>
            </a:pPr>
            <a:endParaRPr lang="en-US" altLang="en-US" dirty="0" smtClean="0">
              <a:cs typeface="Times New Roman" panose="02020603050405020304" pitchFamily="18" charset="0"/>
            </a:endParaRPr>
          </a:p>
          <a:p>
            <a:pPr algn="just">
              <a:lnSpc>
                <a:spcPct val="90000"/>
              </a:lnSpc>
              <a:buFontTx/>
              <a:buNone/>
            </a:pPr>
            <a:r>
              <a:rPr lang="en-US" altLang="en-US" dirty="0">
                <a:latin typeface="Arial" panose="020B0604020202020204" pitchFamily="34" charset="0"/>
                <a:cs typeface="MS PGothic" panose="020B0600070205080204" pitchFamily="34" charset="-128"/>
              </a:rPr>
              <a:t>		   	        Chair:	</a:t>
            </a:r>
            <a:r>
              <a:rPr lang="en-US" altLang="en-US" dirty="0">
                <a:cs typeface="Times New Roman" panose="02020603050405020304" pitchFamily="18" charset="0"/>
              </a:rPr>
              <a:t>Tony Xiao Han </a:t>
            </a:r>
            <a:r>
              <a:rPr lang="en-US" altLang="en-US" dirty="0" smtClean="0">
                <a:cs typeface="Times New Roman" panose="02020603050405020304" pitchFamily="18" charset="0"/>
              </a:rPr>
              <a:t>	(</a:t>
            </a:r>
            <a:r>
              <a:rPr lang="en-US" altLang="en-US" dirty="0">
                <a:cs typeface="Times New Roman" panose="02020603050405020304" pitchFamily="18" charset="0"/>
              </a:rPr>
              <a:t>Huawei)</a:t>
            </a:r>
          </a:p>
          <a:p>
            <a:pPr algn="just">
              <a:lnSpc>
                <a:spcPct val="90000"/>
              </a:lnSpc>
              <a:buNone/>
            </a:pPr>
            <a:r>
              <a:rPr lang="en-US" altLang="en-US" dirty="0">
                <a:latin typeface="Arial" panose="020B0604020202020204" pitchFamily="34" charset="0"/>
                <a:cs typeface="MS PGothic" panose="020B0600070205080204" pitchFamily="34" charset="-128"/>
              </a:rPr>
              <a:t>			Vice Chair: 	</a:t>
            </a:r>
            <a:r>
              <a:rPr lang="en-US" altLang="en-US" dirty="0">
                <a:cs typeface="Times New Roman" panose="02020603050405020304" pitchFamily="18" charset="0"/>
              </a:rPr>
              <a:t>Sang Kim </a:t>
            </a:r>
            <a:r>
              <a:rPr lang="en-US" altLang="en-US" dirty="0" smtClean="0">
                <a:cs typeface="Times New Roman" panose="02020603050405020304" pitchFamily="18" charset="0"/>
              </a:rPr>
              <a:t>		(</a:t>
            </a:r>
            <a:r>
              <a:rPr lang="en-US" altLang="en-US" dirty="0">
                <a:cs typeface="Times New Roman" panose="02020603050405020304" pitchFamily="18" charset="0"/>
              </a:rPr>
              <a:t>LG Electronics)</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zh-CN" dirty="0"/>
              <a:t>Assaf Kasher </a:t>
            </a:r>
            <a:r>
              <a:rPr lang="en-US" altLang="zh-CN" dirty="0" smtClean="0"/>
              <a:t>		(</a:t>
            </a:r>
            <a:r>
              <a:rPr lang="en-US" altLang="zh-CN" dirty="0"/>
              <a:t>Qualcomm)</a:t>
            </a:r>
            <a:endParaRPr lang="en-US" altLang="en-US" dirty="0">
              <a:cs typeface="Times New Roman" panose="02020603050405020304" pitchFamily="18" charset="0"/>
            </a:endParaRPr>
          </a:p>
          <a:p>
            <a:pPr algn="just">
              <a:lnSpc>
                <a:spcPct val="90000"/>
              </a:lnSpc>
              <a:buNone/>
            </a:pPr>
            <a:r>
              <a:rPr lang="en-US" altLang="en-US" dirty="0">
                <a:latin typeface="Arial" panose="020B0604020202020204" pitchFamily="34" charset="0"/>
                <a:cs typeface="MS PGothic" panose="020B0600070205080204" pitchFamily="34" charset="-128"/>
              </a:rPr>
              <a:t>			 Secretary: 	</a:t>
            </a:r>
            <a:r>
              <a:rPr lang="en-US" altLang="zh-CN" dirty="0"/>
              <a:t>Leif Wilhelmsson </a:t>
            </a:r>
            <a:r>
              <a:rPr lang="en-US" altLang="zh-CN" dirty="0" smtClean="0"/>
              <a:t>	</a:t>
            </a:r>
            <a:r>
              <a:rPr lang="en-US" altLang="en-US" dirty="0" smtClean="0"/>
              <a:t>(</a:t>
            </a:r>
            <a:r>
              <a:rPr lang="en-US" altLang="zh-CN" dirty="0"/>
              <a:t>Ericsson</a:t>
            </a:r>
            <a:r>
              <a:rPr lang="en-US" altLang="en-US" dirty="0"/>
              <a:t>)</a:t>
            </a:r>
          </a:p>
          <a:p>
            <a:pPr algn="just">
              <a:lnSpc>
                <a:spcPct val="90000"/>
              </a:lnSpc>
              <a:buNone/>
            </a:pPr>
            <a:r>
              <a:rPr lang="en-US" altLang="en-US" dirty="0">
                <a:latin typeface="Arial" panose="020B0604020202020204" pitchFamily="34" charset="0"/>
                <a:cs typeface="MS PGothic" panose="020B0600070205080204" pitchFamily="34" charset="-128"/>
              </a:rPr>
              <a:t>		</a:t>
            </a:r>
            <a:r>
              <a:rPr lang="en-US" altLang="en-US" dirty="0" smtClean="0">
                <a:latin typeface="Arial" panose="020B0604020202020204" pitchFamily="34" charset="0"/>
                <a:cs typeface="MS PGothic" panose="020B0600070205080204" pitchFamily="34" charset="-128"/>
              </a:rPr>
              <a:t>Tech</a:t>
            </a:r>
            <a:r>
              <a:rPr lang="en-US" altLang="zh-CN" dirty="0" smtClean="0">
                <a:latin typeface="Arial" panose="020B0604020202020204" pitchFamily="34" charset="0"/>
                <a:cs typeface="MS PGothic" panose="020B0600070205080204" pitchFamily="34" charset="-128"/>
              </a:rPr>
              <a:t>nical </a:t>
            </a:r>
            <a:r>
              <a:rPr lang="en-US" altLang="en-US" dirty="0">
                <a:latin typeface="Arial" panose="020B0604020202020204" pitchFamily="34" charset="0"/>
                <a:cs typeface="MS PGothic" panose="020B0600070205080204" pitchFamily="34" charset="-128"/>
              </a:rPr>
              <a:t>Editor:	</a:t>
            </a:r>
            <a:r>
              <a:rPr lang="en-US" altLang="zh-CN" dirty="0"/>
              <a:t>Claudio Da Silva </a:t>
            </a:r>
            <a:r>
              <a:rPr lang="en-US" altLang="zh-CN" dirty="0" smtClean="0"/>
              <a:t>	</a:t>
            </a:r>
            <a:r>
              <a:rPr lang="en-US" altLang="en-US" dirty="0" smtClean="0">
                <a:cs typeface="Times New Roman" panose="02020603050405020304" pitchFamily="18" charset="0"/>
              </a:rPr>
              <a:t>(</a:t>
            </a:r>
            <a:r>
              <a:rPr lang="en-US" altLang="zh-CN" dirty="0">
                <a:cs typeface="Times New Roman" panose="02020603050405020304" pitchFamily="18" charset="0"/>
              </a:rPr>
              <a:t>Meta Platforms</a:t>
            </a:r>
            <a:r>
              <a:rPr lang="en-US" altLang="en-US" dirty="0">
                <a:cs typeface="Times New Roman" panose="02020603050405020304" pitchFamily="18" charset="0"/>
              </a:rPr>
              <a:t>)</a:t>
            </a:r>
          </a:p>
        </p:txBody>
      </p:sp>
    </p:spTree>
    <p:extLst>
      <p:ext uri="{BB962C8B-B14F-4D97-AF65-F5344CB8AC3E}">
        <p14:creationId xmlns:p14="http://schemas.microsoft.com/office/powerpoint/2010/main" val="198425518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18</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1068053124"/>
              </p:ext>
            </p:extLst>
          </p:nvPr>
        </p:nvGraphicFramePr>
        <p:xfrm>
          <a:off x="3429000" y="502097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097274641"/>
              </p:ext>
            </p:extLst>
          </p:nvPr>
        </p:nvGraphicFramePr>
        <p:xfrm>
          <a:off x="3429000" y="1509722"/>
          <a:ext cx="8305800" cy="330684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22/1579</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Rojan Chitrakar (Panasonic)</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CRs for CC40 11bf D0.1 Sensing Measurement Report</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mins</a:t>
                      </a:r>
                      <a:endParaRPr lang="zh-CN" altLang="en-US" sz="1200" kern="1200" dirty="0" smtClean="0">
                        <a:solidFill>
                          <a:srgbClr val="0000FF"/>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22/1758</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Topic Threshold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22/1752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a:t>
                      </a:r>
                      <a:r>
                        <a:rPr lang="en-US" altLang="zh-CN" sz="1200" kern="1200" dirty="0" err="1" smtClean="0">
                          <a:solidFill>
                            <a:srgbClr val="0000FF"/>
                          </a:solidFill>
                          <a:latin typeface="+mn-lt"/>
                          <a:ea typeface="+mn-ea"/>
                          <a:cs typeface="+mn-cs"/>
                        </a:rPr>
                        <a:t>Trainin</a:t>
                      </a:r>
                      <a:r>
                        <a:rPr lang="en-US" altLang="zh-CN" sz="1200" kern="1200" dirty="0" smtClean="0">
                          <a:solidFill>
                            <a:srgbClr val="0000FF"/>
                          </a:solidFill>
                          <a:latin typeface="+mn-lt"/>
                          <a:ea typeface="+mn-ea"/>
                          <a:cs typeface="+mn-cs"/>
                        </a:rPr>
                        <a:t>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Resolution of CID 327 DMG MLME Primitives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30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a:t>
                      </a:r>
                      <a:r>
                        <a:rPr lang="en-US" altLang="zh-CN" sz="1200" kern="1200" dirty="0" err="1" smtClean="0">
                          <a:solidFill>
                            <a:srgbClr val="00B050"/>
                          </a:solidFill>
                          <a:latin typeface="+mn-lt"/>
                          <a:ea typeface="+mn-ea"/>
                          <a:cs typeface="+mn-cs"/>
                        </a:rPr>
                        <a:t>Trainin</a:t>
                      </a:r>
                      <a:r>
                        <a:rPr lang="en-US" altLang="zh-CN" sz="1200" kern="1200" dirty="0" smtClean="0">
                          <a:solidFill>
                            <a:srgbClr val="00B050"/>
                          </a:solidFill>
                          <a:latin typeface="+mn-lt"/>
                          <a:ea typeface="+mn-ea"/>
                          <a:cs typeface="+mn-cs"/>
                        </a:rPr>
                        <a:t>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DMG MLME primitives introduction</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Dibakar</a:t>
                      </a:r>
                      <a:r>
                        <a:rPr lang="en-US" altLang="zh-CN" sz="1200" kern="1200" dirty="0" smtClean="0">
                          <a:solidFill>
                            <a:schemeClr val="tx1"/>
                          </a:solidFill>
                          <a:latin typeface="+mn-lt"/>
                          <a:ea typeface="+mn-ea"/>
                          <a:cs typeface="+mn-cs"/>
                        </a:rPr>
                        <a:t> Das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a:t>
                      </a:r>
                      <a:r>
                        <a:rPr lang="en-US" altLang="zh-CN" sz="1200" kern="1200" dirty="0" err="1" smtClean="0">
                          <a:solidFill>
                            <a:schemeClr val="tx1"/>
                          </a:solidFill>
                          <a:latin typeface="+mn-lt"/>
                          <a:ea typeface="+mn-ea"/>
                          <a:cs typeface="+mn-cs"/>
                        </a:rPr>
                        <a:t>Miscellenous</a:t>
                      </a:r>
                      <a:r>
                        <a:rPr lang="en-US" altLang="zh-CN" sz="1200" kern="1200" dirty="0" smtClean="0">
                          <a:solidFill>
                            <a:schemeClr val="tx1"/>
                          </a:solidFill>
                          <a:latin typeface="+mn-lt"/>
                          <a:ea typeface="+mn-ea"/>
                          <a:cs typeface="+mn-cs"/>
                        </a:rPr>
                        <a:t> negotiation related CIDs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22/1675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Mahmoud </a:t>
                      </a:r>
                      <a:r>
                        <a:rPr lang="en-US" altLang="zh-CN" sz="1200" kern="1200" dirty="0" err="1" smtClean="0">
                          <a:solidFill>
                            <a:srgbClr val="00B050"/>
                          </a:solidFill>
                          <a:latin typeface="+mn-lt"/>
                          <a:ea typeface="+mn-ea"/>
                          <a:cs typeface="+mn-cs"/>
                        </a:rPr>
                        <a:t>Kamel</a:t>
                      </a:r>
                      <a:r>
                        <a:rPr lang="en-US" altLang="zh-CN" sz="1200" kern="1200" dirty="0" smtClean="0">
                          <a:solidFill>
                            <a:srgbClr val="00B050"/>
                          </a:solidFill>
                          <a:latin typeface="+mn-lt"/>
                          <a:ea typeface="+mn-ea"/>
                          <a:cs typeface="+mn-cs"/>
                        </a:rPr>
                        <a:t>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CIDs on Sensing Roles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sensing-session-part-3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cr</a:t>
                      </a:r>
                      <a:r>
                        <a:rPr lang="en-US" altLang="zh-CN" sz="1200" kern="1200" dirty="0" smtClean="0">
                          <a:solidFill>
                            <a:schemeClr val="tx1"/>
                          </a:solidFill>
                          <a:latin typeface="+mn-lt"/>
                          <a:ea typeface="+mn-ea"/>
                          <a:cs typeface="+mn-cs"/>
                        </a:rPr>
                        <a:t>-for-</a:t>
                      </a:r>
                      <a:r>
                        <a:rPr lang="en-US" altLang="zh-CN" sz="1200" kern="1200" dirty="0" err="1" smtClean="0">
                          <a:solidFill>
                            <a:schemeClr val="tx1"/>
                          </a:solidFill>
                          <a:latin typeface="+mn-lt"/>
                          <a:ea typeface="+mn-ea"/>
                          <a:cs typeface="+mn-cs"/>
                        </a:rPr>
                        <a:t>pn</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sn</a:t>
                      </a:r>
                      <a:r>
                        <a:rPr lang="en-US" altLang="zh-CN" sz="1200" kern="1200" dirty="0" smtClean="0">
                          <a:solidFill>
                            <a:schemeClr val="tx1"/>
                          </a:solidFill>
                          <a:latin typeface="+mn-lt"/>
                          <a:ea typeface="+mn-ea"/>
                          <a:cs typeface="+mn-cs"/>
                        </a:rPr>
                        <a:t>-and-ac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2105266931"/>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20</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3661667730"/>
              </p:ext>
            </p:extLst>
          </p:nvPr>
        </p:nvGraphicFramePr>
        <p:xfrm>
          <a:off x="3429000" y="5105400"/>
          <a:ext cx="8305801" cy="2141830"/>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773375927"/>
              </p:ext>
            </p:extLst>
          </p:nvPr>
        </p:nvGraphicFramePr>
        <p:xfrm>
          <a:off x="3429000" y="1427474"/>
          <a:ext cx="8305800" cy="3525526"/>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22/1758</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Mengshi</a:t>
                      </a:r>
                      <a:r>
                        <a:rPr lang="en-US" altLang="zh-CN" sz="1200" kern="1200" dirty="0" smtClean="0">
                          <a:solidFill>
                            <a:srgbClr val="00B050"/>
                          </a:solidFill>
                          <a:latin typeface="+mn-lt"/>
                          <a:ea typeface="+mn-ea"/>
                          <a:cs typeface="+mn-cs"/>
                        </a:rPr>
                        <a:t> Hu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Topic Threshold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22/1752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Solomon </a:t>
                      </a:r>
                      <a:r>
                        <a:rPr lang="en-US" altLang="zh-CN" sz="1200" kern="1200" dirty="0" err="1" smtClean="0">
                          <a:solidFill>
                            <a:srgbClr val="00B050"/>
                          </a:solidFill>
                          <a:latin typeface="+mn-lt"/>
                          <a:ea typeface="+mn-ea"/>
                          <a:cs typeface="+mn-cs"/>
                        </a:rPr>
                        <a:t>Trainin</a:t>
                      </a:r>
                      <a:r>
                        <a:rPr lang="en-US" altLang="zh-CN" sz="1200" kern="1200" dirty="0" smtClean="0">
                          <a:solidFill>
                            <a:srgbClr val="00B050"/>
                          </a:solidFill>
                          <a:latin typeface="+mn-lt"/>
                          <a:ea typeface="+mn-ea"/>
                          <a:cs typeface="+mn-cs"/>
                        </a:rPr>
                        <a:t> (Qualcomm)</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Resolution of CID 327 DMG MLME Primitives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22/1579</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Rojan Chitrakar (Panasonic)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CRs for CC40 11bf D0.1 Sensing Measurement Report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mins</a:t>
                      </a:r>
                      <a:endParaRPr lang="zh-CN" altLang="en-US" sz="1200" kern="1200" dirty="0" smtClean="0">
                        <a:solidFill>
                          <a:srgbClr val="00B050"/>
                        </a:solidFill>
                        <a:latin typeface="+mn-lt"/>
                        <a:ea typeface="+mn-ea"/>
                        <a:cs typeface="+mn-cs"/>
                      </a:endParaRPr>
                    </a:p>
                  </a:txBody>
                  <a:tcPr marL="36000" marR="36000" marT="17901" marB="17901"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22/1402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22/1455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SP: CC40 CR for CIDs for Sensing Measurement Setup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Insun</a:t>
                      </a:r>
                      <a:r>
                        <a:rPr lang="en-US" altLang="zh-CN" sz="1200" kern="1200" dirty="0" smtClean="0">
                          <a:solidFill>
                            <a:schemeClr val="tx1"/>
                          </a:solidFill>
                          <a:latin typeface="+mn-lt"/>
                          <a:ea typeface="+mn-ea"/>
                          <a:cs typeface="+mn-cs"/>
                        </a:rPr>
                        <a:t> Jang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C40 CR for CIDs for Sensing Measurement Setup Frames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22/0882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Rajat</a:t>
                      </a:r>
                      <a:r>
                        <a:rPr lang="en-US" altLang="zh-CN" sz="1200" kern="1200" dirty="0" smtClean="0">
                          <a:solidFill>
                            <a:schemeClr val="tx1"/>
                          </a:solidFill>
                          <a:latin typeface="+mn-lt"/>
                          <a:ea typeface="+mn-ea"/>
                          <a:cs typeface="+mn-cs"/>
                        </a:rPr>
                        <a:t> </a:t>
                      </a:r>
                      <a:r>
                        <a:rPr lang="en-US" altLang="zh-CN" sz="1200" kern="1200" dirty="0" err="1" smtClean="0">
                          <a:solidFill>
                            <a:schemeClr val="tx1"/>
                          </a:solidFill>
                          <a:latin typeface="+mn-lt"/>
                          <a:ea typeface="+mn-ea"/>
                          <a:cs typeface="+mn-cs"/>
                        </a:rPr>
                        <a:t>Pushkarna</a:t>
                      </a:r>
                      <a:r>
                        <a:rPr lang="en-US" altLang="zh-CN" sz="1200" kern="1200" dirty="0" smtClean="0">
                          <a:solidFill>
                            <a:schemeClr val="tx1"/>
                          </a:solidFill>
                          <a:latin typeface="+mn-lt"/>
                          <a:ea typeface="+mn-ea"/>
                          <a:cs typeface="+mn-cs"/>
                        </a:rPr>
                        <a:t> (Panasonic)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Document for Immediate and Delayed Feedback</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Dibakar</a:t>
                      </a:r>
                      <a:r>
                        <a:rPr lang="en-US" altLang="zh-CN" sz="1200" kern="1200" dirty="0" smtClean="0">
                          <a:solidFill>
                            <a:srgbClr val="0000FF"/>
                          </a:solidFill>
                          <a:latin typeface="+mn-lt"/>
                          <a:ea typeface="+mn-ea"/>
                          <a:cs typeface="+mn-cs"/>
                        </a:rPr>
                        <a:t> Das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a:t>
                      </a:r>
                      <a:r>
                        <a:rPr lang="en-US" altLang="zh-CN" sz="1200" kern="1200" dirty="0" err="1" smtClean="0">
                          <a:solidFill>
                            <a:srgbClr val="0000FF"/>
                          </a:solidFill>
                          <a:latin typeface="+mn-lt"/>
                          <a:ea typeface="+mn-ea"/>
                          <a:cs typeface="+mn-cs"/>
                        </a:rPr>
                        <a:t>Miscellenous</a:t>
                      </a:r>
                      <a:r>
                        <a:rPr lang="en-US" altLang="zh-CN" sz="1200" kern="1200" dirty="0" smtClean="0">
                          <a:solidFill>
                            <a:srgbClr val="0000FF"/>
                          </a:solidFill>
                          <a:latin typeface="+mn-lt"/>
                          <a:ea typeface="+mn-ea"/>
                          <a:cs typeface="+mn-cs"/>
                        </a:rPr>
                        <a:t> negotiation related CIDs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sensing-session-part-3</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22/0891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Chaoming</a:t>
                      </a:r>
                      <a:r>
                        <a:rPr lang="en-US" altLang="zh-CN" sz="1200" kern="1200" dirty="0" smtClean="0">
                          <a:solidFill>
                            <a:schemeClr val="tx1"/>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cr</a:t>
                      </a:r>
                      <a:r>
                        <a:rPr lang="en-US" altLang="zh-CN" sz="1200" kern="1200" dirty="0" smtClean="0">
                          <a:solidFill>
                            <a:schemeClr val="tx1"/>
                          </a:solidFill>
                          <a:latin typeface="+mn-lt"/>
                          <a:ea typeface="+mn-ea"/>
                          <a:cs typeface="+mn-cs"/>
                        </a:rPr>
                        <a:t>-for-</a:t>
                      </a:r>
                      <a:r>
                        <a:rPr lang="en-US" altLang="zh-CN" sz="1200" kern="1200" dirty="0" err="1" smtClean="0">
                          <a:solidFill>
                            <a:schemeClr val="tx1"/>
                          </a:solidFill>
                          <a:latin typeface="+mn-lt"/>
                          <a:ea typeface="+mn-ea"/>
                          <a:cs typeface="+mn-cs"/>
                        </a:rPr>
                        <a:t>pn</a:t>
                      </a:r>
                      <a:r>
                        <a:rPr lang="en-US" altLang="zh-CN" sz="1200" kern="1200" dirty="0" smtClean="0">
                          <a:solidFill>
                            <a:schemeClr val="tx1"/>
                          </a:solidFill>
                          <a:latin typeface="+mn-lt"/>
                          <a:ea typeface="+mn-ea"/>
                          <a:cs typeface="+mn-cs"/>
                        </a:rPr>
                        <a:t>-</a:t>
                      </a:r>
                      <a:r>
                        <a:rPr lang="en-US" altLang="zh-CN" sz="1200" kern="1200" dirty="0" err="1" smtClean="0">
                          <a:solidFill>
                            <a:schemeClr val="tx1"/>
                          </a:solidFill>
                          <a:latin typeface="+mn-lt"/>
                          <a:ea typeface="+mn-ea"/>
                          <a:cs typeface="+mn-cs"/>
                        </a:rPr>
                        <a:t>sn</a:t>
                      </a:r>
                      <a:r>
                        <a:rPr lang="en-US" altLang="zh-CN" sz="1200" kern="1200" dirty="0" smtClean="0">
                          <a:solidFill>
                            <a:schemeClr val="tx1"/>
                          </a:solidFill>
                          <a:latin typeface="+mn-lt"/>
                          <a:ea typeface="+mn-ea"/>
                          <a:cs typeface="+mn-cs"/>
                        </a:rPr>
                        <a:t>-and-ac</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CC40 CR for Trigger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96388766"/>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24</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ext uri="{D42A27DB-BD31-4B8C-83A1-F6EECF244321}">
                <p14:modId xmlns:p14="http://schemas.microsoft.com/office/powerpoint/2010/main" val="2891750071"/>
              </p:ext>
            </p:extLst>
          </p:nvPr>
        </p:nvGraphicFramePr>
        <p:xfrm>
          <a:off x="3429000" y="486857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1571880170"/>
              </p:ext>
            </p:extLst>
          </p:nvPr>
        </p:nvGraphicFramePr>
        <p:xfrm>
          <a:off x="3429000" y="1341356"/>
          <a:ext cx="8305800" cy="3489724"/>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22/1402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Insun</a:t>
                      </a:r>
                      <a:r>
                        <a:rPr lang="en-US" altLang="zh-CN" sz="1200" kern="1200" dirty="0" smtClean="0">
                          <a:solidFill>
                            <a:srgbClr val="0000FF"/>
                          </a:solidFill>
                          <a:latin typeface="+mn-lt"/>
                          <a:ea typeface="+mn-ea"/>
                          <a:cs typeface="+mn-cs"/>
                        </a:rPr>
                        <a:t> Jang (LG Electronics)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SP: CC40 CR for CIDs for Sensing Measurement Setup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22/1455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SP: CC40 CR for CIDs for Sensing Measurement Setup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22/1691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Insun</a:t>
                      </a:r>
                      <a:r>
                        <a:rPr lang="en-US" altLang="zh-CN" sz="1200" kern="1200" dirty="0" smtClean="0">
                          <a:solidFill>
                            <a:srgbClr val="00B050"/>
                          </a:solidFill>
                          <a:latin typeface="+mn-lt"/>
                          <a:ea typeface="+mn-ea"/>
                          <a:cs typeface="+mn-cs"/>
                        </a:rPr>
                        <a:t> Jang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C40 CR for CIDs for Sensing Measurement Setup Frames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22/1577</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Dibakar</a:t>
                      </a:r>
                      <a:r>
                        <a:rPr lang="en-US" altLang="zh-CN" sz="1200" kern="1200" dirty="0" smtClean="0">
                          <a:solidFill>
                            <a:srgbClr val="0000FF"/>
                          </a:solidFill>
                          <a:latin typeface="+mn-lt"/>
                          <a:ea typeface="+mn-ea"/>
                          <a:cs typeface="+mn-cs"/>
                        </a:rPr>
                        <a:t> Das (Intel)</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CR for </a:t>
                      </a:r>
                      <a:r>
                        <a:rPr lang="en-US" altLang="zh-CN" sz="1200" kern="1200" dirty="0" err="1" smtClean="0">
                          <a:solidFill>
                            <a:srgbClr val="0000FF"/>
                          </a:solidFill>
                          <a:latin typeface="+mn-lt"/>
                          <a:ea typeface="+mn-ea"/>
                          <a:cs typeface="+mn-cs"/>
                        </a:rPr>
                        <a:t>Miscellenous</a:t>
                      </a:r>
                      <a:r>
                        <a:rPr lang="en-US" altLang="zh-CN" sz="1200" kern="1200" dirty="0" smtClean="0">
                          <a:solidFill>
                            <a:srgbClr val="0000FF"/>
                          </a:solidFill>
                          <a:latin typeface="+mn-lt"/>
                          <a:ea typeface="+mn-ea"/>
                          <a:cs typeface="+mn-cs"/>
                        </a:rPr>
                        <a:t> negotiation related CIDs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40 </a:t>
                      </a:r>
                      <a:r>
                        <a:rPr lang="en-US" altLang="zh-CN" sz="1200" kern="1200" dirty="0" err="1" smtClean="0">
                          <a:solidFill>
                            <a:srgbClr val="0000FF"/>
                          </a:solidFill>
                          <a:latin typeface="+mn-lt"/>
                          <a:ea typeface="+mn-ea"/>
                          <a:cs typeface="+mn-cs"/>
                        </a:rPr>
                        <a:t>mins</a:t>
                      </a:r>
                      <a:endParaRPr lang="zh-CN" altLang="en-US"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22/1385</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sensing-session-part-3</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22/0891</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Chaoming</a:t>
                      </a:r>
                      <a:r>
                        <a:rPr lang="en-US" altLang="zh-CN" sz="1200" kern="1200" dirty="0" smtClean="0">
                          <a:solidFill>
                            <a:srgbClr val="00B050"/>
                          </a:solidFill>
                          <a:latin typeface="+mn-lt"/>
                          <a:ea typeface="+mn-ea"/>
                          <a:cs typeface="+mn-cs"/>
                        </a:rPr>
                        <a:t> Luo (OPPO)</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cr</a:t>
                      </a:r>
                      <a:r>
                        <a:rPr lang="en-US" altLang="zh-CN" sz="1200" kern="1200" dirty="0" smtClean="0">
                          <a:solidFill>
                            <a:srgbClr val="00B050"/>
                          </a:solidFill>
                          <a:latin typeface="+mn-lt"/>
                          <a:ea typeface="+mn-ea"/>
                          <a:cs typeface="+mn-cs"/>
                        </a:rPr>
                        <a:t>-for-</a:t>
                      </a:r>
                      <a:r>
                        <a:rPr lang="en-US" altLang="zh-CN" sz="1200" kern="1200" dirty="0" err="1" smtClean="0">
                          <a:solidFill>
                            <a:srgbClr val="00B050"/>
                          </a:solidFill>
                          <a:latin typeface="+mn-lt"/>
                          <a:ea typeface="+mn-ea"/>
                          <a:cs typeface="+mn-cs"/>
                        </a:rPr>
                        <a:t>pn</a:t>
                      </a:r>
                      <a:r>
                        <a:rPr lang="en-US" altLang="zh-CN" sz="1200" kern="1200" dirty="0" smtClean="0">
                          <a:solidFill>
                            <a:srgbClr val="00B050"/>
                          </a:solidFill>
                          <a:latin typeface="+mn-lt"/>
                          <a:ea typeface="+mn-ea"/>
                          <a:cs typeface="+mn-cs"/>
                        </a:rPr>
                        <a:t>-</a:t>
                      </a:r>
                      <a:r>
                        <a:rPr lang="en-US" altLang="zh-CN" sz="1200" kern="1200" dirty="0" err="1" smtClean="0">
                          <a:solidFill>
                            <a:srgbClr val="00B050"/>
                          </a:solidFill>
                          <a:latin typeface="+mn-lt"/>
                          <a:ea typeface="+mn-ea"/>
                          <a:cs typeface="+mn-cs"/>
                        </a:rPr>
                        <a:t>sn</a:t>
                      </a:r>
                      <a:r>
                        <a:rPr lang="en-US" altLang="zh-CN" sz="1200" kern="1200" dirty="0" smtClean="0">
                          <a:solidFill>
                            <a:srgbClr val="00B050"/>
                          </a:solidFill>
                          <a:latin typeface="+mn-lt"/>
                          <a:ea typeface="+mn-ea"/>
                          <a:cs typeface="+mn-cs"/>
                        </a:rPr>
                        <a:t>-and-ac</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10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22/1467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Zinan</a:t>
                      </a:r>
                      <a:r>
                        <a:rPr lang="en-US" altLang="zh-CN" sz="1200" kern="1200" dirty="0" smtClean="0">
                          <a:solidFill>
                            <a:schemeClr val="tx1"/>
                          </a:solidFill>
                          <a:latin typeface="+mn-lt"/>
                          <a:ea typeface="+mn-ea"/>
                          <a:cs typeface="+mn-cs"/>
                        </a:rPr>
                        <a:t>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5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22/1772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MLME - Part 2</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22/1332</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Dongguk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chemeClr val="tx1"/>
                          </a:solidFill>
                          <a:latin typeface="+mn-lt"/>
                          <a:ea typeface="+mn-ea"/>
                          <a:cs typeface="+mn-cs"/>
                        </a:rPr>
                        <a:t>CC40 CR for Trigger frame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291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448277749"/>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25</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6857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2193607264"/>
              </p:ext>
            </p:extLst>
          </p:nvPr>
        </p:nvGraphicFramePr>
        <p:xfrm>
          <a:off x="3429000" y="1341356"/>
          <a:ext cx="8305800" cy="3052360"/>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22/1402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Insun</a:t>
                      </a:r>
                      <a:r>
                        <a:rPr lang="en-US" altLang="zh-CN" sz="1200" kern="1200" dirty="0" smtClean="0">
                          <a:solidFill>
                            <a:srgbClr val="0000FF"/>
                          </a:solidFill>
                          <a:latin typeface="+mn-lt"/>
                          <a:ea typeface="+mn-ea"/>
                          <a:cs typeface="+mn-cs"/>
                        </a:rPr>
                        <a:t> Jang (LG Electronics)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SP: CC40 CR for CIDs for Sensing Measurement Setup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22/1577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Dibakar</a:t>
                      </a:r>
                      <a:r>
                        <a:rPr lang="en-US" altLang="zh-CN" sz="1200" kern="1200" dirty="0" smtClean="0">
                          <a:solidFill>
                            <a:srgbClr val="00B050"/>
                          </a:solidFill>
                          <a:latin typeface="+mn-lt"/>
                          <a:ea typeface="+mn-ea"/>
                          <a:cs typeface="+mn-cs"/>
                        </a:rPr>
                        <a:t> Das (Intel)</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a:t>
                      </a:r>
                      <a:r>
                        <a:rPr lang="en-US" altLang="zh-CN" sz="1200" kern="1200" dirty="0" err="1" smtClean="0">
                          <a:solidFill>
                            <a:srgbClr val="00B050"/>
                          </a:solidFill>
                          <a:latin typeface="+mn-lt"/>
                          <a:ea typeface="+mn-ea"/>
                          <a:cs typeface="+mn-cs"/>
                        </a:rPr>
                        <a:t>Miscellenous</a:t>
                      </a:r>
                      <a:r>
                        <a:rPr lang="en-US" altLang="zh-CN" sz="1200" kern="1200" dirty="0" smtClean="0">
                          <a:solidFill>
                            <a:srgbClr val="00B050"/>
                          </a:solidFill>
                          <a:latin typeface="+mn-lt"/>
                          <a:ea typeface="+mn-ea"/>
                          <a:cs typeface="+mn-cs"/>
                        </a:rPr>
                        <a:t> negotiation related CIDs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22/1467</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B050"/>
                          </a:solidFill>
                          <a:latin typeface="+mn-lt"/>
                          <a:ea typeface="+mn-ea"/>
                          <a:cs typeface="+mn-cs"/>
                        </a:rPr>
                        <a:t>Zinan</a:t>
                      </a:r>
                      <a:r>
                        <a:rPr lang="en-US" altLang="zh-CN" sz="1200" kern="1200" dirty="0" smtClean="0">
                          <a:solidFill>
                            <a:srgbClr val="00B050"/>
                          </a:solidFill>
                          <a:latin typeface="+mn-lt"/>
                          <a:ea typeface="+mn-ea"/>
                          <a:cs typeface="+mn-cs"/>
                        </a:rPr>
                        <a:t> Lin (</a:t>
                      </a:r>
                      <a:r>
                        <a:rPr lang="en-US" altLang="zh-CN" sz="1200" kern="1200" dirty="0" err="1" smtClean="0">
                          <a:solidFill>
                            <a:srgbClr val="00B050"/>
                          </a:solidFill>
                          <a:latin typeface="+mn-lt"/>
                          <a:ea typeface="+mn-ea"/>
                          <a:cs typeface="+mn-cs"/>
                        </a:rPr>
                        <a:t>InterDigital</a:t>
                      </a:r>
                      <a:r>
                        <a:rPr lang="en-US" altLang="zh-CN" sz="1200" kern="1200" dirty="0" smtClean="0">
                          <a:solidFill>
                            <a:srgbClr val="00B050"/>
                          </a:solidFill>
                          <a:latin typeface="+mn-lt"/>
                          <a:ea typeface="+mn-ea"/>
                          <a:cs typeface="+mn-cs"/>
                        </a:rPr>
                        <a:t>)</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CR for Setup CIDs Part II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5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22/1772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Narengerile (Huawei)</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CC40 CR for MLME - Part 2</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30 </a:t>
                      </a:r>
                      <a:r>
                        <a:rPr lang="en-US" altLang="zh-CN" sz="1200" kern="1200" dirty="0" err="1" smtClean="0">
                          <a:solidFill>
                            <a:srgbClr val="00B050"/>
                          </a:solidFill>
                          <a:latin typeface="+mn-lt"/>
                          <a:ea typeface="+mn-ea"/>
                          <a:cs typeface="+mn-cs"/>
                        </a:rPr>
                        <a:t>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22/1332</a:t>
                      </a:r>
                      <a:endParaRPr lang="zh-CN" altLang="en-US" sz="1200" kern="1200" dirty="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Dongguk Lim (LG Electronics)</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nb-NO" altLang="zh-CN" sz="1200" kern="1200" dirty="0" smtClean="0">
                          <a:solidFill>
                            <a:srgbClr val="00B050"/>
                          </a:solidFill>
                          <a:latin typeface="+mn-lt"/>
                          <a:ea typeface="+mn-ea"/>
                          <a:cs typeface="+mn-cs"/>
                        </a:rPr>
                        <a:t>CC40 CR for Trigger frame</a:t>
                      </a:r>
                      <a:endParaRPr lang="zh-CN" altLang="en-US" sz="1200" kern="1200" dirty="0" smtClean="0">
                        <a:solidFill>
                          <a:srgbClr val="00B050"/>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B050"/>
                          </a:solidFill>
                          <a:latin typeface="+mn-lt"/>
                          <a:ea typeface="+mn-ea"/>
                          <a:cs typeface="+mn-cs"/>
                        </a:rPr>
                        <a:t>20 mins</a:t>
                      </a:r>
                      <a:endParaRPr lang="zh-CN" altLang="en-US" sz="1200" kern="1200" dirty="0" smtClean="0">
                        <a:solidFill>
                          <a:srgbClr val="00B050"/>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291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clause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22/1495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cc40-comments-dmg-comments-resolution-part-five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20263609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Agenda items on </a:t>
            </a:r>
            <a:r>
              <a:rPr lang="en-US" altLang="zh-CN" sz="3200" dirty="0" smtClean="0">
                <a:solidFill>
                  <a:srgbClr val="0000FF"/>
                </a:solidFill>
                <a:cs typeface="Times New Roman" panose="02020603050405020304" pitchFamily="18" charset="0"/>
              </a:rPr>
              <a:t>October 27</a:t>
            </a:r>
            <a:endParaRPr lang="en-US" altLang="en-US" sz="3200" dirty="0">
              <a:solidFill>
                <a:srgbClr val="0000FF"/>
              </a:solidFill>
              <a:cs typeface="Times New Roman" panose="02020603050405020304" pitchFamily="18" charset="0"/>
            </a:endParaRPr>
          </a:p>
        </p:txBody>
      </p:sp>
      <p:sp>
        <p:nvSpPr>
          <p:cNvPr id="18436" name="Rectangle 3"/>
          <p:cNvSpPr txBox="1">
            <a:spLocks noChangeArrowheads="1"/>
          </p:cNvSpPr>
          <p:nvPr/>
        </p:nvSpPr>
        <p:spPr bwMode="auto">
          <a:xfrm>
            <a:off x="457200" y="1295400"/>
            <a:ext cx="11277600" cy="51498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en-US" sz="1600" dirty="0"/>
              <a:t>Call the meeting to order</a:t>
            </a:r>
          </a:p>
          <a:p>
            <a:pPr algn="just"/>
            <a:r>
              <a:rPr lang="en-US" altLang="en-US" sz="1600" dirty="0"/>
              <a:t>Patent policy and logistics</a:t>
            </a:r>
          </a:p>
          <a:p>
            <a:r>
              <a:rPr lang="en-US" altLang="zh-CN" sz="1600" dirty="0" err="1"/>
              <a:t>TGbf</a:t>
            </a:r>
            <a:r>
              <a:rPr lang="en-US" altLang="zh-CN" sz="1600" dirty="0"/>
              <a:t> Timeline</a:t>
            </a:r>
          </a:p>
          <a:p>
            <a:pPr algn="just"/>
            <a:r>
              <a:rPr lang="en-US" altLang="en-US" sz="1600" dirty="0"/>
              <a:t>Call for contribution</a:t>
            </a:r>
          </a:p>
          <a:p>
            <a:pPr algn="just"/>
            <a:r>
              <a:rPr lang="en-US" altLang="en-US" sz="1600" dirty="0"/>
              <a:t>Teleconference </a:t>
            </a:r>
            <a:r>
              <a:rPr lang="en-US" altLang="en-US" sz="1600" dirty="0" smtClean="0"/>
              <a:t>Times</a:t>
            </a:r>
          </a:p>
          <a:p>
            <a:pPr algn="just"/>
            <a:r>
              <a:rPr lang="en-US" altLang="en-US" sz="1600" dirty="0" smtClean="0"/>
              <a:t>Presentation </a:t>
            </a:r>
            <a:r>
              <a:rPr lang="en-US" altLang="en-US" sz="1600" dirty="0"/>
              <a:t>of </a:t>
            </a:r>
            <a:r>
              <a:rPr lang="en-US" altLang="en-US" sz="1600" dirty="0" smtClean="0"/>
              <a:t>submissions</a:t>
            </a:r>
          </a:p>
          <a:p>
            <a:pPr algn="just"/>
            <a:endParaRPr lang="en-US" altLang="en-US" sz="1600" dirty="0" smtClean="0"/>
          </a:p>
          <a:p>
            <a:pPr algn="just"/>
            <a:endParaRPr lang="en-US" altLang="en-US" sz="1600" dirty="0"/>
          </a:p>
          <a:p>
            <a:pPr algn="just"/>
            <a:endParaRPr lang="en-US" altLang="en-US" sz="1600" dirty="0"/>
          </a:p>
          <a:p>
            <a:pPr lvl="1" algn="just"/>
            <a:endParaRPr lang="en-US" altLang="en-US" sz="1200" dirty="0"/>
          </a:p>
          <a:p>
            <a:pPr algn="just"/>
            <a:endParaRPr lang="en-US" altLang="en-US" sz="1600" dirty="0" smtClean="0"/>
          </a:p>
          <a:p>
            <a:pPr algn="just"/>
            <a:endParaRPr lang="en-US" altLang="en-US" sz="1600" dirty="0"/>
          </a:p>
          <a:p>
            <a:pPr algn="just"/>
            <a:endParaRPr lang="en-US" altLang="en-US" sz="1600" dirty="0" smtClean="0"/>
          </a:p>
          <a:p>
            <a:pPr algn="just"/>
            <a:endParaRPr lang="en-US" altLang="en-US" sz="1600" dirty="0"/>
          </a:p>
          <a:p>
            <a:pPr algn="just"/>
            <a:endParaRPr lang="en-US" altLang="en-US" sz="200" dirty="0"/>
          </a:p>
          <a:p>
            <a:pPr algn="just"/>
            <a:r>
              <a:rPr lang="en-US" altLang="en-US" sz="1600" dirty="0"/>
              <a:t>Any other business</a:t>
            </a:r>
            <a:endParaRPr lang="en-US" altLang="en-US" sz="1100" dirty="0"/>
          </a:p>
          <a:p>
            <a:pPr lvl="1" algn="just"/>
            <a:r>
              <a:rPr lang="en-US" altLang="en-US" sz="1200" dirty="0"/>
              <a:t>?</a:t>
            </a:r>
          </a:p>
          <a:p>
            <a:pPr marL="342900" lvl="1" indent="-342900" algn="just">
              <a:buChar char="•"/>
            </a:pPr>
            <a:r>
              <a:rPr lang="en-US" altLang="en-US" sz="1600" b="1" dirty="0">
                <a:solidFill>
                  <a:srgbClr val="0000FF"/>
                </a:solidFill>
              </a:rPr>
              <a:t>Adjourn</a:t>
            </a:r>
          </a:p>
        </p:txBody>
      </p:sp>
      <p:sp>
        <p:nvSpPr>
          <p:cNvPr id="8" name="TextBox 7"/>
          <p:cNvSpPr txBox="1"/>
          <p:nvPr/>
        </p:nvSpPr>
        <p:spPr>
          <a:xfrm>
            <a:off x="10102913" y="637921"/>
            <a:ext cx="2089087" cy="857758"/>
          </a:xfrm>
          <a:prstGeom prst="rect">
            <a:avLst/>
          </a:prstGeom>
          <a:noFill/>
        </p:spPr>
        <p:txBody>
          <a:bodyPr>
            <a:noAutofit/>
          </a:bodyPr>
          <a:lstStyle/>
          <a:p>
            <a:pPr algn="just">
              <a:defRPr/>
            </a:pPr>
            <a:r>
              <a:rPr lang="en-US" sz="1000" b="1" dirty="0"/>
              <a:t>Notes:  </a:t>
            </a:r>
          </a:p>
          <a:p>
            <a:pPr marL="90488" lvl="1" indent="-90488" algn="just">
              <a:buFont typeface="Arial" panose="020B0604020202020204" pitchFamily="34" charset="0"/>
              <a:buChar char="•"/>
              <a:defRPr/>
            </a:pPr>
            <a:r>
              <a:rPr lang="en-US" sz="800" dirty="0">
                <a:solidFill>
                  <a:srgbClr val="00B050"/>
                </a:solidFill>
              </a:rPr>
              <a:t>Docs in green have been presented.</a:t>
            </a:r>
          </a:p>
          <a:p>
            <a:pPr marL="90488" lvl="1" indent="-90488" algn="just">
              <a:buFont typeface="Arial" panose="020B0604020202020204" pitchFamily="34" charset="0"/>
              <a:buChar char="•"/>
              <a:defRPr/>
            </a:pPr>
            <a:r>
              <a:rPr lang="en-US" sz="800" dirty="0">
                <a:solidFill>
                  <a:srgbClr val="FF0000"/>
                </a:solidFill>
              </a:rPr>
              <a:t>Docs in red have been withdrawn.</a:t>
            </a:r>
          </a:p>
          <a:p>
            <a:pPr marL="90488" lvl="1" indent="-90488" algn="just">
              <a:buFont typeface="Arial" panose="020B0604020202020204" pitchFamily="34" charset="0"/>
              <a:buChar char="•"/>
              <a:defRPr/>
            </a:pPr>
            <a:r>
              <a:rPr lang="en-US" sz="800" dirty="0"/>
              <a:t>Docs in black have NOT been presented.</a:t>
            </a:r>
          </a:p>
          <a:p>
            <a:pPr marL="90488" lvl="1" indent="-90488" algn="just">
              <a:buFont typeface="Arial" panose="020B0604020202020204" pitchFamily="34" charset="0"/>
              <a:buChar char="•"/>
              <a:defRPr/>
            </a:pPr>
            <a:r>
              <a:rPr lang="en-US" altLang="zh-CN" sz="800" dirty="0">
                <a:solidFill>
                  <a:srgbClr val="0000FF"/>
                </a:solidFill>
              </a:rPr>
              <a:t>Docs in blue were presented but need more discussion or deferred</a:t>
            </a:r>
          </a:p>
        </p:txBody>
      </p:sp>
      <p:graphicFrame>
        <p:nvGraphicFramePr>
          <p:cNvPr id="9" name="表格 10"/>
          <p:cNvGraphicFramePr>
            <a:graphicFrameLocks noGrp="1"/>
          </p:cNvGraphicFramePr>
          <p:nvPr>
            <p:extLst/>
          </p:nvPr>
        </p:nvGraphicFramePr>
        <p:xfrm>
          <a:off x="3429000" y="4868570"/>
          <a:ext cx="8305801" cy="1740268"/>
        </p:xfrm>
        <a:graphic>
          <a:graphicData uri="http://schemas.openxmlformats.org/drawingml/2006/table">
            <a:tbl>
              <a:tblPr firstRow="1" bandRow="1">
                <a:tableStyleId>{C4B1156A-380E-4F78-BDF5-A606A8083BF9}</a:tableStyleId>
              </a:tblPr>
              <a:tblGrid>
                <a:gridCol w="738738"/>
                <a:gridCol w="2009945"/>
                <a:gridCol w="4123023"/>
                <a:gridCol w="1434095"/>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a:t>
                      </a:r>
                      <a:endParaRPr lang="zh-CN" altLang="en-US" sz="1200" dirty="0"/>
                    </a:p>
                  </a:txBody>
                  <a:tcPr marL="36000" marR="36000" marT="17925" marB="17925" anchor="ctr"/>
                </a:tc>
                <a:tc>
                  <a:txBody>
                    <a:bodyPr/>
                    <a:lstStyle/>
                    <a:p>
                      <a:pPr marL="0" algn="ctr" defTabSz="914400" rtl="0" eaLnBrk="1" latinLnBrk="0" hangingPunct="1"/>
                      <a:r>
                        <a:rPr lang="en-US" sz="1200" kern="1200" dirty="0" smtClean="0"/>
                        <a:t>Time duration</a:t>
                      </a:r>
                      <a:endParaRPr lang="zh-CN" altLang="en-US" sz="1200" b="1" kern="1200" dirty="0">
                        <a:solidFill>
                          <a:schemeClr val="lt1"/>
                        </a:solidFill>
                        <a:latin typeface="+mn-lt"/>
                        <a:ea typeface="+mn-ea"/>
                        <a:cs typeface="+mn-cs"/>
                      </a:endParaRPr>
                    </a:p>
                  </a:txBody>
                  <a:tcPr marL="36000" marR="36000" marT="17925" marB="17925"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22/1576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Updates on channel model and evaluation methodology documents to support a simulation framework for </a:t>
                      </a:r>
                      <a:r>
                        <a:rPr lang="en-US" altLang="zh-CN" sz="1200" kern="1200" dirty="0" err="1" smtClean="0">
                          <a:solidFill>
                            <a:schemeClr val="tx1"/>
                          </a:solidFill>
                          <a:latin typeface="+mn-lt"/>
                          <a:ea typeface="+mn-ea"/>
                          <a:cs typeface="+mn-cs"/>
                        </a:rPr>
                        <a:t>TGbf</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a:t>
                      </a:r>
                      <a:r>
                        <a:rPr lang="en-US" altLang="zh-CN" sz="1200" kern="1200" baseline="0" dirty="0" smtClean="0">
                          <a:solidFill>
                            <a:schemeClr val="tx1"/>
                          </a:solidFill>
                          <a:latin typeface="+mn-lt"/>
                          <a:ea typeface="+mn-ea"/>
                          <a:cs typeface="+mn-cs"/>
                        </a:rPr>
                        <a:t> </a:t>
                      </a:r>
                      <a:r>
                        <a:rPr lang="en-US" altLang="zh-CN" sz="1200" kern="1200" baseline="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22/1217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Steve </a:t>
                      </a:r>
                      <a:r>
                        <a:rPr lang="en-US" altLang="zh-CN" sz="1200" kern="1200" dirty="0" err="1" smtClean="0">
                          <a:solidFill>
                            <a:schemeClr val="tx1"/>
                          </a:solidFill>
                          <a:latin typeface="+mn-lt"/>
                          <a:ea typeface="+mn-ea"/>
                          <a:cs typeface="+mn-cs"/>
                        </a:rPr>
                        <a:t>Blandino</a:t>
                      </a:r>
                      <a:r>
                        <a:rPr lang="en-US" altLang="zh-CN" sz="1200" kern="1200" dirty="0" smtClean="0">
                          <a:solidFill>
                            <a:schemeClr val="tx1"/>
                          </a:solidFill>
                          <a:latin typeface="+mn-lt"/>
                          <a:ea typeface="+mn-ea"/>
                          <a:cs typeface="+mn-cs"/>
                        </a:rPr>
                        <a:t> (NIST)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Implementation of 60 GHz WLAN-SENS Physical Layer Mode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22/1653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Rui Du(Huawei)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Polarization switching for WLAN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22/1664</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Narengerile (Huawei)</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 hybrid measurement instance for TB sensing and ranging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22/1763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Qinghua</a:t>
                      </a:r>
                      <a:r>
                        <a:rPr lang="en-US" altLang="zh-CN" sz="1200" kern="1200" dirty="0" smtClean="0">
                          <a:solidFill>
                            <a:schemeClr val="tx1"/>
                          </a:solidFill>
                          <a:latin typeface="+mn-lt"/>
                          <a:ea typeface="+mn-ea"/>
                          <a:cs typeface="+mn-cs"/>
                        </a:rPr>
                        <a:t> Li (Intel)</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CSD Configuration for Sensing</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graphicFrame>
        <p:nvGraphicFramePr>
          <p:cNvPr id="10" name="表格 9"/>
          <p:cNvGraphicFramePr>
            <a:graphicFrameLocks noGrp="1"/>
          </p:cNvGraphicFramePr>
          <p:nvPr>
            <p:extLst>
              <p:ext uri="{D42A27DB-BD31-4B8C-83A1-F6EECF244321}">
                <p14:modId xmlns:p14="http://schemas.microsoft.com/office/powerpoint/2010/main" val="681722588"/>
              </p:ext>
            </p:extLst>
          </p:nvPr>
        </p:nvGraphicFramePr>
        <p:xfrm>
          <a:off x="3429000" y="1341356"/>
          <a:ext cx="8305800" cy="3453922"/>
        </p:xfrm>
        <a:graphic>
          <a:graphicData uri="http://schemas.openxmlformats.org/drawingml/2006/table">
            <a:tbl>
              <a:tblPr firstRow="1" bandRow="1">
                <a:tableStyleId>{C4B1156A-380E-4F78-BDF5-A606A8083BF9}</a:tableStyleId>
              </a:tblPr>
              <a:tblGrid>
                <a:gridCol w="762000"/>
                <a:gridCol w="1981200"/>
                <a:gridCol w="4114800"/>
                <a:gridCol w="1447800"/>
              </a:tblGrid>
              <a:tr h="245296">
                <a:tc>
                  <a:txBody>
                    <a:bodyPr/>
                    <a:lstStyle/>
                    <a:p>
                      <a:pPr algn="ctr"/>
                      <a:r>
                        <a:rPr lang="en-US" altLang="zh-CN" sz="1200" dirty="0" smtClean="0"/>
                        <a:t>DCN</a:t>
                      </a:r>
                      <a:endParaRPr lang="zh-CN" altLang="en-US" sz="1200" dirty="0"/>
                    </a:p>
                  </a:txBody>
                  <a:tcPr marL="36000" marR="36000" marT="17925" marB="17925" anchor="ctr"/>
                </a:tc>
                <a:tc>
                  <a:txBody>
                    <a:bodyPr/>
                    <a:lstStyle/>
                    <a:p>
                      <a:pPr algn="ctr"/>
                      <a:r>
                        <a:rPr lang="en-US" altLang="zh-CN" sz="1200" dirty="0" smtClean="0"/>
                        <a:t>Author</a:t>
                      </a:r>
                      <a:endParaRPr lang="zh-CN" altLang="en-US" sz="1200" dirty="0"/>
                    </a:p>
                  </a:txBody>
                  <a:tcPr marL="36000" marR="36000" marT="17925" marB="17925" anchor="ctr"/>
                </a:tc>
                <a:tc>
                  <a:txBody>
                    <a:bodyPr/>
                    <a:lstStyle/>
                    <a:p>
                      <a:pPr algn="ctr"/>
                      <a:r>
                        <a:rPr lang="en-US" altLang="zh-CN" sz="1200" dirty="0" smtClean="0"/>
                        <a:t>Title (</a:t>
                      </a:r>
                      <a:r>
                        <a:rPr lang="en-US" altLang="zh-CN" sz="1200" dirty="0" smtClean="0">
                          <a:solidFill>
                            <a:srgbClr val="FF0000"/>
                          </a:solidFill>
                        </a:rPr>
                        <a:t>CR,</a:t>
                      </a:r>
                      <a:r>
                        <a:rPr lang="en-US" altLang="zh-CN" sz="1200" baseline="0" dirty="0" smtClean="0">
                          <a:solidFill>
                            <a:srgbClr val="FF0000"/>
                          </a:solidFill>
                        </a:rPr>
                        <a:t> </a:t>
                      </a:r>
                      <a:r>
                        <a:rPr lang="en-US" altLang="zh-CN" sz="1200" dirty="0" smtClean="0">
                          <a:solidFill>
                            <a:srgbClr val="FF0000"/>
                          </a:solidFill>
                        </a:rPr>
                        <a:t>PDT SP</a:t>
                      </a:r>
                      <a:r>
                        <a:rPr lang="en-US" altLang="zh-CN" sz="1200" dirty="0" smtClean="0"/>
                        <a:t>)</a:t>
                      </a:r>
                      <a:endParaRPr lang="zh-CN" altLang="en-US" sz="1200" dirty="0"/>
                    </a:p>
                  </a:txBody>
                  <a:tcPr marL="36000" marR="36000" marT="17925" marB="17925" anchor="ct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CN" sz="1200" kern="1200" dirty="0" smtClean="0"/>
                        <a:t>Time duration</a:t>
                      </a:r>
                      <a:endParaRPr lang="zh-CN" altLang="en-US" sz="1200" b="1" kern="1200" dirty="0" smtClean="0">
                        <a:solidFill>
                          <a:schemeClr val="lt1"/>
                        </a:solidFill>
                        <a:latin typeface="+mn-lt"/>
                        <a:ea typeface="+mn-ea"/>
                        <a:cs typeface="+mn-cs"/>
                      </a:endParaRPr>
                    </a:p>
                  </a:txBody>
                  <a:tcPr marL="36000" marR="36000" marT="17925" marB="17925" anchor="ctr"/>
                </a:tc>
              </a:tr>
              <a:tr h="163044">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22/1402</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rgbClr val="0000FF"/>
                          </a:solidFill>
                          <a:latin typeface="+mn-lt"/>
                          <a:ea typeface="+mn-ea"/>
                          <a:cs typeface="+mn-cs"/>
                        </a:rPr>
                        <a:t>Insun</a:t>
                      </a:r>
                      <a:r>
                        <a:rPr lang="en-US" altLang="zh-CN" sz="1200" kern="1200" dirty="0" smtClean="0">
                          <a:solidFill>
                            <a:srgbClr val="0000FF"/>
                          </a:solidFill>
                          <a:latin typeface="+mn-lt"/>
                          <a:ea typeface="+mn-ea"/>
                          <a:cs typeface="+mn-cs"/>
                        </a:rPr>
                        <a:t> Jang (LG Electronics)</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SP: CC40 CR for CIDs for Sensing Measurement Setup – Part 1</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22/1396</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pt-BR" altLang="zh-CN" sz="1200" kern="1200" dirty="0" smtClean="0">
                          <a:solidFill>
                            <a:schemeClr val="tx1"/>
                          </a:solidFill>
                          <a:latin typeface="+mn-lt"/>
                          <a:ea typeface="+mn-ea"/>
                          <a:cs typeface="+mn-cs"/>
                        </a:rPr>
                        <a:t>Claudio da Silva (Meta</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Proposed Draft Text for SBP Setup</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40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22/1785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Junghoon Suh (Huawei)</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PDT Sensing NDPA Frame Format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22/1791</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Mahmoud Kamel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CID 291</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a:t>
                      </a:r>
                      <a:r>
                        <a:rPr lang="en-US" altLang="zh-CN" sz="1200" kern="1200" baseline="0" dirty="0" smtClean="0">
                          <a:solidFill>
                            <a:schemeClr val="tx1"/>
                          </a:solidFill>
                          <a:latin typeface="+mn-lt"/>
                          <a:ea typeface="+mn-ea"/>
                          <a:cs typeface="+mn-cs"/>
                        </a:rPr>
                        <a:t>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22/1795</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(Qualcomm)</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TGbf</a:t>
                      </a:r>
                      <a:r>
                        <a:rPr lang="en-US" altLang="zh-CN" sz="1200" kern="1200" dirty="0" smtClean="0">
                          <a:solidFill>
                            <a:schemeClr val="tx1"/>
                          </a:solidFill>
                          <a:latin typeface="+mn-lt"/>
                          <a:ea typeface="+mn-ea"/>
                          <a:cs typeface="+mn-cs"/>
                        </a:rPr>
                        <a:t>-coexistence-assessment</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25 mins</a:t>
                      </a:r>
                      <a:endParaRPr lang="zh-CN" altLang="en-US"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22/1330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Dongguk</a:t>
                      </a:r>
                      <a:r>
                        <a:rPr lang="en-US" altLang="zh-CN" sz="1200" kern="1200" dirty="0" smtClean="0">
                          <a:solidFill>
                            <a:schemeClr val="tx1"/>
                          </a:solidFill>
                          <a:latin typeface="+mn-lt"/>
                          <a:ea typeface="+mn-ea"/>
                          <a:cs typeface="+mn-cs"/>
                        </a:rPr>
                        <a:t> Lim (LG Electronics)</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CC40 CR for clause 11.21.18.6</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22/1495</a:t>
                      </a:r>
                      <a:endParaRPr lang="zh-CN" altLang="en-US" sz="1200" kern="1200" dirty="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Solomon Trainin (Qualcomm)</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cc40-comments-dmg-comments-resolution-part-five</a:t>
                      </a:r>
                      <a:endParaRPr lang="zh-CN" altLang="en-US" sz="1200" kern="1200" dirty="0" smtClean="0">
                        <a:solidFill>
                          <a:srgbClr val="0000FF"/>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rgbClr val="0000FF"/>
                          </a:solidFill>
                          <a:latin typeface="+mn-lt"/>
                          <a:ea typeface="+mn-ea"/>
                          <a:cs typeface="+mn-cs"/>
                        </a:rPr>
                        <a:t>10 </a:t>
                      </a:r>
                      <a:r>
                        <a:rPr lang="en-US" altLang="zh-CN" sz="1200" kern="1200" dirty="0" err="1" smtClean="0">
                          <a:solidFill>
                            <a:srgbClr val="0000FF"/>
                          </a:solidFill>
                          <a:latin typeface="+mn-lt"/>
                          <a:ea typeface="+mn-ea"/>
                          <a:cs typeface="+mn-cs"/>
                        </a:rPr>
                        <a:t>mins</a:t>
                      </a:r>
                      <a:endParaRPr lang="en-US" altLang="zh-CN" sz="1200" kern="1200" dirty="0" smtClean="0">
                        <a:solidFill>
                          <a:srgbClr val="0000FF"/>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22/1670</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err="1" smtClean="0">
                          <a:solidFill>
                            <a:schemeClr val="tx1"/>
                          </a:solidFill>
                          <a:latin typeface="+mn-lt"/>
                          <a:ea typeface="+mn-ea"/>
                          <a:cs typeface="+mn-cs"/>
                        </a:rPr>
                        <a:t>Ning</a:t>
                      </a:r>
                      <a:r>
                        <a:rPr lang="en-US" altLang="zh-CN" sz="1200" kern="1200" dirty="0" smtClean="0">
                          <a:solidFill>
                            <a:schemeClr val="tx1"/>
                          </a:solidFill>
                          <a:latin typeface="+mn-lt"/>
                          <a:ea typeface="+mn-ea"/>
                          <a:cs typeface="+mn-cs"/>
                        </a:rPr>
                        <a:t> Gao(OPPO)</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Timing Problems in the Parallel Coordinated DMG </a:t>
                      </a:r>
                      <a:r>
                        <a:rPr lang="en-US" altLang="zh-CN" sz="1200" kern="1200" dirty="0" err="1" smtClean="0">
                          <a:solidFill>
                            <a:schemeClr val="tx1"/>
                          </a:solidFill>
                          <a:latin typeface="+mn-lt"/>
                          <a:ea typeface="+mn-ea"/>
                          <a:cs typeface="+mn-cs"/>
                        </a:rPr>
                        <a:t>Monostatic</a:t>
                      </a:r>
                      <a:r>
                        <a:rPr lang="en-US" altLang="zh-CN" sz="1200" kern="1200" dirty="0" smtClean="0">
                          <a:solidFill>
                            <a:schemeClr val="tx1"/>
                          </a:solidFill>
                          <a:latin typeface="+mn-lt"/>
                          <a:ea typeface="+mn-ea"/>
                          <a:cs typeface="+mn-cs"/>
                        </a:rPr>
                        <a:t> Sensing Instance</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30 </a:t>
                      </a:r>
                      <a:r>
                        <a:rPr lang="en-US" altLang="zh-CN" sz="1200" kern="1200" dirty="0" err="1" smtClean="0">
                          <a:solidFill>
                            <a:schemeClr val="tx1"/>
                          </a:solidFill>
                          <a:latin typeface="+mn-lt"/>
                          <a:ea typeface="+mn-ea"/>
                          <a:cs typeface="+mn-cs"/>
                        </a:rPr>
                        <a:t>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22/1803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Zinan Lin (</a:t>
                      </a:r>
                      <a:r>
                        <a:rPr lang="en-US" altLang="zh-CN" sz="1200" kern="1200" dirty="0" err="1" smtClean="0">
                          <a:solidFill>
                            <a:schemeClr val="tx1"/>
                          </a:solidFill>
                          <a:latin typeface="+mn-lt"/>
                          <a:ea typeface="+mn-ea"/>
                          <a:cs typeface="+mn-cs"/>
                        </a:rPr>
                        <a:t>InterDigital</a:t>
                      </a:r>
                      <a:r>
                        <a:rPr lang="en-US" altLang="zh-CN" sz="1200" kern="1200" dirty="0" smtClean="0">
                          <a:solidFill>
                            <a:schemeClr val="tx1"/>
                          </a:solidFill>
                          <a:latin typeface="+mn-lt"/>
                          <a:ea typeface="+mn-ea"/>
                          <a:cs typeface="+mn-cs"/>
                        </a:rPr>
                        <a:t>)</a:t>
                      </a: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CR for Setup CIDs Part III (11.21.8)</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22/1523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Assaf Kasher (</a:t>
                      </a:r>
                      <a:r>
                        <a:rPr lang="en-US" altLang="zh-CN" sz="1200" kern="1200" dirty="0" err="1" smtClean="0">
                          <a:solidFill>
                            <a:schemeClr val="tx1"/>
                          </a:solidFill>
                          <a:latin typeface="+mn-lt"/>
                          <a:ea typeface="+mn-ea"/>
                          <a:cs typeface="+mn-cs"/>
                        </a:rPr>
                        <a:t>Qaulcomm</a:t>
                      </a:r>
                      <a:r>
                        <a:rPr lang="en-US" altLang="zh-CN" sz="1200" kern="1200" dirty="0" smtClean="0">
                          <a:solidFill>
                            <a:schemeClr val="tx1"/>
                          </a:solidFill>
                          <a:latin typeface="+mn-lt"/>
                          <a:ea typeface="+mn-ea"/>
                          <a:cs typeface="+mn-cs"/>
                        </a:rPr>
                        <a:t>)</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DMG-monostatic-PPDU</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22/0927</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Chris Beg (Cognitive Systems)</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Comment Resolution for CIDs Related to WLAN Sensing Procedure Overview</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15 mins</a:t>
                      </a: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22/1823</a:t>
                      </a: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Pei Zhou (OPPO)</a:t>
                      </a: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dirty="0" smtClean="0">
                          <a:solidFill>
                            <a:schemeClr val="tx1"/>
                          </a:solidFill>
                          <a:latin typeface="+mn-lt"/>
                          <a:ea typeface="+mn-ea"/>
                          <a:cs typeface="+mn-cs"/>
                        </a:rPr>
                        <a:t>Resolutions for CID 49, 50 and 139</a:t>
                      </a: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200" kern="1200" smtClean="0">
                          <a:solidFill>
                            <a:schemeClr val="tx1"/>
                          </a:solidFill>
                          <a:latin typeface="+mn-lt"/>
                          <a:ea typeface="+mn-ea"/>
                          <a:cs typeface="+mn-cs"/>
                        </a:rPr>
                        <a:t>20 mins</a:t>
                      </a:r>
                      <a:endParaRPr lang="en-US" altLang="zh-CN" sz="1200" kern="1200" dirty="0" smtClean="0">
                        <a:solidFill>
                          <a:schemeClr val="tx1"/>
                        </a:solidFill>
                        <a:latin typeface="+mn-lt"/>
                        <a:ea typeface="+mn-ea"/>
                        <a:cs typeface="+mn-cs"/>
                      </a:endParaRPr>
                    </a:p>
                  </a:txBody>
                  <a:tcPr marL="36000" marR="36000" marT="17901" marB="17901" anchor="ctr"/>
                </a:tc>
              </a:tr>
              <a:tr h="89561">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zh-CN" altLang="en-US" sz="1200" kern="1200" dirty="0" smtClean="0">
                        <a:solidFill>
                          <a:schemeClr val="tx1"/>
                        </a:solidFill>
                        <a:latin typeface="+mn-lt"/>
                        <a:ea typeface="+mn-ea"/>
                        <a:cs typeface="+mn-cs"/>
                      </a:endParaRPr>
                    </a:p>
                  </a:txBody>
                  <a:tcPr marL="36000" marR="36000" marT="17901" marB="17901"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zh-CN" sz="1200" kern="1200" dirty="0" smtClean="0">
                        <a:solidFill>
                          <a:schemeClr val="tx1"/>
                        </a:solidFill>
                        <a:latin typeface="+mn-lt"/>
                        <a:ea typeface="+mn-ea"/>
                        <a:cs typeface="+mn-cs"/>
                      </a:endParaRPr>
                    </a:p>
                  </a:txBody>
                  <a:tcPr marL="36000" marR="36000" marT="17901" marB="17901" anchor="ctr"/>
                </a:tc>
              </a:tr>
            </a:tbl>
          </a:graphicData>
        </a:graphic>
      </p:graphicFrame>
    </p:spTree>
    <p:extLst>
      <p:ext uri="{BB962C8B-B14F-4D97-AF65-F5344CB8AC3E}">
        <p14:creationId xmlns:p14="http://schemas.microsoft.com/office/powerpoint/2010/main" val="1565739674"/>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90600" y="861168"/>
            <a:ext cx="4573588" cy="457199"/>
          </a:xfrm>
        </p:spPr>
        <p:txBody>
          <a:bodyPr/>
          <a:lstStyle/>
          <a:p>
            <a:r>
              <a:rPr lang="en-US" altLang="zh-CN" sz="2400" dirty="0" err="1">
                <a:solidFill>
                  <a:schemeClr val="tx1"/>
                </a:solidFill>
              </a:rPr>
              <a:t>TGbf</a:t>
            </a:r>
            <a:r>
              <a:rPr lang="en-US" altLang="zh-CN" sz="2400" dirty="0">
                <a:solidFill>
                  <a:schemeClr val="tx1"/>
                </a:solidFill>
              </a:rPr>
              <a:t> Timeline (Updated)</a:t>
            </a:r>
          </a:p>
        </p:txBody>
      </p:sp>
      <p:sp>
        <p:nvSpPr>
          <p:cNvPr id="8" name="Rectangle 3"/>
          <p:cNvSpPr txBox="1">
            <a:spLocks noChangeArrowheads="1"/>
          </p:cNvSpPr>
          <p:nvPr/>
        </p:nvSpPr>
        <p:spPr bwMode="auto">
          <a:xfrm>
            <a:off x="457201" y="1485900"/>
            <a:ext cx="5562599" cy="49149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PAR approved		</a:t>
            </a:r>
            <a:r>
              <a:rPr lang="en-US" altLang="zh-CN" sz="1800" kern="0" dirty="0" smtClean="0">
                <a:solidFill>
                  <a:schemeClr val="bg1">
                    <a:lumMod val="50000"/>
                  </a:schemeClr>
                </a:solidFill>
              </a:rPr>
              <a:t>	Sep </a:t>
            </a:r>
            <a:r>
              <a:rPr lang="en-US" altLang="zh-CN" sz="1800" kern="0" dirty="0">
                <a:solidFill>
                  <a:schemeClr val="bg1">
                    <a:lumMod val="50000"/>
                  </a:schemeClr>
                </a:solidFill>
              </a:rPr>
              <a:t>2020</a:t>
            </a:r>
          </a:p>
          <a:p>
            <a:pPr marL="161925" lvl="1" indent="-233363" algn="just" defTabSz="685800" eaLnBrk="1" fontAlgn="auto" hangingPunct="1">
              <a:spcBef>
                <a:spcPts val="200"/>
              </a:spcBef>
              <a:spcAft>
                <a:spcPts val="600"/>
              </a:spcAft>
              <a:defRPr/>
            </a:pPr>
            <a:r>
              <a:rPr lang="en-US" altLang="zh-CN" sz="1800" kern="0" dirty="0">
                <a:solidFill>
                  <a:schemeClr val="bg1">
                    <a:lumMod val="50000"/>
                  </a:schemeClr>
                </a:solidFill>
              </a:rPr>
              <a:t>First TG meeting		</a:t>
            </a:r>
            <a:r>
              <a:rPr lang="en-US" altLang="zh-CN" sz="1800" kern="0" dirty="0" smtClean="0">
                <a:solidFill>
                  <a:schemeClr val="bg1">
                    <a:lumMod val="50000"/>
                  </a:schemeClr>
                </a:solidFill>
              </a:rPr>
              <a:t>	Oct </a:t>
            </a:r>
            <a:r>
              <a:rPr lang="en-US" altLang="zh-CN" sz="1800" kern="0" dirty="0">
                <a:solidFill>
                  <a:schemeClr val="bg1">
                    <a:lumMod val="50000"/>
                  </a:schemeClr>
                </a:solidFill>
              </a:rPr>
              <a:t>2020</a:t>
            </a:r>
          </a:p>
          <a:p>
            <a:pPr marL="214312" lvl="1" algn="just" defTabSz="685800" eaLnBrk="1" fontAlgn="auto" hangingPunct="1">
              <a:spcBef>
                <a:spcPts val="200"/>
              </a:spcBef>
              <a:spcAft>
                <a:spcPts val="600"/>
              </a:spcAft>
              <a:buFont typeface="微软雅黑" panose="020B0503020204020204" pitchFamily="34" charset="-122"/>
              <a:buChar char="–"/>
              <a:defRPr/>
            </a:pPr>
            <a:r>
              <a:rPr lang="en-US" altLang="zh-CN" sz="1800" kern="0" dirty="0">
                <a:solidFill>
                  <a:schemeClr val="bg1">
                    <a:lumMod val="50000"/>
                  </a:schemeClr>
                </a:solidFill>
              </a:rPr>
              <a:t>Comment Collection (D0.1)	</a:t>
            </a:r>
            <a:r>
              <a:rPr lang="en-US" altLang="zh-CN" sz="1800" i="1" strike="sngStrike" kern="0" dirty="0">
                <a:solidFill>
                  <a:schemeClr val="bg1">
                    <a:lumMod val="50000"/>
                  </a:schemeClr>
                </a:solidFill>
              </a:rPr>
              <a:t>Jan 2022</a:t>
            </a:r>
            <a:r>
              <a:rPr lang="en-US" altLang="zh-CN" sz="1800" i="1" strike="sngStrike" kern="0" dirty="0" smtClean="0">
                <a:solidFill>
                  <a:schemeClr val="bg1">
                    <a:lumMod val="50000"/>
                  </a:schemeClr>
                </a:solidFill>
                <a:sym typeface="Wingdings" panose="05000000000000000000" pitchFamily="2" charset="2"/>
              </a:rPr>
              <a:t>Mar 2022</a:t>
            </a:r>
          </a:p>
          <a:p>
            <a:pPr marL="0" lvl="1" indent="0" algn="just" defTabSz="685800" eaLnBrk="1" fontAlgn="auto" hangingPunct="1">
              <a:spcBef>
                <a:spcPts val="200"/>
              </a:spcBef>
              <a:spcAft>
                <a:spcPts val="600"/>
              </a:spcAft>
              <a:buNone/>
              <a:defRPr/>
            </a:pPr>
            <a:r>
              <a:rPr lang="en-US" altLang="zh-CN" sz="1800" i="1" kern="0" dirty="0" smtClean="0">
                <a:solidFill>
                  <a:schemeClr val="bg1">
                    <a:lumMod val="50000"/>
                  </a:schemeClr>
                </a:solidFill>
                <a:sym typeface="Wingdings" panose="05000000000000000000" pitchFamily="2" charset="2"/>
              </a:rPr>
              <a:t>					</a:t>
            </a:r>
            <a:r>
              <a:rPr lang="en-US" altLang="zh-CN" sz="1800" i="1" kern="0" dirty="0">
                <a:solidFill>
                  <a:schemeClr val="bg1">
                    <a:lumMod val="50000"/>
                  </a:schemeClr>
                </a:solidFill>
                <a:sym typeface="Wingdings" panose="05000000000000000000" pitchFamily="2" charset="2"/>
              </a:rPr>
              <a:t>  </a:t>
            </a:r>
            <a:r>
              <a:rPr lang="en-US" altLang="zh-CN" sz="1800" i="1" kern="0" dirty="0" smtClean="0">
                <a:solidFill>
                  <a:schemeClr val="bg1">
                    <a:lumMod val="50000"/>
                  </a:schemeClr>
                </a:solidFill>
                <a:sym typeface="Wingdings" panose="05000000000000000000" pitchFamily="2" charset="2"/>
              </a:rPr>
              <a:t>April </a:t>
            </a:r>
            <a:r>
              <a:rPr lang="en-US" altLang="zh-CN" sz="1800" i="1" kern="0" dirty="0">
                <a:solidFill>
                  <a:schemeClr val="bg1">
                    <a:lumMod val="50000"/>
                  </a:schemeClr>
                </a:solidFill>
                <a:sym typeface="Wingdings" panose="05000000000000000000" pitchFamily="2" charset="2"/>
              </a:rPr>
              <a:t>2022</a:t>
            </a:r>
            <a:endParaRPr lang="en-US" altLang="zh-CN" sz="1800" i="1" kern="0" dirty="0">
              <a:solidFill>
                <a:schemeClr val="bg1">
                  <a:lumMod val="50000"/>
                </a:schemeClr>
              </a:solidFill>
            </a:endParaRPr>
          </a:p>
          <a:p>
            <a:pPr marL="214312" lvl="1" algn="just" defTabSz="685800" eaLnBrk="1" fontAlgn="auto" hangingPunct="1">
              <a:spcBef>
                <a:spcPts val="200"/>
              </a:spcBef>
              <a:spcAft>
                <a:spcPts val="600"/>
              </a:spcAft>
              <a:buFont typeface="Wingdings" panose="05000000000000000000" pitchFamily="2" charset="2"/>
              <a:buChar char="Ø"/>
              <a:defRPr/>
            </a:pPr>
            <a:r>
              <a:rPr lang="en-US" altLang="zh-CN" sz="1800" kern="0" dirty="0" smtClean="0">
                <a:solidFill>
                  <a:srgbClr val="FF0000"/>
                </a:solidFill>
              </a:rPr>
              <a:t>Initial Letter Ballot (D1.0)		</a:t>
            </a:r>
            <a:r>
              <a:rPr lang="en-US" altLang="zh-CN" sz="1800" i="1" strike="sngStrike" kern="0" dirty="0" smtClean="0">
                <a:solidFill>
                  <a:srgbClr val="FF0000"/>
                </a:solidFill>
              </a:rPr>
              <a:t>Jul 2022</a:t>
            </a:r>
            <a:r>
              <a:rPr lang="en-US" altLang="zh-CN" sz="1800" i="1" strike="sngStrike" kern="0" dirty="0" smtClean="0">
                <a:solidFill>
                  <a:srgbClr val="FF0000"/>
                </a:solidFill>
                <a:sym typeface="Wingdings" panose="05000000000000000000" pitchFamily="2" charset="2"/>
              </a:rPr>
              <a:t> Sep</a:t>
            </a:r>
            <a:r>
              <a:rPr lang="en-US" altLang="zh-CN" sz="1800" i="1" strike="sngStrike" kern="0" dirty="0" smtClean="0">
                <a:solidFill>
                  <a:srgbClr val="FF0000"/>
                </a:solidFill>
              </a:rPr>
              <a:t> 2022</a:t>
            </a:r>
          </a:p>
          <a:p>
            <a:pPr marL="0" lvl="1" indent="0" algn="just" defTabSz="685800" eaLnBrk="1" fontAlgn="auto" hangingPunct="1">
              <a:spcBef>
                <a:spcPts val="200"/>
              </a:spcBef>
              <a:spcAft>
                <a:spcPts val="600"/>
              </a:spcAft>
              <a:buNone/>
              <a:defRPr/>
            </a:pPr>
            <a:r>
              <a:rPr lang="en-US" altLang="zh-CN" sz="1800" i="1" kern="0" dirty="0">
                <a:solidFill>
                  <a:srgbClr val="FF0000"/>
                </a:solidFill>
              </a:rPr>
              <a:t>	</a:t>
            </a:r>
            <a:r>
              <a:rPr lang="en-US" altLang="zh-CN" sz="1800" i="1" kern="0" dirty="0" smtClean="0">
                <a:solidFill>
                  <a:srgbClr val="FF0000"/>
                </a:solidFill>
              </a:rPr>
              <a:t>				</a:t>
            </a:r>
            <a:r>
              <a:rPr lang="en-US" altLang="zh-CN" sz="1800" i="1" kern="0" dirty="0">
                <a:solidFill>
                  <a:srgbClr val="FF0000"/>
                </a:solidFill>
                <a:sym typeface="Wingdings" panose="05000000000000000000" pitchFamily="2" charset="2"/>
              </a:rPr>
              <a:t> </a:t>
            </a:r>
            <a:r>
              <a:rPr lang="en-US" altLang="zh-CN" sz="1800" i="1" kern="0" dirty="0" smtClean="0">
                <a:solidFill>
                  <a:srgbClr val="FF0000"/>
                </a:solidFill>
                <a:sym typeface="Wingdings" panose="05000000000000000000" pitchFamily="2" charset="2"/>
              </a:rPr>
              <a:t>Nov</a:t>
            </a:r>
            <a:r>
              <a:rPr lang="en-US" altLang="zh-CN" sz="1800" i="1" kern="0" dirty="0" smtClean="0">
                <a:solidFill>
                  <a:srgbClr val="FF0000"/>
                </a:solidFill>
              </a:rPr>
              <a:t> 2022</a:t>
            </a:r>
          </a:p>
          <a:p>
            <a:pPr marL="161925" lvl="1" indent="-233363" algn="just" defTabSz="685800" eaLnBrk="1" fontAlgn="auto" hangingPunct="1">
              <a:spcBef>
                <a:spcPts val="200"/>
              </a:spcBef>
              <a:spcAft>
                <a:spcPts val="600"/>
              </a:spcAft>
              <a:defRPr/>
            </a:pPr>
            <a:r>
              <a:rPr lang="en-US" altLang="zh-CN" sz="1800" kern="0" dirty="0" smtClean="0"/>
              <a:t>Recirculation </a:t>
            </a:r>
            <a:r>
              <a:rPr lang="en-US" altLang="zh-CN" sz="1800" kern="0" dirty="0"/>
              <a:t>LB (</a:t>
            </a:r>
            <a:r>
              <a:rPr lang="en-US" altLang="zh-CN" sz="1800" kern="0" dirty="0" smtClean="0"/>
              <a:t>D2.0)		</a:t>
            </a:r>
            <a:r>
              <a:rPr lang="en-US" altLang="zh-CN" sz="1800" i="1" kern="0" dirty="0" smtClean="0"/>
              <a:t>Jan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(D3.0)	</a:t>
            </a:r>
            <a:r>
              <a:rPr lang="en-US" altLang="zh-CN" sz="1800" kern="0" dirty="0" smtClean="0"/>
              <a:t>	</a:t>
            </a:r>
            <a:r>
              <a:rPr lang="en-US" altLang="zh-CN" sz="1800" i="1" kern="0" dirty="0" smtClean="0"/>
              <a:t>May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Recirculation LB (D4.0)	 </a:t>
            </a:r>
            <a:r>
              <a:rPr lang="en-US" altLang="zh-CN" sz="1800" kern="0" dirty="0" smtClean="0"/>
              <a:t>	</a:t>
            </a:r>
            <a:r>
              <a:rPr lang="en-US" altLang="zh-CN" sz="1800" i="1" kern="0" dirty="0" smtClean="0"/>
              <a:t>July </a:t>
            </a:r>
            <a:r>
              <a:rPr lang="en-US" altLang="zh-CN" sz="1800" i="1" kern="0" dirty="0"/>
              <a:t>2023</a:t>
            </a:r>
          </a:p>
          <a:p>
            <a:pPr marL="161925" lvl="1" indent="-233363" algn="just" defTabSz="685800" eaLnBrk="1" fontAlgn="auto" hangingPunct="1">
              <a:spcBef>
                <a:spcPts val="200"/>
              </a:spcBef>
              <a:spcAft>
                <a:spcPts val="600"/>
              </a:spcAft>
              <a:defRPr/>
            </a:pPr>
            <a:r>
              <a:rPr lang="en-US" altLang="zh-CN" sz="1800" kern="0" dirty="0"/>
              <a:t>Initial SA Ballot (D4.0)	 </a:t>
            </a:r>
            <a:r>
              <a:rPr lang="en-US" altLang="zh-CN" sz="1800" kern="0" dirty="0" smtClean="0"/>
              <a:t>	Sep </a:t>
            </a:r>
            <a:r>
              <a:rPr lang="en-US" altLang="zh-CN" sz="1800" kern="0" dirty="0"/>
              <a:t>2023</a:t>
            </a:r>
          </a:p>
          <a:p>
            <a:pPr marL="161925" lvl="1" indent="-233363" algn="just" defTabSz="685800" eaLnBrk="1" fontAlgn="auto" hangingPunct="1">
              <a:spcBef>
                <a:spcPts val="200"/>
              </a:spcBef>
              <a:spcAft>
                <a:spcPts val="600"/>
              </a:spcAft>
              <a:defRPr/>
            </a:pPr>
            <a:r>
              <a:rPr lang="en-US" altLang="zh-CN" sz="1800" kern="0" dirty="0"/>
              <a:t>Final 802.11 WG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a:t>802 EC approval		</a:t>
            </a:r>
            <a:r>
              <a:rPr lang="en-US" altLang="zh-CN" sz="1800" kern="0" dirty="0" smtClean="0"/>
              <a:t>	</a:t>
            </a:r>
            <a:r>
              <a:rPr lang="en-US" altLang="zh-CN" sz="1800" i="1" kern="0" dirty="0" smtClean="0"/>
              <a:t>July </a:t>
            </a:r>
            <a:r>
              <a:rPr lang="en-US" altLang="zh-CN" sz="1800" i="1" kern="0" dirty="0"/>
              <a:t>2024 </a:t>
            </a:r>
          </a:p>
          <a:p>
            <a:pPr marL="161925" lvl="1" indent="-233363" algn="just" defTabSz="685800" eaLnBrk="1" fontAlgn="auto" hangingPunct="1">
              <a:spcBef>
                <a:spcPts val="200"/>
              </a:spcBef>
              <a:spcAft>
                <a:spcPts val="600"/>
              </a:spcAft>
              <a:defRPr/>
            </a:pPr>
            <a:r>
              <a:rPr lang="en-US" altLang="zh-CN" sz="1800" kern="0" dirty="0" err="1"/>
              <a:t>RevCom</a:t>
            </a:r>
            <a:r>
              <a:rPr lang="en-US" altLang="zh-CN" sz="1800" kern="0" dirty="0"/>
              <a:t> and SASB approval 	Sep 2024</a:t>
            </a:r>
          </a:p>
        </p:txBody>
      </p:sp>
      <p:sp>
        <p:nvSpPr>
          <p:cNvPr id="9" name="Rectangle 2"/>
          <p:cNvSpPr txBox="1">
            <a:spLocks noChangeArrowheads="1"/>
          </p:cNvSpPr>
          <p:nvPr/>
        </p:nvSpPr>
        <p:spPr bwMode="auto">
          <a:xfrm>
            <a:off x="6504782" y="861167"/>
            <a:ext cx="5534818" cy="4112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defTabSz="685800" eaLnBrk="1" fontAlgn="auto" hangingPunct="1">
              <a:spcAft>
                <a:spcPts val="0"/>
              </a:spcAft>
              <a:buNone/>
              <a:defRPr/>
            </a:pPr>
            <a:r>
              <a:rPr lang="en-US" altLang="zh-CN" kern="0" dirty="0">
                <a:solidFill>
                  <a:srgbClr val="000000"/>
                </a:solidFill>
              </a:rPr>
              <a:t>Timeline (Comment collection for </a:t>
            </a:r>
            <a:r>
              <a:rPr lang="en-US" altLang="zh-CN" kern="0" dirty="0" smtClean="0">
                <a:solidFill>
                  <a:srgbClr val="000000"/>
                </a:solidFill>
              </a:rPr>
              <a:t>D0.1)</a:t>
            </a:r>
            <a:endParaRPr lang="en-US" altLang="zh-CN" kern="0" dirty="0">
              <a:solidFill>
                <a:srgbClr val="000000"/>
              </a:solidFill>
            </a:endParaRPr>
          </a:p>
        </p:txBody>
      </p:sp>
      <p:sp>
        <p:nvSpPr>
          <p:cNvPr id="10" name="Rectangle 3"/>
          <p:cNvSpPr txBox="1">
            <a:spLocks noChangeArrowheads="1"/>
          </p:cNvSpPr>
          <p:nvPr/>
        </p:nvSpPr>
        <p:spPr bwMode="auto">
          <a:xfrm>
            <a:off x="6227762" y="1600200"/>
            <a:ext cx="5735638"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69056" tIns="34529" rIns="69056" bIns="34529"/>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0">
              <a:buFont typeface="Times New Roman" pitchFamily="16" charset="0"/>
              <a:buChar char="•"/>
            </a:pPr>
            <a:r>
              <a:rPr lang="en-US" altLang="zh-CN" sz="2200" kern="0" dirty="0">
                <a:solidFill>
                  <a:schemeClr val="bg1">
                    <a:lumMod val="50000"/>
                  </a:schemeClr>
                </a:solidFill>
                <a:latin typeface="Times New Roman"/>
              </a:rPr>
              <a:t>Early-mid May</a:t>
            </a:r>
          </a:p>
          <a:p>
            <a:pPr lvl="1">
              <a:buFont typeface="Times New Roman" pitchFamily="16" charset="0"/>
              <a:buChar char="•"/>
            </a:pPr>
            <a:r>
              <a:rPr lang="en-US" altLang="zh-CN" sz="1800" kern="0" dirty="0">
                <a:solidFill>
                  <a:schemeClr val="bg1">
                    <a:lumMod val="50000"/>
                  </a:schemeClr>
                </a:solidFill>
                <a:latin typeface="Times New Roman"/>
              </a:rPr>
              <a:t>Identify topics, </a:t>
            </a:r>
            <a:r>
              <a:rPr lang="en-US" altLang="zh-CN" sz="1800" kern="0" dirty="0" err="1">
                <a:solidFill>
                  <a:schemeClr val="bg1">
                    <a:lumMod val="50000"/>
                  </a:schemeClr>
                </a:solidFill>
                <a:latin typeface="Times New Roman"/>
              </a:rPr>
              <a:t>PoCs</a:t>
            </a:r>
            <a:r>
              <a:rPr lang="en-US" altLang="zh-CN" sz="1800" kern="0" dirty="0">
                <a:solidFill>
                  <a:schemeClr val="bg1">
                    <a:lumMod val="50000"/>
                  </a:schemeClr>
                </a:solidFill>
                <a:latin typeface="Times New Roman"/>
              </a:rPr>
              <a:t>, and volunteers</a:t>
            </a:r>
          </a:p>
          <a:p>
            <a:pPr lvl="0">
              <a:buFont typeface="Times New Roman" pitchFamily="16" charset="0"/>
              <a:buChar char="•"/>
            </a:pPr>
            <a:r>
              <a:rPr lang="en-US" altLang="zh-CN" sz="2200" kern="0" dirty="0">
                <a:solidFill>
                  <a:schemeClr val="bg1">
                    <a:lumMod val="50000"/>
                  </a:schemeClr>
                </a:solidFill>
                <a:latin typeface="Times New Roman"/>
              </a:rPr>
              <a:t>May 20</a:t>
            </a:r>
            <a:r>
              <a:rPr lang="en-US" altLang="zh-CN" sz="2200" kern="0" baseline="30000" dirty="0">
                <a:solidFill>
                  <a:schemeClr val="bg1">
                    <a:lumMod val="50000"/>
                  </a:schemeClr>
                </a:solidFill>
                <a:latin typeface="Times New Roman"/>
              </a:rPr>
              <a:t>th</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Comment collection closes</a:t>
            </a:r>
          </a:p>
          <a:p>
            <a:pPr lvl="0">
              <a:buFont typeface="Times New Roman" pitchFamily="16" charset="0"/>
              <a:buChar char="•"/>
            </a:pPr>
            <a:r>
              <a:rPr lang="en-US" altLang="zh-CN" sz="2200" kern="0" dirty="0">
                <a:solidFill>
                  <a:schemeClr val="bg1">
                    <a:lumMod val="50000"/>
                  </a:schemeClr>
                </a:solidFill>
                <a:latin typeface="Times New Roman"/>
              </a:rPr>
              <a:t>Week of May 23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Editor classifies comments and share them with TTTs</a:t>
            </a:r>
          </a:p>
          <a:p>
            <a:pPr lvl="0">
              <a:buFont typeface="Times New Roman" pitchFamily="16" charset="0"/>
              <a:buChar char="•"/>
            </a:pPr>
            <a:r>
              <a:rPr lang="en-US" altLang="zh-CN" sz="2200" kern="0" dirty="0">
                <a:solidFill>
                  <a:schemeClr val="bg1">
                    <a:lumMod val="50000"/>
                  </a:schemeClr>
                </a:solidFill>
                <a:latin typeface="Times New Roman"/>
              </a:rPr>
              <a:t>June 3</a:t>
            </a:r>
            <a:r>
              <a:rPr lang="en-US" altLang="zh-CN" sz="2200" kern="0" baseline="30000" dirty="0">
                <a:solidFill>
                  <a:schemeClr val="bg1">
                    <a:lumMod val="50000"/>
                  </a:schemeClr>
                </a:solidFill>
                <a:latin typeface="Times New Roman"/>
              </a:rPr>
              <a:t>rd</a:t>
            </a:r>
            <a:r>
              <a:rPr lang="en-US" altLang="zh-CN" sz="2200" kern="0" dirty="0">
                <a:solidFill>
                  <a:schemeClr val="bg1">
                    <a:lumMod val="50000"/>
                  </a:schemeClr>
                </a:solidFill>
                <a:latin typeface="Times New Roman"/>
              </a:rPr>
              <a:t> </a:t>
            </a:r>
          </a:p>
          <a:p>
            <a:pPr lvl="1">
              <a:buFont typeface="Times New Roman" pitchFamily="16" charset="0"/>
              <a:buChar char="•"/>
            </a:pPr>
            <a:r>
              <a:rPr lang="en-US" altLang="zh-CN" sz="1800" kern="0" dirty="0">
                <a:solidFill>
                  <a:schemeClr val="bg1">
                    <a:lumMod val="50000"/>
                  </a:schemeClr>
                </a:solidFill>
                <a:latin typeface="Times New Roman"/>
              </a:rPr>
              <a:t>Deadline for comment assignment</a:t>
            </a:r>
          </a:p>
          <a:p>
            <a:pPr lvl="1">
              <a:buFont typeface="Times New Roman" pitchFamily="16" charset="0"/>
              <a:buChar char="•"/>
            </a:pPr>
            <a:endParaRPr lang="en-US" altLang="zh-CN" sz="1800" kern="0" dirty="0" smtClean="0">
              <a:solidFill>
                <a:srgbClr val="000000"/>
              </a:solidFill>
              <a:latin typeface="Times New Roman"/>
            </a:endParaRPr>
          </a:p>
          <a:p>
            <a:pPr>
              <a:buFont typeface="Times New Roman" pitchFamily="16" charset="0"/>
              <a:buChar char="•"/>
            </a:pPr>
            <a:r>
              <a:rPr lang="en-US" altLang="zh-CN" kern="0" dirty="0">
                <a:solidFill>
                  <a:srgbClr val="000000"/>
                </a:solidFill>
                <a:latin typeface="Times New Roman"/>
              </a:rPr>
              <a:t>Sep 1, </a:t>
            </a:r>
            <a:r>
              <a:rPr lang="en-US" altLang="zh-CN" kern="0" dirty="0" smtClean="0">
                <a:solidFill>
                  <a:srgbClr val="000000"/>
                </a:solidFill>
                <a:latin typeface="Times New Roman"/>
              </a:rPr>
              <a:t>2022</a:t>
            </a:r>
          </a:p>
          <a:p>
            <a:pPr lvl="1">
              <a:buFont typeface="Times New Roman" pitchFamily="16" charset="0"/>
              <a:buChar char="•"/>
            </a:pPr>
            <a:r>
              <a:rPr lang="en-US" altLang="zh-CN" sz="1800" kern="0" dirty="0" err="1" smtClean="0">
                <a:solidFill>
                  <a:srgbClr val="000000"/>
                </a:solidFill>
                <a:latin typeface="Times New Roman"/>
              </a:rPr>
              <a:t>TGbf</a:t>
            </a:r>
            <a:r>
              <a:rPr lang="en-US" altLang="zh-CN" sz="1800" kern="0" dirty="0" smtClean="0">
                <a:solidFill>
                  <a:srgbClr val="000000"/>
                </a:solidFill>
                <a:latin typeface="Times New Roman"/>
              </a:rPr>
              <a:t> </a:t>
            </a:r>
            <a:r>
              <a:rPr lang="en-US" altLang="zh-CN" sz="1800" kern="0" dirty="0">
                <a:solidFill>
                  <a:srgbClr val="000000"/>
                </a:solidFill>
                <a:latin typeface="Times New Roman"/>
              </a:rPr>
              <a:t>decide to change the timeline for Initial Letter Ballot (D1.0) to November </a:t>
            </a:r>
            <a:r>
              <a:rPr lang="en-US" altLang="zh-CN" sz="1800" kern="0" dirty="0" smtClean="0">
                <a:solidFill>
                  <a:srgbClr val="000000"/>
                </a:solidFill>
                <a:latin typeface="Times New Roman"/>
              </a:rPr>
              <a:t>2022</a:t>
            </a:r>
          </a:p>
          <a:p>
            <a:pPr lvl="1">
              <a:buFont typeface="Times New Roman" pitchFamily="16" charset="0"/>
              <a:buChar char="•"/>
            </a:pPr>
            <a:r>
              <a:rPr lang="en-US" altLang="zh-CN" sz="1800" dirty="0" smtClean="0"/>
              <a:t>SP </a:t>
            </a:r>
            <a:r>
              <a:rPr lang="en-US" altLang="zh-CN" sz="1800" dirty="0"/>
              <a:t>Result: Unanimous </a:t>
            </a:r>
            <a:r>
              <a:rPr lang="en-US" altLang="zh-CN" sz="1800" dirty="0" smtClean="0"/>
              <a:t>consent</a:t>
            </a:r>
            <a:endParaRPr lang="en-US" altLang="zh-CN" sz="1800" kern="0" dirty="0">
              <a:solidFill>
                <a:srgbClr val="000000"/>
              </a:solidFill>
              <a:latin typeface="Times New Roman"/>
            </a:endParaRPr>
          </a:p>
        </p:txBody>
      </p:sp>
      <p:sp>
        <p:nvSpPr>
          <p:cNvPr id="4" name="左大括号 3"/>
          <p:cNvSpPr/>
          <p:nvPr/>
        </p:nvSpPr>
        <p:spPr bwMode="auto">
          <a:xfrm>
            <a:off x="6019800" y="1600200"/>
            <a:ext cx="207962" cy="4572000"/>
          </a:xfrm>
          <a:prstGeom prst="leftBrace">
            <a:avLst>
              <a:gd name="adj1" fmla="val 8333"/>
              <a:gd name="adj2" fmla="val 18807"/>
            </a:avLst>
          </a:prstGeom>
          <a:noFill/>
          <a:ln w="34925" cap="flat" cmpd="sng" algn="ctr">
            <a:solidFill>
              <a:schemeClr val="tx1"/>
            </a:solidFill>
            <a:prstDash val="solid"/>
            <a:round/>
            <a:headEnd type="none" w="med" len="med"/>
            <a:tailEnd type="none" w="med" len="med"/>
          </a:ln>
          <a:effectLst/>
        </p:spPr>
        <p:txBody>
          <a:bodyPr vert="horz" wrap="square" lIns="68580" tIns="34290" rIns="68580" bIns="34290" numCol="1" rtlCol="0" anchor="t" anchorCtr="0" compatLnSpc="1">
            <a:prstTxWarp prst="textNoShape">
              <a:avLst/>
            </a:prstTxWarp>
          </a:bodyPr>
          <a:lstStyle/>
          <a:p>
            <a:pPr defTabSz="336947">
              <a:buClr>
                <a:srgbClr val="000000"/>
              </a:buClr>
              <a:buSzPct val="100000"/>
            </a:pPr>
            <a:endParaRPr lang="zh-CN" altLang="en-US" sz="1800">
              <a:solidFill>
                <a:schemeClr val="bg1"/>
              </a:solidFill>
              <a:latin typeface="Times New Roman" pitchFamily="16" charset="0"/>
              <a:ea typeface="MS Gothic" charset="-128"/>
            </a:endParaRPr>
          </a:p>
        </p:txBody>
      </p:sp>
    </p:spTree>
    <p:extLst>
      <p:ext uri="{BB962C8B-B14F-4D97-AF65-F5344CB8AC3E}">
        <p14:creationId xmlns:p14="http://schemas.microsoft.com/office/powerpoint/2010/main" val="710495037"/>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zh-CN" dirty="0"/>
              <a:t>D0.1 CR </a:t>
            </a:r>
            <a:r>
              <a:rPr lang="en-US" altLang="zh-CN" dirty="0" smtClean="0"/>
              <a:t>Status (</a:t>
            </a:r>
            <a:r>
              <a:rPr lang="en-US" altLang="zh-CN" dirty="0"/>
              <a:t>U</a:t>
            </a:r>
            <a:r>
              <a:rPr lang="en-US" altLang="zh-CN" dirty="0" smtClean="0"/>
              <a:t>ntil September Interim)</a:t>
            </a:r>
            <a:endParaRPr lang="en-GB" dirty="0"/>
          </a:p>
        </p:txBody>
      </p:sp>
      <p:sp>
        <p:nvSpPr>
          <p:cNvPr id="9218" name="Rectangle 2"/>
          <p:cNvSpPr>
            <a:spLocks noGrp="1" noChangeArrowheads="1"/>
          </p:cNvSpPr>
          <p:nvPr>
            <p:ph idx="1"/>
          </p:nvPr>
        </p:nvSpPr>
        <p:spPr>
          <a:xfrm>
            <a:off x="533401" y="1752600"/>
            <a:ext cx="5334000" cy="4419600"/>
          </a:xfrm>
          <a:ln/>
        </p:spPr>
        <p:txBody>
          <a:bodyPr/>
          <a:lstStyle/>
          <a:p>
            <a:pPr algn="just">
              <a:spcBef>
                <a:spcPts val="0"/>
              </a:spcBef>
              <a:spcAft>
                <a:spcPts val="600"/>
              </a:spcAft>
              <a:buFont typeface="Arial" panose="020B0604020202020204" pitchFamily="34" charset="0"/>
              <a:buChar char="•"/>
            </a:pPr>
            <a:r>
              <a:rPr lang="en-US" dirty="0" smtClean="0"/>
              <a:t>Comment </a:t>
            </a:r>
            <a:r>
              <a:rPr lang="en-US" dirty="0"/>
              <a:t>resolution for D0.1 (802.11bf CC40 comments)</a:t>
            </a:r>
          </a:p>
          <a:p>
            <a:pPr lvl="1" algn="just">
              <a:spcBef>
                <a:spcPts val="0"/>
              </a:spcBef>
              <a:spcAft>
                <a:spcPts val="600"/>
              </a:spcAft>
              <a:buFont typeface="Arial" panose="020B0604020202020204" pitchFamily="34" charset="0"/>
              <a:buChar char="•"/>
            </a:pPr>
            <a:r>
              <a:rPr lang="en-US" altLang="zh-CN" sz="1800" dirty="0" smtClean="0"/>
              <a:t>~</a:t>
            </a:r>
            <a:r>
              <a:rPr lang="en-US" altLang="zh-CN" sz="1800" dirty="0" smtClean="0">
                <a:solidFill>
                  <a:srgbClr val="FF0000"/>
                </a:solidFill>
              </a:rPr>
              <a:t>49.8</a:t>
            </a:r>
            <a:r>
              <a:rPr lang="en-US" altLang="zh-CN" sz="1800" dirty="0">
                <a:solidFill>
                  <a:srgbClr val="FF0000"/>
                </a:solidFill>
              </a:rPr>
              <a:t>%</a:t>
            </a:r>
            <a:r>
              <a:rPr lang="en-US" altLang="zh-CN" sz="1800" dirty="0"/>
              <a:t> of all CC40 comments </a:t>
            </a:r>
            <a:r>
              <a:rPr lang="en-US" altLang="zh-CN" sz="1800" dirty="0" smtClean="0"/>
              <a:t>were resolved </a:t>
            </a:r>
          </a:p>
          <a:p>
            <a:pPr marL="361950" lvl="1" indent="0" algn="just">
              <a:spcBef>
                <a:spcPts val="0"/>
              </a:spcBef>
              <a:spcAft>
                <a:spcPts val="600"/>
              </a:spcAft>
              <a:buNone/>
            </a:pPr>
            <a:r>
              <a:rPr lang="en-US" altLang="zh-CN" sz="1800" dirty="0" smtClean="0"/>
              <a:t>	(</a:t>
            </a:r>
            <a:r>
              <a:rPr lang="en-US" altLang="zh-CN" sz="1800" dirty="0">
                <a:solidFill>
                  <a:srgbClr val="FF0000"/>
                </a:solidFill>
              </a:rPr>
              <a:t>454/912</a:t>
            </a:r>
            <a:r>
              <a:rPr lang="en-US" altLang="zh-CN" sz="1800" dirty="0"/>
              <a:t>, Please refer to the figure)</a:t>
            </a:r>
          </a:p>
        </p:txBody>
      </p:sp>
      <p:sp>
        <p:nvSpPr>
          <p:cNvPr id="5" name="Footer Placeholder 4"/>
          <p:cNvSpPr>
            <a:spLocks noGrp="1"/>
          </p:cNvSpPr>
          <p:nvPr>
            <p:ph type="ftr" idx="4294967295"/>
          </p:nvPr>
        </p:nvSpPr>
        <p:spPr>
          <a:xfrm>
            <a:off x="7143757" y="6475414"/>
            <a:ext cx="4246027" cy="180975"/>
          </a:xfrm>
          <a:prstGeom prst="rect">
            <a:avLst/>
          </a:prstGeom>
        </p:spPr>
        <p:txBody>
          <a:bodyPr/>
          <a:lstStyle/>
          <a:p>
            <a:r>
              <a:rPr lang="en-GB" dirty="0" smtClean="0"/>
              <a:t>Tony Xiao Han (Huawei)</a:t>
            </a:r>
            <a:endParaRPr lang="en-GB" dirty="0"/>
          </a:p>
        </p:txBody>
      </p:sp>
      <p:graphicFrame>
        <p:nvGraphicFramePr>
          <p:cNvPr id="6" name="Chart 6">
            <a:extLst>
              <a:ext uri="{FF2B5EF4-FFF2-40B4-BE49-F238E27FC236}">
                <a16:creationId xmlns:a16="http://schemas.microsoft.com/office/drawing/2014/main" xmlns="" id="{C0807CB6-20C1-45B5-8F67-26150D548148}"/>
              </a:ext>
            </a:extLst>
          </p:cNvPr>
          <p:cNvGraphicFramePr/>
          <p:nvPr>
            <p:extLst>
              <p:ext uri="{D42A27DB-BD31-4B8C-83A1-F6EECF244321}">
                <p14:modId xmlns:p14="http://schemas.microsoft.com/office/powerpoint/2010/main" val="3108506736"/>
              </p:ext>
            </p:extLst>
          </p:nvPr>
        </p:nvGraphicFramePr>
        <p:xfrm>
          <a:off x="6858000" y="1981200"/>
          <a:ext cx="5150768" cy="381000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372098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Call for contribution </a:t>
            </a:r>
          </a:p>
        </p:txBody>
      </p:sp>
      <p:sp>
        <p:nvSpPr>
          <p:cNvPr id="26628" name="Rectangle 3"/>
          <p:cNvSpPr txBox="1">
            <a:spLocks noChangeArrowheads="1"/>
          </p:cNvSpPr>
          <p:nvPr/>
        </p:nvSpPr>
        <p:spPr bwMode="auto">
          <a:xfrm>
            <a:off x="457200" y="1676400"/>
            <a:ext cx="11277600" cy="4724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800" dirty="0"/>
              <a:t>Call for submissions for the following topics</a:t>
            </a:r>
          </a:p>
          <a:p>
            <a:pPr lvl="1" algn="just"/>
            <a:r>
              <a:rPr lang="en-US" altLang="zh-CN" sz="2400" dirty="0"/>
              <a:t>Feedback type, general protocol and procedure, </a:t>
            </a:r>
            <a:r>
              <a:rPr lang="en-US" altLang="zh-CN" sz="2400" dirty="0" smtClean="0"/>
              <a:t>frame </a:t>
            </a:r>
            <a:r>
              <a:rPr lang="en-US" altLang="zh-CN" sz="2400" dirty="0"/>
              <a:t>format</a:t>
            </a:r>
          </a:p>
          <a:p>
            <a:pPr lvl="1" algn="just"/>
            <a:r>
              <a:rPr lang="en-US" altLang="zh-CN" sz="2400" dirty="0"/>
              <a:t>Technology and standardization gaps to support WLAN sensing</a:t>
            </a:r>
          </a:p>
          <a:p>
            <a:pPr lvl="1" algn="just"/>
            <a:r>
              <a:rPr lang="en-US" altLang="zh-CN" sz="2400" dirty="0">
                <a:solidFill>
                  <a:srgbClr val="FF0000"/>
                </a:solidFill>
              </a:rPr>
              <a:t>Proposed Draft </a:t>
            </a:r>
            <a:r>
              <a:rPr lang="en-US" altLang="zh-CN" sz="2400" dirty="0" smtClean="0">
                <a:solidFill>
                  <a:srgbClr val="FF0000"/>
                </a:solidFill>
              </a:rPr>
              <a:t>Text, </a:t>
            </a:r>
            <a:r>
              <a:rPr lang="en-US" altLang="zh-CN" sz="2400" smtClean="0">
                <a:solidFill>
                  <a:srgbClr val="FF0000"/>
                </a:solidFill>
              </a:rPr>
              <a:t>comment resolution </a:t>
            </a:r>
            <a:r>
              <a:rPr lang="en-US" altLang="zh-CN" sz="2400" dirty="0" smtClean="0">
                <a:solidFill>
                  <a:srgbClr val="FF0000"/>
                </a:solidFill>
              </a:rPr>
              <a:t>(</a:t>
            </a:r>
            <a:r>
              <a:rPr lang="en-US" altLang="zh-CN" sz="2400" dirty="0">
                <a:solidFill>
                  <a:srgbClr val="FF0000"/>
                </a:solidFill>
              </a:rPr>
              <a:t>or more detailed text documents contribution for SFD) </a:t>
            </a:r>
          </a:p>
          <a:p>
            <a:pPr lvl="1" algn="just"/>
            <a:r>
              <a:rPr lang="en-US" altLang="zh-CN" sz="2400" dirty="0"/>
              <a:t>Other?</a:t>
            </a:r>
          </a:p>
        </p:txBody>
      </p:sp>
    </p:spTree>
    <p:extLst>
      <p:ext uri="{BB962C8B-B14F-4D97-AF65-F5344CB8AC3E}">
        <p14:creationId xmlns:p14="http://schemas.microsoft.com/office/powerpoint/2010/main" val="43111667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sp>
        <p:nvSpPr>
          <p:cNvPr id="6" name="Rectangle 3"/>
          <p:cNvSpPr txBox="1">
            <a:spLocks noChangeArrowheads="1"/>
          </p:cNvSpPr>
          <p:nvPr/>
        </p:nvSpPr>
        <p:spPr bwMode="auto">
          <a:xfrm>
            <a:off x="228600" y="990600"/>
            <a:ext cx="6172200" cy="5486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lvl="1" indent="-228600" algn="just">
              <a:spcBef>
                <a:spcPct val="0"/>
              </a:spcBef>
              <a:spcAft>
                <a:spcPts val="0"/>
              </a:spcAft>
              <a:buClr>
                <a:srgbClr val="000000"/>
              </a:buClr>
              <a:buFont typeface="Arial" panose="020B0604020202020204" pitchFamily="34" charset="0"/>
              <a:buChar char="•"/>
              <a:defRPr/>
            </a:pPr>
            <a:r>
              <a:rPr lang="en-US" altLang="zh-CN" sz="1600" b="1" dirty="0" smtClean="0">
                <a:cs typeface="Times New Roman" panose="02020603050405020304" pitchFamily="18" charset="0"/>
              </a:rPr>
              <a:t>Confirmed:</a:t>
            </a:r>
            <a:endParaRPr lang="en-US" altLang="zh-CN" sz="1200" dirty="0" smtClean="0">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19</a:t>
            </a:r>
            <a:r>
              <a:rPr lang="en-US" altLang="zh-CN" sz="1100" strike="sngStrike" dirty="0">
                <a:solidFill>
                  <a:schemeClr val="bg1">
                    <a:lumMod val="50000"/>
                  </a:schemeClr>
                </a:solidFill>
                <a:cs typeface="Times New Roman" panose="02020603050405020304" pitchFamily="18" charset="0"/>
              </a:rPr>
              <a:t>	(Monday),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ET</a:t>
            </a:r>
            <a:r>
              <a:rPr lang="en-US" altLang="zh-CN" sz="1100" dirty="0" smtClean="0">
                <a:solidFill>
                  <a:schemeClr val="bg1">
                    <a:lumMod val="50000"/>
                  </a:schemeClr>
                </a:solidFill>
                <a:cs typeface="Times New Roman" panose="02020603050405020304" pitchFamily="18" charset="0"/>
              </a:rPr>
              <a:t>  (Too close to September interim)</a:t>
            </a:r>
            <a:endParaRPr lang="en-US" altLang="zh-CN" sz="1100"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September 	</a:t>
            </a:r>
            <a:r>
              <a:rPr lang="en-US" altLang="zh-CN" sz="1100" strike="sngStrike" dirty="0" smtClean="0">
                <a:solidFill>
                  <a:schemeClr val="bg1">
                    <a:lumMod val="50000"/>
                  </a:schemeClr>
                </a:solidFill>
                <a:cs typeface="Times New Roman" panose="02020603050405020304" pitchFamily="18" charset="0"/>
              </a:rPr>
              <a:t>20</a:t>
            </a:r>
            <a:r>
              <a:rPr lang="en-US" altLang="zh-CN" sz="1100" strike="sngStrike" dirty="0">
                <a:solidFill>
                  <a:schemeClr val="bg1">
                    <a:lumMod val="50000"/>
                  </a:schemeClr>
                </a:solidFill>
                <a:cs typeface="Times New Roman" panose="02020603050405020304" pitchFamily="18" charset="0"/>
              </a:rPr>
              <a:t>	(Tuesday),	</a:t>
            </a:r>
            <a:r>
              <a:rPr lang="en-US" altLang="zh-CN" sz="1100" strike="sngStrike" dirty="0" smtClean="0">
                <a:solidFill>
                  <a:schemeClr val="bg1">
                    <a:lumMod val="50000"/>
                  </a:schemeClr>
                </a:solidFill>
                <a:cs typeface="Times New Roman" panose="02020603050405020304" pitchFamily="18" charset="0"/>
              </a:rPr>
              <a:t>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a:t>
            </a:r>
            <a:r>
              <a:rPr lang="en-US" altLang="zh-CN" sz="1100" strike="sngStrike" dirty="0" smtClean="0">
                <a:solidFill>
                  <a:schemeClr val="bg1">
                    <a:lumMod val="50000"/>
                  </a:schemeClr>
                </a:solidFill>
                <a:cs typeface="Times New Roman" panose="02020603050405020304" pitchFamily="18" charset="0"/>
              </a:rPr>
              <a:t>- 12:00 </a:t>
            </a:r>
            <a:r>
              <a:rPr lang="en-US" altLang="zh-CN" sz="1100" strike="sngStrike" dirty="0">
                <a:solidFill>
                  <a:schemeClr val="bg1">
                    <a:lumMod val="50000"/>
                  </a:schemeClr>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22</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26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September 	</a:t>
            </a:r>
            <a:r>
              <a:rPr lang="en-US" altLang="zh-CN" sz="1100" dirty="0" smtClean="0">
                <a:solidFill>
                  <a:srgbClr val="00B050"/>
                </a:solidFill>
                <a:cs typeface="Times New Roman" panose="02020603050405020304" pitchFamily="18" charset="0"/>
              </a:rPr>
              <a:t>27</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September	</a:t>
            </a:r>
            <a:r>
              <a:rPr lang="en-US" altLang="zh-CN" sz="1100" dirty="0" smtClean="0">
                <a:solidFill>
                  <a:srgbClr val="00B0F0"/>
                </a:solidFill>
                <a:cs typeface="Times New Roman" panose="02020603050405020304" pitchFamily="18" charset="0"/>
              </a:rPr>
              <a:t>29</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3	(Monday),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a:t>
            </a:r>
            <a:r>
              <a:rPr lang="en-US" altLang="zh-CN" sz="1100" strike="sngStrike" dirty="0" smtClean="0">
                <a:solidFill>
                  <a:schemeClr val="bg1">
                    <a:lumMod val="50000"/>
                  </a:schemeClr>
                </a:solidFill>
                <a:cs typeface="Times New Roman" panose="02020603050405020304" pitchFamily="18" charset="0"/>
              </a:rPr>
              <a:t>ET</a:t>
            </a:r>
            <a:r>
              <a:rPr lang="en-US" altLang="zh-CN" sz="1100" dirty="0" smtClean="0">
                <a:solidFill>
                  <a:schemeClr val="bg1">
                    <a:lumMod val="50000"/>
                  </a:schemeClr>
                </a:solidFill>
                <a:cs typeface="Times New Roman" panose="02020603050405020304" pitchFamily="18" charset="0"/>
              </a:rPr>
              <a:t>  (Holiday)</a:t>
            </a:r>
            <a:endParaRPr lang="en-US" altLang="zh-CN" sz="1100" strike="sngStrike" dirty="0">
              <a:solidFill>
                <a:schemeClr val="bg1">
                  <a:lumMod val="50000"/>
                </a:schemeClr>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4	(Tuesday),	10</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strike="sngStrike" dirty="0">
                <a:solidFill>
                  <a:schemeClr val="bg1">
                    <a:lumMod val="50000"/>
                  </a:schemeClr>
                </a:solidFill>
                <a:cs typeface="Times New Roman" panose="02020603050405020304" pitchFamily="18" charset="0"/>
              </a:rPr>
              <a:t>October	6	(Thursday),	23</a:t>
            </a:r>
            <a:r>
              <a:rPr lang="zh-CN" altLang="en-US" sz="1100" strike="sngStrike" dirty="0">
                <a:solidFill>
                  <a:schemeClr val="bg1">
                    <a:lumMod val="50000"/>
                  </a:schemeClr>
                </a:solidFill>
                <a:cs typeface="Times New Roman" panose="02020603050405020304" pitchFamily="18" charset="0"/>
              </a:rPr>
              <a:t>：</a:t>
            </a:r>
            <a:r>
              <a:rPr lang="en-US" altLang="zh-CN" sz="1100" strike="sngStrike" dirty="0">
                <a:solidFill>
                  <a:schemeClr val="bg1">
                    <a:lumMod val="50000"/>
                  </a:schemeClr>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10</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13</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17</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18</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20</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a:t>
            </a:r>
            <a:r>
              <a:rPr lang="en-US" altLang="zh-CN" sz="1100" dirty="0" smtClean="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24</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25</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October	</a:t>
            </a:r>
            <a:r>
              <a:rPr lang="en-US" altLang="zh-CN" sz="1100" dirty="0" smtClean="0">
                <a:solidFill>
                  <a:srgbClr val="00B0F0"/>
                </a:solidFill>
                <a:cs typeface="Times New Roman" panose="02020603050405020304" pitchFamily="18" charset="0"/>
              </a:rPr>
              <a:t>27</a:t>
            </a:r>
            <a:r>
              <a:rPr lang="en-US" altLang="zh-CN" sz="1100" dirty="0">
                <a:solidFill>
                  <a:srgbClr val="00B0F0"/>
                </a:solidFill>
                <a:cs typeface="Times New Roman" panose="02020603050405020304" pitchFamily="18" charset="0"/>
              </a:rPr>
              <a:t>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smtClean="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October 	</a:t>
            </a:r>
            <a:r>
              <a:rPr lang="en-US" altLang="zh-CN" sz="1100" dirty="0" smtClean="0">
                <a:solidFill>
                  <a:srgbClr val="00B050"/>
                </a:solidFill>
                <a:cs typeface="Times New Roman" panose="02020603050405020304" pitchFamily="18" charset="0"/>
              </a:rPr>
              <a:t>31</a:t>
            </a:r>
            <a:r>
              <a:rPr lang="en-US" altLang="zh-CN" sz="1100" dirty="0">
                <a:solidFill>
                  <a:srgbClr val="00B050"/>
                </a:solidFill>
                <a:cs typeface="Times New Roman" panose="02020603050405020304" pitchFamily="18" charset="0"/>
              </a:rPr>
              <a:t>	(Monday),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1</a:t>
            </a:r>
            <a:r>
              <a:rPr lang="en-US" altLang="zh-CN" sz="1100" dirty="0">
                <a:solidFill>
                  <a:srgbClr val="00B050"/>
                </a:solidFill>
                <a:cs typeface="Times New Roman" panose="02020603050405020304" pitchFamily="18" charset="0"/>
              </a:rPr>
              <a:t>	(Tuesday),	10</a:t>
            </a:r>
            <a:r>
              <a:rPr lang="zh-CN" altLang="en-US" sz="1100" dirty="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00 - 12:00 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3	(Thursday),	23</a:t>
            </a:r>
            <a:r>
              <a:rPr lang="zh-CN" altLang="en-US" sz="1100" dirty="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00 - 01:00 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7</a:t>
            </a:r>
            <a:r>
              <a:rPr lang="en-US" altLang="zh-CN" sz="1100" dirty="0">
                <a:solidFill>
                  <a:srgbClr val="00B050"/>
                </a:solidFill>
                <a:cs typeface="Times New Roman" panose="02020603050405020304" pitchFamily="18" charset="0"/>
              </a:rPr>
              <a:t>	(Monday),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 </a:t>
            </a:r>
            <a:r>
              <a:rPr lang="en-US" altLang="zh-CN" sz="1100" dirty="0">
                <a:solidFill>
                  <a:srgbClr val="FF0000"/>
                </a:solidFill>
                <a:cs typeface="Times New Roman" panose="02020603050405020304" pitchFamily="18" charset="0"/>
              </a:rPr>
              <a:t>(Daylight saving time </a:t>
            </a:r>
            <a:r>
              <a:rPr lang="en-US" altLang="zh-CN" sz="1100" dirty="0" smtClean="0">
                <a:solidFill>
                  <a:srgbClr val="FF0000"/>
                </a:solidFill>
                <a:cs typeface="Times New Roman" panose="02020603050405020304" pitchFamily="18" charset="0"/>
              </a:rPr>
              <a:t>end </a:t>
            </a:r>
            <a:r>
              <a:rPr lang="en-US" altLang="zh-CN" sz="1100" dirty="0">
                <a:solidFill>
                  <a:srgbClr val="FF0000"/>
                </a:solidFill>
                <a:cs typeface="Times New Roman" panose="02020603050405020304" pitchFamily="18" charset="0"/>
              </a:rPr>
              <a:t>on Nov. </a:t>
            </a:r>
            <a:r>
              <a:rPr lang="en-US" altLang="zh-CN" sz="1100" dirty="0" smtClean="0">
                <a:solidFill>
                  <a:srgbClr val="FF0000"/>
                </a:solidFill>
                <a:cs typeface="Times New Roman" panose="02020603050405020304" pitchFamily="18" charset="0"/>
              </a:rPr>
              <a:t>6)</a:t>
            </a:r>
            <a:endParaRPr lang="en-US" altLang="zh-CN" sz="1100" dirty="0">
              <a:solidFill>
                <a:srgbClr val="FF0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50"/>
                </a:solidFill>
                <a:cs typeface="Times New Roman" panose="02020603050405020304" pitchFamily="18" charset="0"/>
              </a:rPr>
              <a:t>November 	</a:t>
            </a:r>
            <a:r>
              <a:rPr lang="en-US" altLang="zh-CN" sz="1100" dirty="0" smtClean="0">
                <a:solidFill>
                  <a:srgbClr val="00B050"/>
                </a:solidFill>
                <a:cs typeface="Times New Roman" panose="02020603050405020304" pitchFamily="18" charset="0"/>
              </a:rPr>
              <a:t>8</a:t>
            </a:r>
            <a:r>
              <a:rPr lang="en-US" altLang="zh-CN" sz="1100" dirty="0">
                <a:solidFill>
                  <a:srgbClr val="00B050"/>
                </a:solidFill>
                <a:cs typeface="Times New Roman" panose="02020603050405020304" pitchFamily="18" charset="0"/>
              </a:rPr>
              <a:t>	(Tuesday),	</a:t>
            </a:r>
            <a:r>
              <a:rPr lang="en-US" altLang="zh-CN" sz="1100" dirty="0" smtClean="0">
                <a:solidFill>
                  <a:srgbClr val="00B050"/>
                </a:solidFill>
                <a:cs typeface="Times New Roman" panose="02020603050405020304" pitchFamily="18" charset="0"/>
              </a:rPr>
              <a:t>09</a:t>
            </a:r>
            <a:r>
              <a:rPr lang="zh-CN" altLang="en-US" sz="1100" dirty="0" smtClean="0">
                <a:solidFill>
                  <a:srgbClr val="00B050"/>
                </a:solidFill>
                <a:cs typeface="Times New Roman" panose="02020603050405020304" pitchFamily="18" charset="0"/>
              </a:rPr>
              <a:t>：</a:t>
            </a:r>
            <a:r>
              <a:rPr lang="en-US" altLang="zh-CN" sz="1100" dirty="0">
                <a:solidFill>
                  <a:srgbClr val="00B050"/>
                </a:solidFill>
                <a:cs typeface="Times New Roman" panose="02020603050405020304" pitchFamily="18" charset="0"/>
              </a:rPr>
              <a:t>00 - </a:t>
            </a:r>
            <a:r>
              <a:rPr lang="en-US" altLang="zh-CN" sz="1100" dirty="0" smtClean="0">
                <a:solidFill>
                  <a:srgbClr val="00B050"/>
                </a:solidFill>
                <a:cs typeface="Times New Roman" panose="02020603050405020304" pitchFamily="18" charset="0"/>
              </a:rPr>
              <a:t>11:00 </a:t>
            </a:r>
            <a:r>
              <a:rPr lang="en-US" altLang="zh-CN" sz="1100" dirty="0">
                <a:solidFill>
                  <a:srgbClr val="00B05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100" dirty="0">
                <a:solidFill>
                  <a:srgbClr val="00B0F0"/>
                </a:solidFill>
                <a:cs typeface="Times New Roman" panose="02020603050405020304" pitchFamily="18" charset="0"/>
              </a:rPr>
              <a:t>November 	</a:t>
            </a:r>
            <a:r>
              <a:rPr lang="en-US" altLang="zh-CN" sz="1100" dirty="0" smtClean="0">
                <a:solidFill>
                  <a:srgbClr val="00B0F0"/>
                </a:solidFill>
                <a:cs typeface="Times New Roman" panose="02020603050405020304" pitchFamily="18" charset="0"/>
              </a:rPr>
              <a:t>10</a:t>
            </a:r>
            <a:r>
              <a:rPr lang="en-US" altLang="zh-CN" sz="1100" dirty="0">
                <a:solidFill>
                  <a:srgbClr val="00B0F0"/>
                </a:solidFill>
                <a:cs typeface="Times New Roman" panose="02020603050405020304" pitchFamily="18" charset="0"/>
              </a:rPr>
              <a:t>	(Thursday),	</a:t>
            </a:r>
            <a:r>
              <a:rPr lang="en-US" altLang="zh-CN" sz="1100" dirty="0" smtClean="0">
                <a:solidFill>
                  <a:srgbClr val="00B0F0"/>
                </a:solidFill>
                <a:cs typeface="Times New Roman" panose="02020603050405020304" pitchFamily="18" charset="0"/>
              </a:rPr>
              <a:t>22</a:t>
            </a:r>
            <a:r>
              <a:rPr lang="zh-CN" altLang="en-US" sz="1100" dirty="0" smtClean="0">
                <a:solidFill>
                  <a:srgbClr val="00B0F0"/>
                </a:solidFill>
                <a:cs typeface="Times New Roman" panose="02020603050405020304" pitchFamily="18" charset="0"/>
              </a:rPr>
              <a:t>：</a:t>
            </a:r>
            <a:r>
              <a:rPr lang="en-US" altLang="zh-CN" sz="1100" dirty="0">
                <a:solidFill>
                  <a:srgbClr val="00B0F0"/>
                </a:solidFill>
                <a:cs typeface="Times New Roman" panose="02020603050405020304" pitchFamily="18" charset="0"/>
              </a:rPr>
              <a:t>00 - </a:t>
            </a:r>
            <a:r>
              <a:rPr lang="en-US" altLang="zh-CN" sz="1100" dirty="0" smtClean="0">
                <a:solidFill>
                  <a:srgbClr val="00B0F0"/>
                </a:solidFill>
                <a:cs typeface="Times New Roman" panose="02020603050405020304" pitchFamily="18" charset="0"/>
              </a:rPr>
              <a:t>00:00 </a:t>
            </a:r>
            <a:r>
              <a:rPr lang="en-US" altLang="zh-CN" sz="1100" dirty="0">
                <a:solidFill>
                  <a:srgbClr val="00B0F0"/>
                </a:solidFill>
                <a:cs typeface="Times New Roman" panose="02020603050405020304" pitchFamily="18" charset="0"/>
              </a:rPr>
              <a:t>ET</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100" dirty="0">
              <a:solidFill>
                <a:srgbClr val="00B0F0"/>
              </a:solidFill>
              <a:cs typeface="Times New Roman" panose="02020603050405020304" pitchFamily="18" charset="0"/>
            </a:endParaRPr>
          </a:p>
        </p:txBody>
      </p:sp>
      <p:sp>
        <p:nvSpPr>
          <p:cNvPr id="9" name="Rectangle 3"/>
          <p:cNvSpPr txBox="1">
            <a:spLocks noChangeArrowheads="1"/>
          </p:cNvSpPr>
          <p:nvPr/>
        </p:nvSpPr>
        <p:spPr bwMode="auto">
          <a:xfrm>
            <a:off x="6400800" y="1069759"/>
            <a:ext cx="5410200" cy="518160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2860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solidFill>
                  <a:srgbClr val="FF0000"/>
                </a:solidFill>
              </a:rPr>
              <a:t>To be revised</a:t>
            </a:r>
          </a:p>
          <a:p>
            <a:pPr marL="361950" lvl="1" indent="-361950" algn="just">
              <a:spcBef>
                <a:spcPct val="0"/>
              </a:spcBef>
              <a:spcAft>
                <a:spcPts val="0"/>
              </a:spcAft>
              <a:buClr>
                <a:srgbClr val="000000"/>
              </a:buClr>
              <a:buFont typeface="Arial" panose="020B0604020202020204" pitchFamily="34" charset="0"/>
              <a:buChar char="•"/>
              <a:defRPr/>
            </a:pPr>
            <a:r>
              <a:rPr lang="en-US" altLang="zh-CN" sz="1600" b="1" dirty="0" smtClean="0"/>
              <a:t>November Plenary </a:t>
            </a:r>
            <a:r>
              <a:rPr lang="en-US" altLang="zh-CN" sz="1600" b="1" dirty="0"/>
              <a:t>2022 (November 13-18) </a:t>
            </a:r>
            <a:endParaRPr lang="en-US" altLang="zh-CN" sz="1600" b="1" dirty="0" smtClean="0"/>
          </a:p>
          <a:p>
            <a:pPr marL="361950" lvl="1" indent="-361950" algn="just">
              <a:spcBef>
                <a:spcPct val="0"/>
              </a:spcBef>
              <a:spcAft>
                <a:spcPts val="0"/>
              </a:spcAft>
              <a:buClr>
                <a:srgbClr val="000000"/>
              </a:buClr>
              <a:buNone/>
              <a:defRPr/>
            </a:pPr>
            <a:r>
              <a:rPr lang="en-US" altLang="zh-CN" sz="1600" dirty="0"/>
              <a:t>	</a:t>
            </a:r>
            <a:r>
              <a:rPr lang="en-US" altLang="zh-CN" sz="1200" dirty="0" smtClean="0"/>
              <a:t>(</a:t>
            </a:r>
            <a:r>
              <a:rPr lang="en-US" altLang="zh-CN" sz="1200" dirty="0"/>
              <a:t>Daylight saving time end on </a:t>
            </a:r>
            <a:r>
              <a:rPr lang="en-US" altLang="zh-CN" sz="1200" dirty="0">
                <a:solidFill>
                  <a:srgbClr val="0000FF"/>
                </a:solidFill>
              </a:rPr>
              <a:t>Nov. </a:t>
            </a:r>
            <a:r>
              <a:rPr lang="en-US" altLang="zh-CN" sz="1200" dirty="0" smtClean="0">
                <a:solidFill>
                  <a:srgbClr val="0000FF"/>
                </a:solidFill>
              </a:rPr>
              <a:t>6</a:t>
            </a:r>
            <a:r>
              <a:rPr lang="en-US" altLang="zh-CN" sz="1200" dirty="0" smtClean="0"/>
              <a:t>)</a:t>
            </a:r>
            <a:endParaRPr lang="en-US" altLang="zh-CN" sz="1200" dirty="0"/>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FFC000"/>
                </a:solidFill>
                <a:cs typeface="Times New Roman" panose="02020603050405020304" pitchFamily="18" charset="0"/>
              </a:rPr>
              <a:t>November 14    </a:t>
            </a:r>
            <a:r>
              <a:rPr lang="en-US" altLang="zh-CN" sz="1200" dirty="0">
                <a:solidFill>
                  <a:srgbClr val="FFC000"/>
                </a:solidFill>
                <a:cs typeface="Times New Roman" panose="02020603050405020304" pitchFamily="18" charset="0"/>
              </a:rPr>
              <a:t>(Monday PM </a:t>
            </a:r>
            <a:r>
              <a:rPr lang="en-US" altLang="zh-CN" sz="1200" dirty="0" smtClean="0">
                <a:solidFill>
                  <a:srgbClr val="FFC000"/>
                </a:solidFill>
                <a:cs typeface="Times New Roman" panose="02020603050405020304" pitchFamily="18" charset="0"/>
              </a:rPr>
              <a:t>1),</a:t>
            </a:r>
            <a:r>
              <a:rPr lang="en-US" altLang="zh-CN" sz="1200" dirty="0">
                <a:solidFill>
                  <a:srgbClr val="FFC000"/>
                </a:solidFill>
                <a:cs typeface="Times New Roman" panose="02020603050405020304" pitchFamily="18" charset="0"/>
              </a:rPr>
              <a:t>		</a:t>
            </a:r>
            <a:r>
              <a:rPr lang="en-US" altLang="zh-CN" sz="1200" dirty="0" smtClean="0">
                <a:solidFill>
                  <a:srgbClr val="FFC000"/>
                </a:solidFill>
                <a:cs typeface="Times New Roman" panose="02020603050405020304" pitchFamily="18" charset="0"/>
              </a:rPr>
              <a:t>13:30-15:30 </a:t>
            </a:r>
            <a:r>
              <a:rPr lang="en-US" altLang="zh-CN" sz="1200" dirty="0">
                <a:solidFill>
                  <a:srgbClr val="FFC000"/>
                </a:solidFill>
                <a:cs typeface="Times New Roman" panose="02020603050405020304" pitchFamily="18" charset="0"/>
              </a:rPr>
              <a:t>Thailand </a:t>
            </a:r>
            <a:r>
              <a:rPr lang="en-US" altLang="zh-CN" sz="1200" dirty="0" smtClean="0">
                <a:solidFill>
                  <a:srgbClr val="FFC000"/>
                </a:solidFill>
                <a:cs typeface="Times New Roman" panose="02020603050405020304" pitchFamily="18" charset="0"/>
              </a:rPr>
              <a:t>time</a:t>
            </a: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FFC00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a:solidFill>
                  <a:srgbClr val="00B050"/>
                </a:solidFill>
                <a:cs typeface="Times New Roman" panose="02020603050405020304" pitchFamily="18" charset="0"/>
              </a:rPr>
              <a:t>November 15    (Tuesday AM 1),	08:00-10:00 Thailand time</a:t>
            </a: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a:solidFill>
                  <a:srgbClr val="FFC000"/>
                </a:solidFill>
                <a:cs typeface="Times New Roman" panose="02020603050405020304" pitchFamily="18" charset="0"/>
              </a:rPr>
              <a:t>November </a:t>
            </a:r>
            <a:r>
              <a:rPr lang="en-US" altLang="zh-CN" dirty="0" smtClean="0">
                <a:solidFill>
                  <a:srgbClr val="FFC000"/>
                </a:solidFill>
                <a:cs typeface="Times New Roman" panose="02020603050405020304" pitchFamily="18" charset="0"/>
              </a:rPr>
              <a:t>15    </a:t>
            </a:r>
            <a:r>
              <a:rPr lang="en-US" altLang="zh-CN" dirty="0">
                <a:solidFill>
                  <a:srgbClr val="FFC000"/>
                </a:solidFill>
                <a:cs typeface="Times New Roman" panose="02020603050405020304" pitchFamily="18" charset="0"/>
              </a:rPr>
              <a:t>(Tuesday PM 1),		13:30-15:30 Thailand time</a:t>
            </a:r>
          </a:p>
          <a:p>
            <a:pPr marL="400050" lvl="2" indent="0" algn="just">
              <a:spcBef>
                <a:spcPct val="0"/>
              </a:spcBef>
              <a:spcAft>
                <a:spcPts val="0"/>
              </a:spcAft>
              <a:buClr>
                <a:srgbClr val="000000"/>
              </a:buClr>
              <a:buNone/>
              <a:defRPr/>
            </a:pPr>
            <a:endParaRPr lang="en-US" altLang="zh-CN" strike="sngStrike" dirty="0">
              <a:solidFill>
                <a:srgbClr val="1F497D"/>
              </a:solidFill>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dirty="0" smtClean="0">
                <a:solidFill>
                  <a:srgbClr val="00B050"/>
                </a:solidFill>
                <a:cs typeface="Times New Roman" panose="02020603050405020304" pitchFamily="18" charset="0"/>
              </a:rPr>
              <a:t>November 16    (Wednesday AM 1),	08:00-10:00 Thailand time</a:t>
            </a:r>
          </a:p>
          <a:p>
            <a:pPr marL="685800" lvl="2" indent="-285750" algn="just">
              <a:spcBef>
                <a:spcPct val="0"/>
              </a:spcBef>
              <a:spcAft>
                <a:spcPts val="0"/>
              </a:spcAft>
              <a:buFont typeface="Times New Roman" panose="02020603050405020304" pitchFamily="18" charset="0"/>
              <a:buChar char="―"/>
              <a:defRPr/>
            </a:pPr>
            <a:r>
              <a:rPr lang="en-US" altLang="zh-CN" dirty="0" smtClean="0">
                <a:solidFill>
                  <a:srgbClr val="00B0F0"/>
                </a:solidFill>
                <a:ea typeface="宋体" panose="02010600030101010101" pitchFamily="2" charset="-122"/>
              </a:rPr>
              <a:t>November 16    </a:t>
            </a:r>
            <a:r>
              <a:rPr lang="en-US" altLang="zh-CN" dirty="0">
                <a:solidFill>
                  <a:srgbClr val="00B0F0"/>
                </a:solidFill>
                <a:ea typeface="宋体" panose="02010600030101010101" pitchFamily="2" charset="-122"/>
              </a:rPr>
              <a:t>(Wednesday AM 2),	10:30-12:30 Thailand time</a:t>
            </a:r>
          </a:p>
          <a:p>
            <a:pPr marL="400050" lvl="2" indent="0" algn="just">
              <a:spcBef>
                <a:spcPct val="0"/>
              </a:spcBef>
              <a:spcAft>
                <a:spcPts val="0"/>
              </a:spcAft>
              <a:buNone/>
              <a:defRPr/>
            </a:pPr>
            <a:endParaRPr lang="en-US" altLang="zh-CN" sz="1200" strike="sngStrike" dirty="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r>
              <a:rPr lang="en-US" altLang="zh-CN" sz="1200" dirty="0" smtClean="0">
                <a:solidFill>
                  <a:srgbClr val="00B050"/>
                </a:solidFill>
                <a:cs typeface="Times New Roman" panose="02020603050405020304" pitchFamily="18" charset="0"/>
              </a:rPr>
              <a:t>November 17    </a:t>
            </a:r>
            <a:r>
              <a:rPr lang="en-US" altLang="zh-CN" sz="1200" dirty="0">
                <a:solidFill>
                  <a:srgbClr val="00B050"/>
                </a:solidFill>
                <a:cs typeface="Times New Roman" panose="02020603050405020304" pitchFamily="18" charset="0"/>
              </a:rPr>
              <a:t>(Thursday </a:t>
            </a:r>
            <a:r>
              <a:rPr lang="en-US" altLang="zh-CN" sz="1200" dirty="0" smtClean="0">
                <a:solidFill>
                  <a:srgbClr val="00B050"/>
                </a:solidFill>
                <a:cs typeface="Times New Roman" panose="02020603050405020304" pitchFamily="18" charset="0"/>
              </a:rPr>
              <a:t>AM 1),</a:t>
            </a:r>
            <a:r>
              <a:rPr lang="en-US" altLang="zh-CN" sz="1200" dirty="0">
                <a:solidFill>
                  <a:srgbClr val="00B050"/>
                </a:solidFill>
                <a:cs typeface="Times New Roman" panose="02020603050405020304" pitchFamily="18" charset="0"/>
              </a:rPr>
              <a:t>	</a:t>
            </a:r>
            <a:r>
              <a:rPr lang="en-US" altLang="zh-CN" sz="1200" dirty="0" smtClean="0">
                <a:solidFill>
                  <a:srgbClr val="00B050"/>
                </a:solidFill>
                <a:cs typeface="Times New Roman" panose="02020603050405020304" pitchFamily="18" charset="0"/>
              </a:rPr>
              <a:t>08:00-10:00 </a:t>
            </a:r>
            <a:r>
              <a:rPr lang="en-US" altLang="zh-CN" sz="1200" dirty="0">
                <a:solidFill>
                  <a:srgbClr val="00B050"/>
                </a:solidFill>
                <a:cs typeface="Times New Roman" panose="02020603050405020304" pitchFamily="18" charset="0"/>
              </a:rPr>
              <a:t>Thailand </a:t>
            </a:r>
            <a:r>
              <a:rPr lang="en-US" altLang="zh-CN" sz="1200" dirty="0" smtClean="0">
                <a:solidFill>
                  <a:srgbClr val="00B050"/>
                </a:solidFill>
                <a:cs typeface="Times New Roman" panose="02020603050405020304" pitchFamily="18" charset="0"/>
              </a:rPr>
              <a:t>time</a:t>
            </a:r>
          </a:p>
          <a:p>
            <a:pPr marL="685800" lvl="2" indent="-285750" algn="just">
              <a:spcBef>
                <a:spcPct val="0"/>
              </a:spcBef>
              <a:spcAft>
                <a:spcPts val="0"/>
              </a:spcAft>
              <a:buFont typeface="Times New Roman" panose="02020603050405020304" pitchFamily="18" charset="0"/>
              <a:buChar char="―"/>
              <a:defRPr/>
            </a:pPr>
            <a:endParaRPr lang="en-US" altLang="zh-CN" sz="1200" dirty="0" smtClean="0">
              <a:solidFill>
                <a:srgbClr val="1F497D"/>
              </a:solidFill>
              <a:latin typeface="+mn-lt"/>
              <a:ea typeface="宋体" panose="02010600030101010101" pitchFamily="2" charset="-122"/>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sz="1200"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smtClean="0">
              <a:solidFill>
                <a:srgbClr val="00B050"/>
              </a:solidFill>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 </a:t>
            </a:r>
            <a:r>
              <a:rPr lang="en-US" altLang="zh-CN" sz="1050" dirty="0">
                <a:cs typeface="Times New Roman" panose="02020603050405020304" pitchFamily="18" charset="0"/>
              </a:rPr>
              <a:t>Note: </a:t>
            </a:r>
          </a:p>
          <a:p>
            <a:pPr lvl="1" indent="-228600" algn="just">
              <a:spcBef>
                <a:spcPct val="0"/>
              </a:spcBef>
              <a:spcAft>
                <a:spcPts val="300"/>
              </a:spcAft>
              <a:buClr>
                <a:srgbClr val="000000"/>
              </a:buClr>
              <a:buAutoNum type="arabicPeriod"/>
              <a:defRPr/>
            </a:pPr>
            <a:r>
              <a:rPr lang="en-US" altLang="zh-CN" sz="1050" dirty="0">
                <a:cs typeface="Times New Roman" panose="02020603050405020304" pitchFamily="18" charset="0"/>
              </a:rPr>
              <a:t>when conflict with CAC, the call will be changed </a:t>
            </a:r>
          </a:p>
          <a:p>
            <a:pPr marL="0" lvl="1" indent="0" algn="just">
              <a:spcBef>
                <a:spcPct val="0"/>
              </a:spcBef>
              <a:spcAft>
                <a:spcPts val="300"/>
              </a:spcAft>
              <a:buClr>
                <a:srgbClr val="000000"/>
              </a:buClr>
              <a:buNone/>
              <a:defRPr/>
            </a:pPr>
            <a:r>
              <a:rPr lang="en-US" altLang="zh-CN" sz="1050" dirty="0" smtClean="0">
                <a:cs typeface="Times New Roman" panose="02020603050405020304" pitchFamily="18" charset="0"/>
              </a:rPr>
              <a:t>(Sept - Nov </a:t>
            </a:r>
            <a:r>
              <a:rPr lang="en-US" altLang="zh-CN" sz="1050" dirty="0">
                <a:cs typeface="Times New Roman" panose="02020603050405020304" pitchFamily="18" charset="0"/>
              </a:rPr>
              <a:t>2022 CAC calls: </a:t>
            </a:r>
            <a:r>
              <a:rPr lang="en-US" altLang="zh-CN" sz="1050" dirty="0">
                <a:solidFill>
                  <a:srgbClr val="FF0000"/>
                </a:solidFill>
                <a:cs typeface="Times New Roman" panose="02020603050405020304" pitchFamily="18" charset="0"/>
              </a:rPr>
              <a:t>October 10, 31 09:00 </a:t>
            </a:r>
            <a:r>
              <a:rPr lang="en-US" altLang="zh-CN" sz="1050" dirty="0" smtClean="0">
                <a:solidFill>
                  <a:srgbClr val="FF0000"/>
                </a:solidFill>
                <a:cs typeface="Times New Roman" panose="02020603050405020304" pitchFamily="18" charset="0"/>
              </a:rPr>
              <a:t>ET; </a:t>
            </a:r>
            <a:r>
              <a:rPr lang="en-US" altLang="zh-CN" sz="1050" dirty="0">
                <a:solidFill>
                  <a:srgbClr val="FF0000"/>
                </a:solidFill>
                <a:cs typeface="Times New Roman" panose="02020603050405020304" pitchFamily="18" charset="0"/>
              </a:rPr>
              <a:t>November 13 06:00 </a:t>
            </a:r>
            <a:r>
              <a:rPr lang="en-US" altLang="zh-CN" sz="1050" dirty="0" smtClean="0">
                <a:solidFill>
                  <a:srgbClr val="FF0000"/>
                </a:solidFill>
                <a:cs typeface="Times New Roman" panose="02020603050405020304" pitchFamily="18" charset="0"/>
              </a:rPr>
              <a:t>ET</a:t>
            </a:r>
            <a:r>
              <a:rPr lang="en-US" altLang="zh-CN" sz="1050" dirty="0" smtClean="0">
                <a:cs typeface="Times New Roman" panose="02020603050405020304" pitchFamily="18" charset="0"/>
              </a:rPr>
              <a:t>)</a:t>
            </a:r>
            <a:endParaRPr lang="en-US" altLang="zh-CN" sz="1050" dirty="0">
              <a:cs typeface="Times New Roman" panose="02020603050405020304" pitchFamily="18" charset="0"/>
            </a:endParaRPr>
          </a:p>
          <a:p>
            <a:pPr marL="0" lvl="1" indent="0" algn="just">
              <a:spcBef>
                <a:spcPct val="0"/>
              </a:spcBef>
              <a:spcAft>
                <a:spcPts val="300"/>
              </a:spcAft>
              <a:buClr>
                <a:srgbClr val="000000"/>
              </a:buClr>
              <a:buNone/>
              <a:defRPr/>
            </a:pPr>
            <a:r>
              <a:rPr lang="en-US" altLang="zh-CN" sz="1050" dirty="0">
                <a:cs typeface="Times New Roman" panose="02020603050405020304" pitchFamily="18" charset="0"/>
              </a:rPr>
              <a:t>2. </a:t>
            </a:r>
            <a:r>
              <a:rPr lang="en-US" altLang="zh-CN" sz="1050" dirty="0">
                <a:cs typeface="MS PGothic" charset="0"/>
              </a:rPr>
              <a:t>Thursday </a:t>
            </a:r>
            <a:r>
              <a:rPr lang="en-US" altLang="zh-CN" sz="1050" dirty="0">
                <a:solidFill>
                  <a:srgbClr val="00B0F0"/>
                </a:solidFill>
                <a:cs typeface="Times New Roman" panose="02020603050405020304" pitchFamily="18" charset="0"/>
              </a:rPr>
              <a:t>23:00 - 01:00am ET </a:t>
            </a:r>
            <a:r>
              <a:rPr lang="en-US" altLang="zh-CN" sz="1050" dirty="0">
                <a:cs typeface="MS PGothic" charset="0"/>
              </a:rPr>
              <a:t>(Thursday 20</a:t>
            </a:r>
            <a:r>
              <a:rPr lang="zh-CN" altLang="en-US" sz="1050" dirty="0">
                <a:cs typeface="MS PGothic" charset="0"/>
              </a:rPr>
              <a:t>：</a:t>
            </a:r>
            <a:r>
              <a:rPr lang="en-US" altLang="zh-CN" sz="1050" dirty="0">
                <a:cs typeface="MS PGothic" charset="0"/>
              </a:rPr>
              <a:t>00  – 22:00 PT, Friday 11am-13:00 in China, Friday 6am-8am in Israel, Friday 5am – 7am in Central Europe), and </a:t>
            </a:r>
            <a:r>
              <a:rPr lang="en-US" altLang="zh-CN" sz="1050" dirty="0">
                <a:solidFill>
                  <a:srgbClr val="0000FF"/>
                </a:solidFill>
                <a:cs typeface="MS PGothic" charset="0"/>
              </a:rPr>
              <a:t>Sang Kim </a:t>
            </a:r>
            <a:r>
              <a:rPr lang="en-US" altLang="zh-CN" sz="1050" dirty="0">
                <a:cs typeface="MS PGothic" charset="0"/>
              </a:rPr>
              <a:t>will help to take the minutes for these slots.</a:t>
            </a:r>
            <a:endParaRPr lang="zh-CN" altLang="en-US" sz="1050" dirty="0"/>
          </a:p>
          <a:p>
            <a:pPr marL="685800" lvl="2" indent="-285750" algn="just">
              <a:spcBef>
                <a:spcPct val="0"/>
              </a:spcBef>
              <a:spcAft>
                <a:spcPts val="0"/>
              </a:spcAft>
              <a:buClr>
                <a:srgbClr val="000000"/>
              </a:buClr>
              <a:buFont typeface="Times New Roman" panose="02020603050405020304" pitchFamily="18" charset="0"/>
              <a:buChar char="―"/>
              <a:defRPr/>
            </a:pPr>
            <a:endParaRPr lang="en-US" altLang="zh-CN" dirty="0">
              <a:solidFill>
                <a:srgbClr val="00B050"/>
              </a:solidFill>
              <a:cs typeface="Times New Roman" panose="02020603050405020304" pitchFamily="18" charset="0"/>
            </a:endParaRPr>
          </a:p>
        </p:txBody>
      </p:sp>
      <p:graphicFrame>
        <p:nvGraphicFramePr>
          <p:cNvPr id="7" name="表格 6"/>
          <p:cNvGraphicFramePr>
            <a:graphicFrameLocks noGrp="1"/>
          </p:cNvGraphicFramePr>
          <p:nvPr>
            <p:extLst>
              <p:ext uri="{D42A27DB-BD31-4B8C-83A1-F6EECF244321}">
                <p14:modId xmlns:p14="http://schemas.microsoft.com/office/powerpoint/2010/main" val="2035678442"/>
              </p:ext>
            </p:extLst>
          </p:nvPr>
        </p:nvGraphicFramePr>
        <p:xfrm>
          <a:off x="6553200" y="3733800"/>
          <a:ext cx="5486400" cy="1505585"/>
        </p:xfrm>
        <a:graphic>
          <a:graphicData uri="http://schemas.openxmlformats.org/drawingml/2006/table">
            <a:tbl>
              <a:tblPr firstRow="1" firstCol="1" bandRow="1"/>
              <a:tblGrid>
                <a:gridCol w="609600"/>
                <a:gridCol w="762000"/>
                <a:gridCol w="762000"/>
                <a:gridCol w="914400"/>
                <a:gridCol w="762000"/>
                <a:gridCol w="838200"/>
                <a:gridCol w="838200"/>
              </a:tblGrid>
              <a:tr h="262890">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 </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Thailand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Beijing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dirty="0" smtClean="0">
                          <a:solidFill>
                            <a:srgbClr val="1F497D"/>
                          </a:solidFill>
                          <a:effectLst/>
                          <a:highlight>
                            <a:srgbClr val="00FF00"/>
                          </a:highlight>
                          <a:latin typeface="Calibri" panose="020F0502020204030204" pitchFamily="34" charset="0"/>
                          <a:ea typeface="宋体" panose="02010600030101010101" pitchFamily="2" charset="-122"/>
                        </a:rPr>
                        <a:t>Time Central  Europe</a:t>
                      </a:r>
                      <a:endParaRPr lang="zh-CN" altLang="zh-CN" sz="1050" dirty="0" smtClean="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rPr>
                        <a:t>Israel</a:t>
                      </a:r>
                      <a:endParaRPr lang="zh-CN" altLang="zh-CN" sz="1050" kern="1200" dirty="0" smtClean="0">
                        <a:solidFill>
                          <a:srgbClr val="1F497D"/>
                        </a:solidFill>
                        <a:effectLst/>
                        <a:highlight>
                          <a:srgbClr val="00FF00"/>
                        </a:highligh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Eastern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1050" dirty="0">
                          <a:solidFill>
                            <a:srgbClr val="1F497D"/>
                          </a:solidFill>
                          <a:effectLst/>
                          <a:highlight>
                            <a:srgbClr val="00FF00"/>
                          </a:highlight>
                          <a:latin typeface="Calibri" panose="020F0502020204030204" pitchFamily="34" charset="0"/>
                          <a:ea typeface="宋体" panose="02010600030101010101" pitchFamily="2" charset="-122"/>
                        </a:rPr>
                        <a:t>Pacific time</a:t>
                      </a:r>
                      <a:endParaRPr lang="zh-CN" sz="105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800">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AM1</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50"/>
                          </a:solidFill>
                          <a:effectLst/>
                          <a:latin typeface="Calibri" panose="020F0502020204030204" pitchFamily="34" charset="0"/>
                          <a:ea typeface="宋体" panose="02010600030101010101" pitchFamily="2" charset="-122"/>
                        </a:rPr>
                        <a:t>08:00-10:00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09:00-11:00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2:00-4:00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3:00-5:00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20:00-22:00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50"/>
                          </a:solidFill>
                          <a:effectLst/>
                          <a:latin typeface="Calibri" panose="020F0502020204030204" pitchFamily="34" charset="0"/>
                          <a:ea typeface="宋体" panose="02010600030101010101" pitchFamily="2" charset="-122"/>
                        </a:rPr>
                        <a:t>17:00-19:00</a:t>
                      </a:r>
                      <a:endParaRPr lang="zh-CN" sz="900" dirty="0">
                        <a:solidFill>
                          <a:srgbClr val="00B05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0815">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AM2</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00B0F0"/>
                          </a:solidFill>
                          <a:effectLst/>
                          <a:latin typeface="Calibri" panose="020F0502020204030204" pitchFamily="34" charset="0"/>
                          <a:ea typeface="宋体" panose="02010600030101010101" pitchFamily="2" charset="-122"/>
                        </a:rPr>
                        <a:t>10:30-12:30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11:30-13:30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4:30-6:30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5:30-7:30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22:30-00:30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00B0F0"/>
                          </a:solidFill>
                          <a:effectLst/>
                          <a:latin typeface="Calibri" panose="020F0502020204030204" pitchFamily="34" charset="0"/>
                          <a:ea typeface="宋体" panose="02010600030101010101" pitchFamily="2" charset="-122"/>
                        </a:rPr>
                        <a:t>19:30-21:30</a:t>
                      </a:r>
                      <a:endParaRPr lang="zh-CN" sz="900" dirty="0">
                        <a:solidFill>
                          <a:srgbClr val="00B0F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65100">
                <a:tc>
                  <a:txBody>
                    <a:bodyPr/>
                    <a:lstStyle/>
                    <a:p>
                      <a:pPr>
                        <a:spcAft>
                          <a:spcPts val="0"/>
                        </a:spcAft>
                      </a:pPr>
                      <a:r>
                        <a:rPr lang="en-US" sz="900" dirty="0">
                          <a:solidFill>
                            <a:srgbClr val="1F497D"/>
                          </a:solidFill>
                          <a:effectLst/>
                          <a:latin typeface="Calibri" panose="020F0502020204030204" pitchFamily="34" charset="0"/>
                          <a:ea typeface="宋体" panose="02010600030101010101" pitchFamily="2"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zh-CN" sz="900" dirty="0">
                          <a:solidFill>
                            <a:srgbClr val="1F497D"/>
                          </a:solidFill>
                          <a:effectLst/>
                          <a:latin typeface="Calibri" panose="020F0502020204030204" pitchFamily="34" charset="0"/>
                          <a:ea typeface="微软雅黑" panose="020B0503020204020204" pitchFamily="34" charset="-122"/>
                        </a:rPr>
                        <a:t>　</a:t>
                      </a:r>
                      <a:endParaRPr lang="zh-CN" sz="900" dirty="0">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endParaRPr lang="zh-CN" sz="700" dirty="0">
                        <a:effectLst/>
                        <a:latin typeface="Times New Roman" panose="02020603050405020304" pitchFamily="18" charset="0"/>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7165">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PM1</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a:solidFill>
                            <a:srgbClr val="FFC000"/>
                          </a:solidFill>
                          <a:effectLst/>
                          <a:latin typeface="Calibri" panose="020F0502020204030204" pitchFamily="34" charset="0"/>
                          <a:ea typeface="宋体" panose="02010600030101010101" pitchFamily="2" charset="-122"/>
                        </a:rPr>
                        <a:t>13:30-15:30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14:30-16:30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7:30-9:30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8:30-10:30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01:30-03:30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spcAft>
                          <a:spcPts val="0"/>
                        </a:spcAft>
                      </a:pPr>
                      <a:r>
                        <a:rPr lang="en-US" sz="900" dirty="0" smtClean="0">
                          <a:solidFill>
                            <a:srgbClr val="FFC000"/>
                          </a:solidFill>
                          <a:effectLst/>
                          <a:latin typeface="Calibri" panose="020F0502020204030204" pitchFamily="34" charset="0"/>
                          <a:ea typeface="宋体" panose="02010600030101010101" pitchFamily="2" charset="-122"/>
                        </a:rPr>
                        <a:t>22:30-00:30</a:t>
                      </a:r>
                      <a:endParaRPr lang="zh-CN" sz="900" dirty="0">
                        <a:solidFill>
                          <a:srgbClr val="FFC000"/>
                        </a:solidFill>
                        <a:effectLst/>
                        <a:latin typeface="Calibri" panose="020F0502020204030204" pitchFamily="34" charset="0"/>
                        <a:ea typeface="宋体" panose="02010600030101010101" pitchFamily="2" charset="-122"/>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1450">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PM2</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16:00-18:00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17:00-19:00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10:00-12:00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11:00-13:00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04:00-06:00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01:00-03:00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3820">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 </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zh-CN" sz="900" kern="1200" dirty="0">
                          <a:solidFill>
                            <a:srgbClr val="1F497D"/>
                          </a:solidFill>
                          <a:effectLst/>
                          <a:latin typeface="Calibri" panose="020F0502020204030204" pitchFamily="34" charset="0"/>
                          <a:ea typeface="宋体" panose="02010600030101010101" pitchFamily="2" charset="-122"/>
                          <a:cs typeface="+mn-cs"/>
                        </a:rPr>
                        <a:t>　</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86055">
                <a:tc>
                  <a:txBody>
                    <a:bodyPr/>
                    <a:lstStyle/>
                    <a:p>
                      <a:pPr marL="0" algn="l" defTabSz="914400" rtl="0" eaLnBrk="1" latinLnBrk="0" hangingPunct="1">
                        <a:spcAft>
                          <a:spcPts val="0"/>
                        </a:spcAft>
                      </a:pPr>
                      <a:r>
                        <a:rPr lang="en-US" sz="900" kern="1200">
                          <a:solidFill>
                            <a:srgbClr val="1F497D"/>
                          </a:solidFill>
                          <a:effectLst/>
                          <a:latin typeface="Calibri" panose="020F0502020204030204" pitchFamily="34" charset="0"/>
                          <a:ea typeface="宋体" panose="02010600030101010101" pitchFamily="2" charset="-122"/>
                          <a:cs typeface="+mn-cs"/>
                        </a:rPr>
                        <a:t>Evening 1</a:t>
                      </a:r>
                      <a:endParaRPr lang="zh-CN" sz="900" kern="120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a:solidFill>
                            <a:srgbClr val="1F497D"/>
                          </a:solidFill>
                          <a:effectLst/>
                          <a:latin typeface="Calibri" panose="020F0502020204030204" pitchFamily="34" charset="0"/>
                          <a:ea typeface="宋体" panose="02010600030101010101" pitchFamily="2" charset="-122"/>
                          <a:cs typeface="+mn-cs"/>
                        </a:rPr>
                        <a:t>19:30-21:30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20:30-22:30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13:30-15:30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14:30-16:30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07:30-09:30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algn="l" defTabSz="914400" rtl="0" eaLnBrk="1" latinLnBrk="0" hangingPunct="1">
                        <a:spcAft>
                          <a:spcPts val="0"/>
                        </a:spcAft>
                      </a:pPr>
                      <a:r>
                        <a:rPr lang="en-US" sz="900" kern="1200" dirty="0" smtClean="0">
                          <a:solidFill>
                            <a:srgbClr val="1F497D"/>
                          </a:solidFill>
                          <a:effectLst/>
                          <a:latin typeface="Calibri" panose="020F0502020204030204" pitchFamily="34" charset="0"/>
                          <a:ea typeface="宋体" panose="02010600030101010101" pitchFamily="2" charset="-122"/>
                          <a:cs typeface="+mn-cs"/>
                        </a:rPr>
                        <a:t>04:30-06:30</a:t>
                      </a:r>
                      <a:endParaRPr lang="zh-CN" sz="900" kern="1200" dirty="0">
                        <a:solidFill>
                          <a:srgbClr val="1F497D"/>
                        </a:solidFill>
                        <a:effectLst/>
                        <a:latin typeface="Calibri" panose="020F0502020204030204" pitchFamily="34" charset="0"/>
                        <a:ea typeface="宋体" panose="02010600030101010101" pitchFamily="2" charset="-122"/>
                        <a:cs typeface="+mn-cs"/>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3873699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2" name="Rectangle 2"/>
          <p:cNvSpPr txBox="1">
            <a:spLocks noChangeArrowheads="1"/>
          </p:cNvSpPr>
          <p:nvPr/>
        </p:nvSpPr>
        <p:spPr bwMode="auto">
          <a:xfrm>
            <a:off x="2209800" y="533400"/>
            <a:ext cx="7772400" cy="53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3200" dirty="0"/>
              <a:t>Teleconference </a:t>
            </a:r>
            <a:r>
              <a:rPr lang="en-US" altLang="zh-CN" sz="3200" dirty="0" smtClean="0"/>
              <a:t>Times</a:t>
            </a:r>
            <a:endParaRPr lang="en-US" altLang="en-US" sz="3200" dirty="0">
              <a:solidFill>
                <a:schemeClr val="tx2"/>
              </a:solidFill>
            </a:endParaRPr>
          </a:p>
        </p:txBody>
      </p:sp>
      <p:pic>
        <p:nvPicPr>
          <p:cNvPr id="1026" name="Picture 2" descr="C:\Users\h00316112\AppData\Roaming\eSpace_Desktop\UserData\h00316112\imagefiles\originalImgfiles\D2AEA2A1-D061-4631-B945-C176E108636C.png"/>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571500" y="1057275"/>
            <a:ext cx="11049000" cy="535959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541261346"/>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buFontTx/>
              <a:buNone/>
            </a:pPr>
            <a:r>
              <a:rPr lang="en-US" altLang="en-US" dirty="0" smtClean="0"/>
              <a:t>    This </a:t>
            </a:r>
            <a:r>
              <a:rPr lang="en-US" altLang="en-US" dirty="0"/>
              <a:t>presentation contains the IEEE 802.11 Task Group bf agenda items for the teleconference calls on </a:t>
            </a:r>
          </a:p>
          <a:p>
            <a:pPr marL="285750" indent="-285750" algn="just"/>
            <a:r>
              <a:rPr lang="en-US" altLang="en-US" sz="1800" dirty="0">
                <a:solidFill>
                  <a:srgbClr val="0000FF"/>
                </a:solidFill>
              </a:rPr>
              <a:t>October	10, 11,       17, 18,	</a:t>
            </a:r>
            <a:r>
              <a:rPr lang="en-US" altLang="en-US" sz="1800" dirty="0" smtClean="0">
                <a:solidFill>
                  <a:srgbClr val="0000FF"/>
                </a:solidFill>
              </a:rPr>
              <a:t>24</a:t>
            </a:r>
            <a:r>
              <a:rPr lang="en-US" altLang="en-US" sz="1800" dirty="0">
                <a:solidFill>
                  <a:srgbClr val="0000FF"/>
                </a:solidFill>
              </a:rPr>
              <a:t>, 25,	    31	10:00 - 12:00 ET</a:t>
            </a:r>
          </a:p>
          <a:p>
            <a:pPr marL="285750" indent="-285750" algn="just"/>
            <a:r>
              <a:rPr lang="en-US" altLang="en-US" sz="1800" dirty="0">
                <a:solidFill>
                  <a:srgbClr val="0000FF"/>
                </a:solidFill>
              </a:rPr>
              <a:t>October	          13, 	</a:t>
            </a:r>
            <a:r>
              <a:rPr lang="en-US" altLang="en-US" sz="1800" dirty="0" smtClean="0">
                <a:solidFill>
                  <a:srgbClr val="0000FF"/>
                </a:solidFill>
              </a:rPr>
              <a:t>20, </a:t>
            </a:r>
            <a:r>
              <a:rPr lang="en-US" altLang="en-US" sz="1800" dirty="0">
                <a:solidFill>
                  <a:srgbClr val="0000FF"/>
                </a:solidFill>
              </a:rPr>
              <a:t>	27,	23:00 - 01:00 ET</a:t>
            </a:r>
          </a:p>
          <a:p>
            <a:pPr lvl="1"/>
            <a:endParaRPr lang="en-US" altLang="en-US" dirty="0"/>
          </a:p>
          <a:p>
            <a:pPr lvl="1"/>
            <a:endParaRPr lang="en-US" altLang="en-US" dirty="0"/>
          </a:p>
        </p:txBody>
      </p:sp>
      <p:sp>
        <p:nvSpPr>
          <p:cNvPr id="717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a:solidFill>
                  <a:schemeClr val="tx2"/>
                </a:solidFill>
              </a:rPr>
              <a:t>Abstract</a:t>
            </a:r>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smtClean="0"/>
              <a:t>SP</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100" kern="0" dirty="0"/>
          </a:p>
          <a:p>
            <a:pPr marL="342900" lvl="1" indent="-342900" algn="just">
              <a:buFont typeface="Arial" panose="020B0604020202020204" pitchFamily="34" charset="0"/>
              <a:buChar char="•"/>
              <a:defRPr/>
            </a:pPr>
            <a:r>
              <a:rPr lang="en-US" altLang="zh-CN" sz="2800" b="1" kern="0" dirty="0" smtClean="0"/>
              <a:t>Will you attend November Plenary in person?</a:t>
            </a:r>
            <a:endParaRPr lang="en-US" altLang="zh-CN" sz="2800" b="1" kern="0" dirty="0"/>
          </a:p>
          <a:p>
            <a:pPr lvl="1" algn="just">
              <a:buFont typeface="Arial" panose="020B0604020202020204" pitchFamily="34" charset="0"/>
              <a:buChar char="–"/>
              <a:defRPr/>
            </a:pPr>
            <a:r>
              <a:rPr lang="en-US" altLang="zh-CN" sz="2400" dirty="0" smtClean="0"/>
              <a:t>Yes		12</a:t>
            </a:r>
          </a:p>
          <a:p>
            <a:pPr lvl="1" algn="just">
              <a:buFont typeface="Arial" panose="020B0604020202020204" pitchFamily="34" charset="0"/>
              <a:buChar char="–"/>
              <a:defRPr/>
            </a:pPr>
            <a:r>
              <a:rPr lang="en-US" altLang="zh-CN" sz="2400" dirty="0" smtClean="0"/>
              <a:t>No		13</a:t>
            </a:r>
          </a:p>
          <a:p>
            <a:pPr lvl="1" algn="just">
              <a:buFont typeface="Arial" panose="020B0604020202020204" pitchFamily="34" charset="0"/>
              <a:buChar char="–"/>
              <a:defRPr/>
            </a:pPr>
            <a:r>
              <a:rPr lang="en-US" altLang="zh-CN" sz="2400" dirty="0" smtClean="0"/>
              <a:t>Not sure yet</a:t>
            </a:r>
            <a:r>
              <a:rPr lang="en-US" altLang="zh-CN" sz="2400" dirty="0"/>
              <a:t>	</a:t>
            </a:r>
            <a:r>
              <a:rPr lang="en-US" altLang="zh-CN" sz="2400" dirty="0" smtClean="0"/>
              <a:t>5</a:t>
            </a:r>
            <a:endParaRPr lang="en-US" altLang="zh-CN" sz="2400" dirty="0"/>
          </a:p>
          <a:p>
            <a:pPr marL="342900" lvl="1" indent="-342900" algn="just">
              <a:buFont typeface="Arial" panose="020B0604020202020204" pitchFamily="34" charset="0"/>
              <a:buChar char="•"/>
              <a:defRPr/>
            </a:pPr>
            <a:endParaRPr lang="en-US" altLang="zh-CN" sz="2800" b="1" kern="0" dirty="0"/>
          </a:p>
        </p:txBody>
      </p:sp>
    </p:spTree>
    <p:extLst>
      <p:ext uri="{BB962C8B-B14F-4D97-AF65-F5344CB8AC3E}">
        <p14:creationId xmlns:p14="http://schemas.microsoft.com/office/powerpoint/2010/main" val="301401071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kern="0" dirty="0" smtClean="0"/>
              <a:t>Aggregated topic discussion</a:t>
            </a:r>
            <a:endParaRPr lang="en-US" altLang="zh-CN" sz="4000" dirty="0"/>
          </a:p>
        </p:txBody>
      </p:sp>
      <p:sp>
        <p:nvSpPr>
          <p:cNvPr id="5" name="Rectangle 3"/>
          <p:cNvSpPr txBox="1">
            <a:spLocks noChangeArrowheads="1"/>
          </p:cNvSpPr>
          <p:nvPr/>
        </p:nvSpPr>
        <p:spPr bwMode="auto">
          <a:xfrm>
            <a:off x="457200" y="1295400"/>
            <a:ext cx="11277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smtClean="0"/>
              <a:t>Few cases, we may consider to discuss aggregated topic during </a:t>
            </a:r>
            <a:r>
              <a:rPr lang="en-US" altLang="zh-CN" sz="2400" b="1" kern="0" dirty="0" err="1" smtClean="0"/>
              <a:t>TGbf</a:t>
            </a:r>
            <a:r>
              <a:rPr lang="en-US" altLang="zh-CN" sz="2400" b="1" kern="0" dirty="0" smtClean="0"/>
              <a:t> meeting </a:t>
            </a:r>
            <a:endParaRPr lang="en-US" altLang="zh-CN" sz="2400" b="1" kern="0" dirty="0"/>
          </a:p>
          <a:p>
            <a:pPr lvl="1" algn="just">
              <a:buFont typeface="Arial" panose="020B0604020202020204" pitchFamily="34" charset="0"/>
              <a:buChar char="–"/>
              <a:defRPr/>
            </a:pPr>
            <a:r>
              <a:rPr lang="en-US" altLang="zh-CN" dirty="0"/>
              <a:t>Q</a:t>
            </a:r>
            <a:r>
              <a:rPr lang="en-US" altLang="zh-CN" dirty="0" smtClean="0"/>
              <a:t>ueue for other topics is empty	</a:t>
            </a:r>
          </a:p>
          <a:p>
            <a:pPr lvl="1" algn="just">
              <a:buFont typeface="Arial" panose="020B0604020202020204" pitchFamily="34" charset="0"/>
              <a:buChar char="–"/>
              <a:defRPr/>
            </a:pPr>
            <a:r>
              <a:rPr lang="en-US" altLang="zh-CN" dirty="0"/>
              <a:t>Specific (important) topic is </a:t>
            </a:r>
            <a:r>
              <a:rPr lang="en-US" altLang="zh-CN" dirty="0" smtClean="0"/>
              <a:t>really stuck and really need help	</a:t>
            </a:r>
          </a:p>
          <a:p>
            <a:pPr marL="342900" lvl="1" indent="-342900" algn="just">
              <a:buFont typeface="Arial" panose="020B0604020202020204" pitchFamily="34" charset="0"/>
              <a:buChar char="•"/>
              <a:defRPr/>
            </a:pPr>
            <a:endParaRPr lang="en-US" altLang="zh-CN" sz="2400" b="1" kern="0" dirty="0" smtClean="0"/>
          </a:p>
          <a:p>
            <a:pPr marL="342900" lvl="1" indent="-342900" algn="just">
              <a:buFont typeface="Arial" panose="020B0604020202020204" pitchFamily="34" charset="0"/>
              <a:buChar char="•"/>
              <a:defRPr/>
            </a:pPr>
            <a:r>
              <a:rPr lang="en-US" altLang="zh-CN" sz="2400" b="1" kern="0" dirty="0" smtClean="0"/>
              <a:t>The </a:t>
            </a:r>
            <a:r>
              <a:rPr lang="en-US" altLang="zh-CN" sz="2400" b="1" kern="0" dirty="0" err="1" smtClean="0"/>
              <a:t>PoC</a:t>
            </a:r>
            <a:r>
              <a:rPr lang="en-US" altLang="zh-CN" sz="2400" b="1" kern="0" dirty="0" smtClean="0"/>
              <a:t> or contributor could send out the Email asking for priority, with some information, e.g.,</a:t>
            </a:r>
          </a:p>
          <a:p>
            <a:pPr lvl="1" algn="just">
              <a:buFont typeface="Arial" panose="020B0604020202020204" pitchFamily="34" charset="0"/>
              <a:buChar char="–"/>
              <a:defRPr/>
            </a:pPr>
            <a:r>
              <a:rPr lang="en-US" altLang="zh-CN" dirty="0" smtClean="0"/>
              <a:t>Topic is important and urgent</a:t>
            </a:r>
          </a:p>
          <a:p>
            <a:pPr lvl="1" algn="just">
              <a:buFont typeface="Arial" panose="020B0604020202020204" pitchFamily="34" charset="0"/>
              <a:buChar char="–"/>
              <a:defRPr/>
            </a:pPr>
            <a:r>
              <a:rPr lang="en-US" altLang="zh-CN" dirty="0" smtClean="0"/>
              <a:t>Already have sufficient offline discussion</a:t>
            </a:r>
          </a:p>
          <a:p>
            <a:pPr lvl="1" algn="just">
              <a:buFont typeface="Arial" panose="020B0604020202020204" pitchFamily="34" charset="0"/>
              <a:buChar char="–"/>
              <a:defRPr/>
            </a:pPr>
            <a:r>
              <a:rPr lang="en-US" altLang="zh-CN" dirty="0" smtClean="0"/>
              <a:t>Really stuck for long time</a:t>
            </a:r>
          </a:p>
          <a:p>
            <a:pPr lvl="1" algn="just">
              <a:buFont typeface="Arial" panose="020B0604020202020204" pitchFamily="34" charset="0"/>
              <a:buChar char="–"/>
              <a:defRPr/>
            </a:pPr>
            <a:endParaRPr lang="en-US" altLang="zh-CN" dirty="0"/>
          </a:p>
          <a:p>
            <a:pPr marL="342900" lvl="1" indent="-342900" algn="just">
              <a:buFont typeface="Arial" panose="020B0604020202020204" pitchFamily="34" charset="0"/>
              <a:buChar char="•"/>
              <a:defRPr/>
            </a:pPr>
            <a:r>
              <a:rPr lang="en-US" altLang="zh-CN" sz="2400" b="1" kern="0" dirty="0" smtClean="0"/>
              <a:t>Similar topics/presentation could ask for aggregated discussion (By </a:t>
            </a:r>
            <a:r>
              <a:rPr lang="en-US" altLang="zh-CN" sz="2400" b="1" kern="0" dirty="0" err="1" smtClean="0"/>
              <a:t>PoC</a:t>
            </a:r>
            <a:r>
              <a:rPr lang="en-US" altLang="zh-CN" sz="2400" b="1" kern="0" dirty="0" smtClean="0"/>
              <a:t> or contributor)</a:t>
            </a:r>
            <a:endParaRPr lang="en-US" altLang="zh-CN" sz="2400" b="1" kern="0" dirty="0"/>
          </a:p>
          <a:p>
            <a:pPr lvl="1" algn="just">
              <a:buFont typeface="Arial" panose="020B0604020202020204" pitchFamily="34" charset="0"/>
              <a:buChar char="–"/>
              <a:defRPr/>
            </a:pPr>
            <a:endParaRPr lang="en-US" altLang="zh-CN" dirty="0"/>
          </a:p>
        </p:txBody>
      </p:sp>
    </p:spTree>
    <p:extLst>
      <p:ext uri="{BB962C8B-B14F-4D97-AF65-F5344CB8AC3E}">
        <p14:creationId xmlns:p14="http://schemas.microsoft.com/office/powerpoint/2010/main" val="80654108"/>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3110778912"/>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smtClean="0"/>
              <a:t>11-22-1524r4</a:t>
            </a:r>
            <a:r>
              <a:rPr lang="en-US" altLang="zh-CN" sz="1600" dirty="0"/>
              <a:t>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22/1524r4</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3473722759"/>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 (</a:t>
            </a:r>
            <a:r>
              <a:rPr lang="en-US" altLang="zh-CN" sz="4000" dirty="0" smtClean="0">
                <a:solidFill>
                  <a:srgbClr val="0000FF"/>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019682379"/>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858138"/>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622</a:t>
            </a:r>
            <a:r>
              <a:rPr lang="en-US" altLang="zh-CN" sz="1600" dirty="0"/>
              <a:t>,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22/1425r2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22/1425r2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r>
              <a:rPr lang="en-US" altLang="zh-CN" sz="1050" b="1" dirty="0"/>
              <a:t>22/1425r2 </a:t>
            </a:r>
            <a:r>
              <a:rPr lang="en-SG" altLang="zh-CN" sz="1050" b="1" dirty="0" smtClean="0"/>
              <a:t>contains </a:t>
            </a:r>
            <a:r>
              <a:rPr lang="en-SG" altLang="zh-CN" sz="1050" b="1" dirty="0"/>
              <a:t>other </a:t>
            </a:r>
            <a:r>
              <a:rPr lang="en-SG" altLang="zh-CN" sz="1050" b="1" dirty="0" smtClean="0"/>
              <a:t>CIDs </a:t>
            </a:r>
            <a:r>
              <a:rPr lang="en-SG" altLang="zh-CN" sz="1050" b="1" dirty="0"/>
              <a:t>that are not part of this motion request.</a:t>
            </a:r>
            <a:endParaRPr lang="zh-CN" altLang="zh-CN" sz="105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75089163"/>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 or 7?,</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1797278320"/>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1166965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7914775"/>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5" name="Rectangle 3"/>
          <p:cNvSpPr>
            <a:spLocks noGrp="1" noChangeArrowheads="1"/>
          </p:cNvSpPr>
          <p:nvPr>
            <p:ph type="body" idx="4294967295"/>
          </p:nvPr>
        </p:nvSpPr>
        <p:spPr>
          <a:xfrm>
            <a:off x="457200" y="1524000"/>
            <a:ext cx="11277600" cy="4114800"/>
          </a:xfrm>
        </p:spPr>
        <p:txBody>
          <a:bodyPr/>
          <a:lstStyle/>
          <a:p>
            <a:r>
              <a:rPr lang="en-US" altLang="en-US" sz="2000" dirty="0"/>
              <a:t>Please announce your affiliation when you first address the group during a meeting slot</a:t>
            </a:r>
          </a:p>
          <a:p>
            <a:r>
              <a:rPr lang="en-US" altLang="en-US" sz="2000" dirty="0"/>
              <a:t>Cell Phones to be silent or Off</a:t>
            </a:r>
          </a:p>
          <a:p>
            <a:r>
              <a:rPr lang="en-US" altLang="en-US" sz="2000" dirty="0"/>
              <a:t>Attendance recording procedures</a:t>
            </a:r>
          </a:p>
          <a:p>
            <a:pPr lvl="1"/>
            <a:r>
              <a:rPr lang="en-US" altLang="zh-CN" sz="1800" u="sng" dirty="0">
                <a:hlinkClick r:id="rId3"/>
              </a:rPr>
              <a:t>https://imat.ieee.org/attendance</a:t>
            </a:r>
            <a:r>
              <a:rPr lang="en-US" altLang="zh-CN" sz="1800" dirty="0"/>
              <a:t> </a:t>
            </a:r>
            <a:endParaRPr lang="en-US" altLang="en-US" sz="1800" dirty="0"/>
          </a:p>
          <a:p>
            <a:r>
              <a:rPr lang="en-US" altLang="en-US" sz="2000" dirty="0"/>
              <a:t>Documentation</a:t>
            </a:r>
          </a:p>
          <a:p>
            <a:pPr lvl="1" algn="just"/>
            <a:r>
              <a:rPr lang="en-US" altLang="en-US" sz="1800" dirty="0">
                <a:hlinkClick r:id="rId4"/>
              </a:rPr>
              <a:t>http://mentor.ieee.org</a:t>
            </a:r>
            <a:endParaRPr lang="en-US" altLang="en-US" sz="1800" dirty="0"/>
          </a:p>
          <a:p>
            <a:pPr lvl="1" algn="just"/>
            <a:r>
              <a:rPr lang="en-US" altLang="en-US" sz="1800" dirty="0"/>
              <a:t>Use “</a:t>
            </a:r>
            <a:r>
              <a:rPr lang="en-US" altLang="ja-JP" sz="1800" dirty="0" err="1">
                <a:solidFill>
                  <a:srgbClr val="0000FF"/>
                </a:solidFill>
              </a:rPr>
              <a:t>TGbf</a:t>
            </a:r>
            <a:r>
              <a:rPr lang="en-US" altLang="en-US" sz="1800" dirty="0"/>
              <a:t>”</a:t>
            </a:r>
            <a:r>
              <a:rPr lang="en-US" altLang="ja-JP" sz="1800" dirty="0"/>
              <a:t> for submission</a:t>
            </a:r>
          </a:p>
          <a:p>
            <a:pPr lvl="1" algn="just"/>
            <a:r>
              <a:rPr lang="en-US" altLang="en-US" sz="1800" dirty="0"/>
              <a:t>If you plan to make a submission, be sure it does not contain company logos or advertising</a:t>
            </a:r>
          </a:p>
          <a:p>
            <a:pPr lvl="1" algn="just"/>
            <a:r>
              <a:rPr lang="en-US" altLang="en-US" sz="1800" b="1" dirty="0">
                <a:solidFill>
                  <a:srgbClr val="FF0000"/>
                </a:solidFill>
              </a:rPr>
              <a:t>Documents are prepared by individuals, not companies</a:t>
            </a:r>
          </a:p>
          <a:p>
            <a:r>
              <a:rPr lang="en-US" altLang="en-US" sz="2000" dirty="0"/>
              <a:t>Questions on Voting status, Ballot pool, Access to Reflector, Documentation,  Member</a:t>
            </a:r>
            <a:r>
              <a:rPr lang="en-US" altLang="ja-JP" sz="2000" dirty="0"/>
              <a:t>’s Area</a:t>
            </a:r>
          </a:p>
          <a:p>
            <a:pPr lvl="1"/>
            <a:r>
              <a:rPr lang="en-US" altLang="en-US" sz="1800" dirty="0"/>
              <a:t>Contact Jon Rosdahl –  </a:t>
            </a:r>
            <a:r>
              <a:rPr lang="en-US" altLang="en-US" sz="1800" dirty="0">
                <a:hlinkClick r:id="rId5"/>
              </a:rPr>
              <a:t>jrosdahl@ieee.org</a:t>
            </a:r>
            <a:endParaRPr lang="zh-CN" altLang="en-US" dirty="0"/>
          </a:p>
        </p:txBody>
      </p:sp>
      <p:sp>
        <p:nvSpPr>
          <p:cNvPr id="8196" name="Rectangle 2"/>
          <p:cNvSpPr txBox="1">
            <a:spLocks noChangeArrowheads="1"/>
          </p:cNvSpPr>
          <p:nvPr/>
        </p:nvSpPr>
        <p:spPr bwMode="auto">
          <a:xfrm>
            <a:off x="457200" y="533400"/>
            <a:ext cx="112776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t>Meeting Protocol, Attendance, Voting &amp; Document Status</a:t>
            </a:r>
            <a:endParaRPr lang="en-US" altLang="en-US" sz="3200" dirty="0">
              <a:solidFill>
                <a:schemeClr val="tx2"/>
              </a:solidFill>
            </a:endParaRPr>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22/1386r4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37946"/>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Narengerile</a:t>
            </a:r>
            <a:r>
              <a:rPr lang="en-US" altLang="zh-CN" sz="1800" b="1" kern="0" dirty="0"/>
              <a:t>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27614264"/>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r>
              <a:rPr lang="en-SG" altLang="zh-CN" b="1" dirty="0"/>
              <a:t>22/989r1 contains other 3 CIDs that are not part of this motion request.</a:t>
            </a:r>
            <a:endParaRPr lang="zh-CN" altLang="zh-CN" dirty="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7375867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a:p>
            <a:pPr marL="628650" lvl="2">
              <a:buFont typeface="微软雅黑" panose="020B0503020204020204" pitchFamily="34" charset="-122"/>
              <a:buChar char="–"/>
              <a:defRPr/>
            </a:pPr>
            <a:r>
              <a:rPr lang="en-US" altLang="zh-CN" sz="1050" b="1" kern="0" dirty="0"/>
              <a:t>This motion is the former deferred Motion </a:t>
            </a:r>
            <a:r>
              <a:rPr lang="en-US" altLang="zh-CN" sz="1050" b="1" kern="0" dirty="0" smtClean="0"/>
              <a:t>146</a:t>
            </a:r>
            <a:endParaRPr lang="en-US" altLang="zh-CN" sz="1050" b="1" kern="0" dirty="0"/>
          </a:p>
        </p:txBody>
      </p:sp>
    </p:spTree>
    <p:extLst>
      <p:ext uri="{BB962C8B-B14F-4D97-AF65-F5344CB8AC3E}">
        <p14:creationId xmlns:p14="http://schemas.microsoft.com/office/powerpoint/2010/main" val="981335041"/>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 376, 552 and 577 (3 CIDs</a:t>
            </a:r>
            <a:r>
              <a:rPr lang="en-US" altLang="zh-CN" sz="1600" kern="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22/882r3 </a:t>
            </a:r>
            <a:r>
              <a:rPr lang="en-SG" altLang="zh-CN" sz="1600" dirty="0"/>
              <a:t>CR Document Resolving CIDs related to Immediate and Delayed Feedback Support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Rajat </a:t>
            </a:r>
            <a:r>
              <a:rPr lang="en-US" altLang="zh-CN" sz="1800" b="1" kern="0" dirty="0" smtClean="0"/>
              <a:t>PUSHKARNA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22/882r3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20313427"/>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747, 800 and 868 (3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22/1674r2 CC40 </a:t>
            </a:r>
            <a:r>
              <a:rPr lang="en-SG" altLang="zh-CN" sz="1600" dirty="0"/>
              <a:t>CR for CIDs on MIBs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a:t>
            </a:r>
            <a:r>
              <a:rPr lang="en-US" altLang="zh-CN" sz="1800" b="1" kern="0" dirty="0" err="1" smtClean="0"/>
              <a:t>Kamel</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22/1674r2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55080820"/>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157</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407, 411, 771, 887, 345 </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22/1697r1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22/1697r1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27721727"/>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158</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144, 578, 676, 715, 750, 773, 778, 808, 809, 878, and 879 (11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22/1675r3 CC40 CR for CIDs on Sensing </a:t>
            </a:r>
            <a:r>
              <a:rPr lang="en-US" altLang="zh-CN" sz="1600" dirty="0" smtClean="0"/>
              <a:t>Roles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22/1675r3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859927769"/>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3733620852"/>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smtClean="0"/>
              <a:t>SP Motion </a:t>
            </a:r>
            <a:r>
              <a:rPr lang="en-US" altLang="zh-CN" sz="4000" dirty="0"/>
              <a:t>xx</a:t>
            </a:r>
          </a:p>
        </p:txBody>
      </p:sp>
      <p:sp>
        <p:nvSpPr>
          <p:cNvPr id="3" name="Rectangle 3"/>
          <p:cNvSpPr txBox="1">
            <a:spLocks noChangeArrowheads="1"/>
          </p:cNvSpPr>
          <p:nvPr/>
        </p:nvSpPr>
        <p:spPr bwMode="auto">
          <a:xfrm>
            <a:off x="304800" y="1676400"/>
            <a:ext cx="115062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lvl="1" indent="0" algn="just">
              <a:buNone/>
              <a:defRPr/>
            </a:pPr>
            <a:r>
              <a:rPr lang="en-US" altLang="zh-CN" sz="1400" b="1" kern="0" dirty="0" smtClean="0"/>
              <a:t>SP (PDT):</a:t>
            </a:r>
            <a:endParaRPr lang="en-US" altLang="zh-CN" sz="1400" b="1" kern="0" dirty="0"/>
          </a:p>
          <a:p>
            <a:pPr marL="0" lvl="1" indent="0" algn="just">
              <a:buNone/>
              <a:defRPr/>
            </a:pPr>
            <a:r>
              <a:rPr lang="en-US" altLang="zh-CN" sz="1400" b="1" kern="0" dirty="0" smtClean="0"/>
              <a:t>Do </a:t>
            </a:r>
            <a:r>
              <a:rPr lang="en-US" altLang="zh-CN" sz="1400" b="1" kern="0" dirty="0"/>
              <a:t>you support including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(PDT):</a:t>
            </a:r>
            <a:endParaRPr lang="en-US" altLang="zh-CN" sz="1400" b="1" kern="0" dirty="0"/>
          </a:p>
          <a:p>
            <a:pPr marL="0" lvl="1" indent="0" algn="just">
              <a:buNone/>
              <a:defRPr/>
            </a:pPr>
            <a:r>
              <a:rPr lang="en-US" altLang="zh-CN" sz="1400" b="1" kern="0" dirty="0"/>
              <a:t>Move to include the text proposed in the following document into the IEEE 802.11bf draft amendment:</a:t>
            </a:r>
          </a:p>
          <a:p>
            <a:pPr lvl="1" algn="just">
              <a:buFont typeface="Arial" panose="020B0604020202020204" pitchFamily="34" charset="0"/>
              <a:buChar char="–"/>
              <a:defRPr/>
            </a:pPr>
            <a:r>
              <a:rPr lang="en-US" altLang="zh-CN" sz="1400" dirty="0" smtClean="0"/>
              <a:t>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a:t>SP </a:t>
            </a:r>
            <a:r>
              <a:rPr lang="en-US" altLang="zh-CN" sz="1400" b="1" kern="0" dirty="0" smtClean="0"/>
              <a:t>(CR):</a:t>
            </a:r>
          </a:p>
          <a:p>
            <a:pPr marL="0" lvl="1" indent="0" algn="just">
              <a:buNone/>
              <a:defRPr/>
            </a:pPr>
            <a:r>
              <a:rPr lang="en-US" altLang="zh-CN" sz="1400" b="1" kern="0" dirty="0"/>
              <a:t>Do you agree to resolve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a:t>
            </a:r>
            <a:r>
              <a:rPr lang="en-US" altLang="zh-CN" sz="1400" b="1" kern="0" dirty="0"/>
              <a:t>draft</a:t>
            </a:r>
            <a:r>
              <a:rPr lang="en-US" altLang="zh-CN" sz="1400" b="1" kern="0" dirty="0" smtClean="0"/>
              <a: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smtClean="0"/>
          </a:p>
          <a:p>
            <a:pPr marL="0" lvl="1" indent="0" algn="just">
              <a:buNone/>
              <a:defRPr/>
            </a:pPr>
            <a:r>
              <a:rPr lang="en-US" altLang="zh-CN" sz="1400" b="1" kern="0" dirty="0" smtClean="0"/>
              <a:t>Motion (CR):</a:t>
            </a:r>
          </a:p>
          <a:p>
            <a:pPr marL="0" lvl="1" indent="0" algn="just">
              <a:buNone/>
              <a:defRPr/>
            </a:pPr>
            <a:r>
              <a:rPr lang="en-US" altLang="zh-CN" sz="1400" b="1" kern="0" dirty="0"/>
              <a:t>Move to approve resolutions to the following CIDs listed in the following document </a:t>
            </a:r>
            <a:r>
              <a:rPr lang="en-US" altLang="zh-CN" sz="1400" b="1" kern="0" dirty="0" smtClean="0"/>
              <a:t>and </a:t>
            </a:r>
            <a:r>
              <a:rPr lang="en-US" altLang="zh-CN" sz="1400" b="1" kern="0" dirty="0"/>
              <a:t>incorporate the text changes into the latest </a:t>
            </a:r>
            <a:r>
              <a:rPr lang="en-US" altLang="zh-CN" sz="1400" b="1" kern="0" dirty="0" err="1" smtClean="0"/>
              <a:t>TGbf</a:t>
            </a:r>
            <a:r>
              <a:rPr lang="en-US" altLang="zh-CN" sz="1400" b="1" kern="0" dirty="0" smtClean="0"/>
              <a:t> draft:</a:t>
            </a:r>
          </a:p>
          <a:p>
            <a:pPr lvl="1" algn="just">
              <a:buFont typeface="Arial" panose="020B0604020202020204" pitchFamily="34" charset="0"/>
              <a:buChar char="–"/>
              <a:defRPr/>
            </a:pPr>
            <a:r>
              <a:rPr lang="en-US" altLang="zh-CN" sz="1400" dirty="0" smtClean="0"/>
              <a:t>CID, in DCN </a:t>
            </a:r>
            <a:r>
              <a:rPr lang="en-US" altLang="zh-CN" sz="1400" dirty="0"/>
              <a:t>+ title</a:t>
            </a:r>
          </a:p>
          <a:p>
            <a:pPr marL="0" lvl="1" indent="0" algn="just">
              <a:buNone/>
              <a:defRPr/>
            </a:pPr>
            <a:endParaRPr lang="en-US" altLang="zh-CN" sz="1400" b="1" kern="0" dirty="0"/>
          </a:p>
        </p:txBody>
      </p:sp>
    </p:spTree>
    <p:extLst>
      <p:ext uri="{BB962C8B-B14F-4D97-AF65-F5344CB8AC3E}">
        <p14:creationId xmlns:p14="http://schemas.microsoft.com/office/powerpoint/2010/main" val="15550952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9" name="Rectangle 3"/>
          <p:cNvSpPr txBox="1">
            <a:spLocks noChangeArrowheads="1"/>
          </p:cNvSpPr>
          <p:nvPr/>
        </p:nvSpPr>
        <p:spPr bwMode="auto">
          <a:xfrm>
            <a:off x="457200" y="1676400"/>
            <a:ext cx="112776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defTabSz="449263">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defTabSz="449263">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defTabSz="449263">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defTabSz="449263">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defTabSz="449263"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eaLnBrk="1" hangingPunct="1">
              <a:spcBef>
                <a:spcPts val="600"/>
              </a:spcBef>
              <a:buClr>
                <a:srgbClr val="000000"/>
              </a:buClr>
            </a:pPr>
            <a:r>
              <a:rPr lang="en-US" altLang="en-US" dirty="0">
                <a:solidFill>
                  <a:srgbClr val="000000"/>
                </a:solidFill>
                <a:ea typeface="MS Gothic" panose="020B0609070205080204" pitchFamily="49" charset="-128"/>
              </a:rPr>
              <a:t>  Following 9 slides</a:t>
            </a:r>
          </a:p>
          <a:p>
            <a:pPr algn="just" eaLnBrk="1" hangingPunct="1">
              <a:spcBef>
                <a:spcPts val="600"/>
              </a:spcBef>
              <a:buClr>
                <a:srgbClr val="000000"/>
              </a:buClr>
              <a:buNone/>
            </a:pPr>
            <a:endParaRPr lang="en-US" altLang="zh-CN" dirty="0">
              <a:solidFill>
                <a:srgbClr val="000000"/>
              </a:solidFill>
              <a:ea typeface="MS Gothic" panose="020B0609070205080204" pitchFamily="49" charset="-128"/>
            </a:endParaRPr>
          </a:p>
        </p:txBody>
      </p:sp>
      <p:sp>
        <p:nvSpPr>
          <p:cNvPr id="9220"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Policy and logistics</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3"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6"/>
            <a:ext cx="11277600" cy="52038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defRPr/>
            </a:pPr>
            <a:endParaRPr lang="en-US" altLang="en-US" sz="400" u="sng" dirty="0">
              <a:solidFill>
                <a:srgbClr val="FF0000"/>
              </a:solidFill>
            </a:endParaRPr>
          </a:p>
          <a:p>
            <a:pPr algn="just">
              <a:defRPr/>
            </a:pPr>
            <a:r>
              <a:rPr lang="en-US" altLang="en-US" dirty="0"/>
              <a:t>Participants shall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algn="just">
              <a:defRPr/>
            </a:pPr>
            <a:endParaRPr lang="en-US" altLang="en-US" dirty="0"/>
          </a:p>
          <a:p>
            <a:pPr algn="just">
              <a:defRPr/>
            </a:pPr>
            <a:r>
              <a:rPr lang="en-US" altLang="en-US" dirty="0"/>
              <a:t>Participants should inform the IEEE (or cause the IEEE to be informed) of the identity of any other holders of potential Essential Patent Claims</a:t>
            </a:r>
          </a:p>
          <a:p>
            <a:pPr marL="0" indent="0" algn="just">
              <a:buNone/>
              <a:defRPr/>
            </a:pPr>
            <a:endParaRPr lang="en-US" altLang="en-US" sz="1600" dirty="0"/>
          </a:p>
          <a:p>
            <a:pPr marL="0" indent="0" algn="ctr">
              <a:buNone/>
              <a:defRPr/>
            </a:pPr>
            <a:r>
              <a:rPr lang="en-US" altLang="en-US" sz="3200" dirty="0">
                <a:latin typeface="+mj-lt"/>
                <a:cs typeface="Calibri" panose="020F0502020204030204" pitchFamily="34" charset="0"/>
              </a:rPr>
              <a:t>Early identification of holders of potential Essential Patent Claims is encouraged</a:t>
            </a:r>
          </a:p>
          <a:p>
            <a:pPr algn="just">
              <a:defRPr/>
            </a:pPr>
            <a:endParaRPr lang="en-US" altLang="en-US" sz="1600" dirty="0"/>
          </a:p>
        </p:txBody>
      </p:sp>
      <p:sp>
        <p:nvSpPr>
          <p:cNvPr id="10245" name="Rectangle 2"/>
          <p:cNvSpPr txBox="1">
            <a:spLocks noChangeArrowheads="1"/>
          </p:cNvSpPr>
          <p:nvPr/>
        </p:nvSpPr>
        <p:spPr bwMode="auto">
          <a:xfrm>
            <a:off x="21336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Participants have a duty to inform the IEEE</a:t>
            </a:r>
          </a:p>
        </p:txBody>
      </p:sp>
      <p:sp>
        <p:nvSpPr>
          <p:cNvPr id="10247"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#1</a:t>
            </a:r>
            <a:endParaRPr lang="en-US" altLang="en-US" b="0" dirty="0"/>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7" name="Rectangle 3"/>
          <p:cNvSpPr>
            <a:spLocks noChangeArrowheads="1"/>
          </p:cNvSpPr>
          <p:nvPr/>
        </p:nvSpPr>
        <p:spPr bwMode="auto">
          <a:xfrm>
            <a:off x="2057400" y="228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US" altLang="en-US" sz="2000" u="sng">
              <a:solidFill>
                <a:schemeClr val="tx2"/>
              </a:solidFill>
              <a:latin typeface="Helvetica" panose="020B0604020202020204" pitchFamily="34" charset="0"/>
            </a:endParaRPr>
          </a:p>
        </p:txBody>
      </p:sp>
      <p:sp>
        <p:nvSpPr>
          <p:cNvPr id="21509" name="Rectangle 4"/>
          <p:cNvSpPr>
            <a:spLocks noChangeArrowheads="1"/>
          </p:cNvSpPr>
          <p:nvPr/>
        </p:nvSpPr>
        <p:spPr bwMode="auto">
          <a:xfrm>
            <a:off x="457200" y="1501777"/>
            <a:ext cx="11277600" cy="421322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087438" indent="-28575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lnSpc>
                <a:spcPct val="80000"/>
              </a:lnSpc>
              <a:defRPr/>
            </a:pPr>
            <a:endParaRPr lang="en-US" altLang="en-US" sz="500" u="sng" dirty="0">
              <a:solidFill>
                <a:srgbClr val="FF0000"/>
              </a:solidFill>
            </a:endParaRPr>
          </a:p>
          <a:p>
            <a:pPr algn="just">
              <a:defRPr/>
            </a:pPr>
            <a:r>
              <a:rPr lang="en-US" altLang="en-US" sz="2000" dirty="0"/>
              <a:t>Cause an LOA to be submitted to the IEEE-SA (</a:t>
            </a:r>
            <a:r>
              <a:rPr lang="en-US" altLang="en-US" sz="2000" dirty="0">
                <a:hlinkClick r:id="rId3"/>
              </a:rPr>
              <a:t>patcom@ieee.org</a:t>
            </a:r>
            <a:r>
              <a:rPr lang="en-US" altLang="en-US" sz="2000" dirty="0"/>
              <a:t>); or</a:t>
            </a:r>
          </a:p>
          <a:p>
            <a:pPr algn="just">
              <a:defRPr/>
            </a:pPr>
            <a:endParaRPr lang="en-US" altLang="en-US" sz="2000" dirty="0"/>
          </a:p>
          <a:p>
            <a:pPr algn="just">
              <a:defRPr/>
            </a:pPr>
            <a:r>
              <a:rPr lang="en-US" altLang="en-US" sz="2000" dirty="0"/>
              <a:t>Provide the chair of this group with the identity of the holder(s) of any and all such claims as soon as possible; or</a:t>
            </a:r>
          </a:p>
          <a:p>
            <a:pPr algn="just">
              <a:defRPr/>
            </a:pPr>
            <a:endParaRPr lang="en-US" altLang="en-US" sz="2000" dirty="0"/>
          </a:p>
          <a:p>
            <a:pPr algn="just">
              <a:defRPr/>
            </a:pPr>
            <a:r>
              <a:rPr lang="en-US" altLang="en-US" sz="2000" dirty="0"/>
              <a:t>Speak up now and respond to this Call for Potentially Essential Patents</a:t>
            </a:r>
          </a:p>
          <a:p>
            <a:pPr algn="just">
              <a:defRPr/>
            </a:pPr>
            <a:endParaRPr lang="en-US" altLang="en-US" sz="2000" dirty="0"/>
          </a:p>
          <a:p>
            <a:pPr algn="just">
              <a:defRPr/>
            </a:pPr>
            <a:r>
              <a:rPr lang="en-US" altLang="en-US" sz="2000" dirty="0"/>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p>
          <a:p>
            <a:pPr marL="0" indent="0" algn="just">
              <a:buNone/>
              <a:defRPr/>
            </a:pPr>
            <a:r>
              <a:rPr lang="en-US" altLang="en-US" sz="2000" dirty="0"/>
              <a:t/>
            </a:r>
            <a:br>
              <a:rPr lang="en-US" altLang="en-US" sz="2000" dirty="0"/>
            </a:br>
            <a:endParaRPr lang="en-US" altLang="en-US" sz="2000" dirty="0"/>
          </a:p>
        </p:txBody>
      </p:sp>
      <p:sp>
        <p:nvSpPr>
          <p:cNvPr id="11269" name="Rectangle 2"/>
          <p:cNvSpPr txBox="1">
            <a:spLocks noChangeArrowheads="1"/>
          </p:cNvSpPr>
          <p:nvPr/>
        </p:nvSpPr>
        <p:spPr bwMode="auto">
          <a:xfrm>
            <a:off x="2057400" y="533400"/>
            <a:ext cx="79248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Ways to inform IEEE</a:t>
            </a:r>
          </a:p>
        </p:txBody>
      </p:sp>
      <p:sp>
        <p:nvSpPr>
          <p:cNvPr id="11271" name="Text Box 5"/>
          <p:cNvSpPr txBox="1">
            <a:spLocks noChangeArrowheads="1"/>
          </p:cNvSpPr>
          <p:nvPr/>
        </p:nvSpPr>
        <p:spPr bwMode="auto">
          <a:xfrm>
            <a:off x="457200" y="61722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#2</a:t>
            </a:r>
            <a:endParaRPr lang="en-US" altLang="en-US" b="0" dirty="0"/>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2291" name="Rectangle 4"/>
          <p:cNvSpPr>
            <a:spLocks noChangeArrowheads="1"/>
          </p:cNvSpPr>
          <p:nvPr/>
        </p:nvSpPr>
        <p:spPr bwMode="auto">
          <a:xfrm>
            <a:off x="457200" y="14478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sz="800" b="0" u="sng" dirty="0">
              <a:solidFill>
                <a:srgbClr val="FF0000"/>
              </a:solidFill>
              <a:latin typeface="Arial" panose="020B0604020202020204" pitchFamily="34" charset="0"/>
            </a:endParaRPr>
          </a:p>
          <a:p>
            <a:pPr algn="just">
              <a:lnSpc>
                <a:spcPct val="80000"/>
              </a:lnSpc>
              <a:spcAft>
                <a:spcPct val="40000"/>
              </a:spcAft>
              <a:buSzPct val="50000"/>
              <a:buFont typeface="Monotype Sorts" charset="2"/>
              <a:buChar char="l"/>
            </a:pPr>
            <a:r>
              <a:rPr lang="en-US" altLang="en-US" sz="2000" dirty="0">
                <a:cs typeface="Times New Roman" panose="02020603050405020304" pitchFamily="18" charset="0"/>
              </a:rPr>
              <a:t>All IEEE-SA standards meetings shall be conducted in compliance with all applicable laws, including antitrust and competition laws.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interpretation, validity, or essentiality of patents/patent claims.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specific license rates, terms, or conditions.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Relative costs of different technical approaches that include relative costs of patent licensing terms may be discussed in standards development meetings. </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Technical considerations remain the primary focus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or engage in the fixing of product prices, allocation of customers, or division of sales markets.</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discuss the status or substance of ongoing or threatened litigation.</a:t>
            </a:r>
          </a:p>
          <a:p>
            <a:pPr lvl="1" algn="just">
              <a:lnSpc>
                <a:spcPct val="80000"/>
              </a:lnSpc>
              <a:spcAft>
                <a:spcPct val="40000"/>
              </a:spcAft>
              <a:buFont typeface="Times New Roman" panose="02020603050405020304" pitchFamily="18" charset="0"/>
              <a:buChar char="−"/>
            </a:pPr>
            <a:r>
              <a:rPr lang="en-US" altLang="en-US" dirty="0">
                <a:cs typeface="Times New Roman" panose="02020603050405020304" pitchFamily="18" charset="0"/>
              </a:rPr>
              <a:t>Don’t be silent if inappropriate topics are discussed … do formally object.</a:t>
            </a:r>
          </a:p>
          <a:p>
            <a:pPr algn="ctr">
              <a:lnSpc>
                <a:spcPct val="80000"/>
              </a:lnSpc>
              <a:buClr>
                <a:srgbClr val="CC3300"/>
              </a:buClr>
              <a:buSzPct val="50000"/>
              <a:buFont typeface="Monotype Sorts" charset="2"/>
              <a:buNone/>
            </a:pPr>
            <a:r>
              <a:rPr lang="en-US" altLang="en-US" sz="1050" dirty="0">
                <a:cs typeface="Times New Roman" panose="02020603050405020304" pitchFamily="18" charset="0"/>
              </a:rPr>
              <a:t>---------------------------------------------------------------   </a:t>
            </a:r>
          </a:p>
          <a:p>
            <a:pPr algn="ctr">
              <a:lnSpc>
                <a:spcPct val="80000"/>
              </a:lnSpc>
              <a:buClr>
                <a:srgbClr val="CC3300"/>
              </a:buClr>
              <a:buSzPct val="50000"/>
              <a:buFont typeface="Monotype Sorts" charset="2"/>
              <a:buNone/>
            </a:pPr>
            <a:r>
              <a:rPr lang="en-US" altLang="en-US" sz="1400" dirty="0">
                <a:cs typeface="Times New Roman" panose="02020603050405020304" pitchFamily="18" charset="0"/>
              </a:rPr>
              <a:t>For more details, see IEEE-SA Standards Board Operations Manual, clause 5.3.10 and </a:t>
            </a:r>
            <a:br>
              <a:rPr lang="en-US" altLang="en-US" sz="1400" dirty="0">
                <a:cs typeface="Times New Roman" panose="02020603050405020304" pitchFamily="18" charset="0"/>
              </a:rPr>
            </a:br>
            <a:r>
              <a:rPr lang="en-US" altLang="en-US" sz="1400" dirty="0">
                <a:cs typeface="Times New Roman" panose="02020603050405020304" pitchFamily="18" charset="0"/>
              </a:rPr>
              <a:t>Antitrust and Competition Policy: What You Need to Know at http://standards.ieee.org/develop/policies/antitrust.pdf</a:t>
            </a:r>
          </a:p>
        </p:txBody>
      </p:sp>
      <p:sp>
        <p:nvSpPr>
          <p:cNvPr id="12292"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Other Guideline for IEEE WG meetings</a:t>
            </a:r>
          </a:p>
        </p:txBody>
      </p:sp>
      <p:sp>
        <p:nvSpPr>
          <p:cNvPr id="12295" name="Text Box 4"/>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#3</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endParaRPr lang="en-GB" altLang="en-US" sz="1200" u="sng">
              <a:solidFill>
                <a:srgbClr val="000099"/>
              </a:solidFill>
              <a:latin typeface="Helvetica" panose="020B0604020202020204" pitchFamily="34" charset="0"/>
            </a:endParaRPr>
          </a:p>
        </p:txBody>
      </p:sp>
      <p:sp>
        <p:nvSpPr>
          <p:cNvPr id="13315" name="Rectangle 4"/>
          <p:cNvSpPr>
            <a:spLocks noChangeArrowheads="1"/>
          </p:cNvSpPr>
          <p:nvPr/>
        </p:nvSpPr>
        <p:spPr bwMode="auto">
          <a:xfrm>
            <a:off x="457200" y="1295400"/>
            <a:ext cx="11277600" cy="5181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230188" indent="-230188">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687388" indent="-230188">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144588" indent="-230188">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buClr>
                <a:srgbClr val="CC3300"/>
              </a:buClr>
              <a:buSzPct val="50000"/>
              <a:buFont typeface="Monotype Sorts" charset="2"/>
              <a:buChar char="l"/>
            </a:pPr>
            <a:endParaRPr lang="en-US" altLang="en-US" b="0" u="sng" dirty="0">
              <a:solidFill>
                <a:srgbClr val="FF0000"/>
              </a:solidFill>
              <a:latin typeface="Arial" panose="020B0604020202020204" pitchFamily="34" charset="0"/>
            </a:endParaRPr>
          </a:p>
          <a:p>
            <a:pPr algn="just">
              <a:spcAft>
                <a:spcPts val="550"/>
              </a:spcAft>
              <a:buClr>
                <a:srgbClr val="CC3300"/>
              </a:buClr>
              <a:buSzPct val="50000"/>
              <a:buNone/>
            </a:pPr>
            <a:r>
              <a:rPr lang="en-US" altLang="en-US" sz="2000" dirty="0"/>
              <a:t>The patent policy and the procedures used to execute that policy are documented in the:</a:t>
            </a:r>
          </a:p>
          <a:p>
            <a:pPr>
              <a:spcAft>
                <a:spcPts val="550"/>
              </a:spcAft>
              <a:buSzPct val="50000"/>
              <a:buFont typeface="Monotype Sorts" charset="2"/>
              <a:buChar char="l"/>
            </a:pPr>
            <a:r>
              <a:rPr lang="en-US" altLang="en-US" sz="2000" dirty="0"/>
              <a:t>IEEE-SA Standards Board Bylaws (</a:t>
            </a:r>
            <a:r>
              <a:rPr lang="en-US" altLang="en-US" sz="2000" dirty="0">
                <a:hlinkClick r:id="rId3"/>
              </a:rPr>
              <a:t>http://standards.ieee.org/develop/policies/bylaws/sect6-7.html#6</a:t>
            </a:r>
            <a:r>
              <a:rPr lang="en-US" altLang="en-US" sz="2000" dirty="0"/>
              <a:t>)  </a:t>
            </a:r>
          </a:p>
          <a:p>
            <a:pPr>
              <a:spcAft>
                <a:spcPts val="550"/>
              </a:spcAft>
              <a:buSzPct val="50000"/>
              <a:buFont typeface="Monotype Sorts" charset="2"/>
              <a:buChar char="l"/>
            </a:pPr>
            <a:r>
              <a:rPr lang="en-US" altLang="en-US" sz="2000" dirty="0"/>
              <a:t>IEEE-SA Standards Board Operations Manual (</a:t>
            </a:r>
            <a:r>
              <a:rPr lang="en-US" altLang="en-US" sz="2000" dirty="0">
                <a:hlinkClick r:id="rId4"/>
              </a:rPr>
              <a:t>http://standards.ieee.org/develop/policies/opman/sect6.html#6.3</a:t>
            </a:r>
            <a:r>
              <a:rPr lang="en-US" altLang="en-US" sz="2000" dirty="0"/>
              <a:t>)</a:t>
            </a:r>
          </a:p>
          <a:p>
            <a:pPr>
              <a:spcBef>
                <a:spcPts val="1800"/>
              </a:spcBef>
              <a:spcAft>
                <a:spcPts val="550"/>
              </a:spcAft>
              <a:buClr>
                <a:srgbClr val="CC3300"/>
              </a:buClr>
              <a:buSzPct val="50000"/>
              <a:buNone/>
            </a:pPr>
            <a:r>
              <a:rPr lang="en-US" altLang="en-US" sz="2000" dirty="0"/>
              <a:t>Material about the patent policy is available at </a:t>
            </a:r>
            <a:r>
              <a:rPr lang="en-US" altLang="en-US" sz="2000" dirty="0">
                <a:hlinkClick r:id="rId5"/>
              </a:rPr>
              <a:t>http://standards.ieee.org/about/sasb/patcom/materials.html</a:t>
            </a:r>
            <a:endParaRPr lang="en-US" altLang="en-US" sz="2000" dirty="0"/>
          </a:p>
          <a:p>
            <a:pPr algn="just">
              <a:spcBef>
                <a:spcPts val="1800"/>
              </a:spcBef>
              <a:spcAft>
                <a:spcPts val="550"/>
              </a:spcAft>
              <a:buClr>
                <a:srgbClr val="CC3300"/>
              </a:buClr>
              <a:buSzPct val="50000"/>
              <a:buNone/>
            </a:pPr>
            <a:r>
              <a:rPr lang="en-US" altLang="en-US" sz="2000" dirty="0">
                <a:cs typeface="Calibri" panose="020F0502020204030204" pitchFamily="34" charset="0"/>
              </a:rPr>
              <a:t>If you have questions, contact the IEEE-SA Standards Board Patent Committee Administrator at </a:t>
            </a:r>
            <a:r>
              <a:rPr lang="en-US" altLang="en-US" sz="2000" dirty="0">
                <a:cs typeface="Calibri" panose="020F0502020204030204" pitchFamily="34" charset="0"/>
                <a:hlinkClick r:id="rId6"/>
              </a:rPr>
              <a:t>patcom@ieee.org</a:t>
            </a:r>
            <a:endParaRPr lang="en-US" altLang="en-US" sz="2000" dirty="0">
              <a:cs typeface="Calibri" panose="020F0502020204030204" pitchFamily="34" charset="0"/>
            </a:endParaRPr>
          </a:p>
          <a:p>
            <a:pPr algn="just">
              <a:spcBef>
                <a:spcPts val="1800"/>
              </a:spcBef>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None/>
            </a:pPr>
            <a:endParaRPr lang="en-US" altLang="en-US" sz="2000" dirty="0">
              <a:cs typeface="Calibri" panose="020F0502020204030204" pitchFamily="34" charset="0"/>
            </a:endParaRPr>
          </a:p>
          <a:p>
            <a:pPr algn="just">
              <a:spcAft>
                <a:spcPts val="550"/>
              </a:spcAft>
              <a:buClr>
                <a:srgbClr val="CC3300"/>
              </a:buClr>
              <a:buSzPct val="50000"/>
              <a:buFont typeface="Monotype Sorts" charset="2"/>
              <a:buChar char="l"/>
            </a:pPr>
            <a:endParaRPr lang="en-US" altLang="en-US" sz="2800" dirty="0">
              <a:cs typeface="Calibri" panose="020F0502020204030204" pitchFamily="34" charset="0"/>
            </a:endParaRPr>
          </a:p>
          <a:p>
            <a:pPr>
              <a:lnSpc>
                <a:spcPct val="80000"/>
              </a:lnSpc>
              <a:spcAft>
                <a:spcPct val="40000"/>
              </a:spcAft>
              <a:buClr>
                <a:srgbClr val="CC3300"/>
              </a:buClr>
              <a:buSzPct val="50000"/>
              <a:buFont typeface="Monotype Sorts" charset="2"/>
              <a:buChar char="l"/>
            </a:pPr>
            <a:endParaRPr lang="en-US" altLang="en-US" sz="1400" dirty="0">
              <a:cs typeface="Times New Roman" panose="02020603050405020304" pitchFamily="18" charset="0"/>
            </a:endParaRPr>
          </a:p>
        </p:txBody>
      </p:sp>
      <p:sp>
        <p:nvSpPr>
          <p:cNvPr id="13316"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a:solidFill>
                  <a:schemeClr val="tx2"/>
                </a:solidFill>
              </a:rPr>
              <a:t>Patent related information</a:t>
            </a:r>
          </a:p>
        </p:txBody>
      </p:sp>
      <p:sp>
        <p:nvSpPr>
          <p:cNvPr id="13319" name="Text Box 5"/>
          <p:cNvSpPr txBox="1">
            <a:spLocks noChangeArrowheads="1"/>
          </p:cNvSpPr>
          <p:nvPr/>
        </p:nvSpPr>
        <p:spPr bwMode="auto">
          <a:xfrm>
            <a:off x="4572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800" u="sng" dirty="0"/>
              <a:t>Slide #4</a:t>
            </a:r>
            <a:endParaRPr lang="en-US" altLang="en-US" b="0" dirty="0"/>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158223</TotalTime>
  <Words>5589</Words>
  <Application>Microsoft Office PowerPoint</Application>
  <PresentationFormat>宽屏</PresentationFormat>
  <Paragraphs>1482</Paragraphs>
  <Slides>49</Slides>
  <Notes>49</Notes>
  <HiddenSlides>0</HiddenSlides>
  <MMClips>0</MMClips>
  <ScaleCrop>false</ScaleCrop>
  <HeadingPairs>
    <vt:vector size="6" baseType="variant">
      <vt:variant>
        <vt:lpstr>已用的字体</vt:lpstr>
      </vt:variant>
      <vt:variant>
        <vt:i4>10</vt:i4>
      </vt:variant>
      <vt:variant>
        <vt:lpstr>主题</vt:lpstr>
      </vt:variant>
      <vt:variant>
        <vt:i4>1</vt:i4>
      </vt:variant>
      <vt:variant>
        <vt:lpstr>幻灯片标题</vt:lpstr>
      </vt:variant>
      <vt:variant>
        <vt:i4>49</vt:i4>
      </vt:variant>
    </vt:vector>
  </HeadingPairs>
  <TitlesOfParts>
    <vt:vector size="60" baseType="lpstr">
      <vt:lpstr>Monotype Sorts</vt:lpstr>
      <vt:lpstr>MS Gothic</vt:lpstr>
      <vt:lpstr>MS PGothic</vt:lpstr>
      <vt:lpstr>宋体</vt:lpstr>
      <vt:lpstr>微软雅黑</vt:lpstr>
      <vt:lpstr>Arial</vt:lpstr>
      <vt:lpstr>Calibri</vt:lpstr>
      <vt:lpstr>Helvetica</vt:lpstr>
      <vt:lpstr>Times New Roman</vt:lpstr>
      <vt:lpstr>Wingdings</vt:lpstr>
      <vt:lpstr>802-11-Submission</vt:lpstr>
      <vt:lpstr>Task Group bf Meeting agenda, October teleconference 2022</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TGbf Timeline (Updated)</vt:lpstr>
      <vt:lpstr>D0.1 CR Status (Until September Interim)</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Task Group bf Meeting agenda, July teleconference 2022</dc:title>
  <dc:description/>
  <cp:lastModifiedBy>Hanxiao (Tony, WT Lab)</cp:lastModifiedBy>
  <cp:revision>435</cp:revision>
  <cp:lastPrinted>2014-11-04T15:04:57Z</cp:lastPrinted>
  <dcterms:created xsi:type="dcterms:W3CDTF">2007-04-17T18:10:23Z</dcterms:created>
  <dcterms:modified xsi:type="dcterms:W3CDTF">2022-10-28T02:40:02Z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(3)t7G4y2RGm9oAfR1nRSkybCn4x1mul4ecJ9XhUyfn07RFh9HL/C0ZGDGNj/prH3mJCnpf9TA2
6yPbbrArXdpWOzk03DoQrRh4XUpzNGS6dUy2yasXEFB3m39VxXKB2h+WM+jO4YOzTaqkgxJU
bmdsuXW6SGJpU2eoP55qIvuhIUYpCKn7aLxaAG3tIxItEz+Xf7a50UnwaGt7EdOpSS5fHFen
hljOLaq4nuYB5UK7Ed</vt:lpwstr>
  </property>
  <property fmtid="{D5CDD505-2E9C-101B-9397-08002B2CF9AE}" pid="27" name="_2015_ms_pID_7253431">
    <vt:lpwstr>W8qNfoRHwRzXDAbctzsQ4ox5Iv3qzc39R3yk+UbVBU2wMTGDfQ5Jxl
vT/U7RMm3u/DeNWXVSUvE4SbiQwJ3nSIPDXBngm+6Dz9n8s1vAJT3gLQiqF0Md52WnSAOo20
ISPLSlXMm2S5ZQsXlQE+s/bD/vXa/1InRzBySQPFlDxVgVIJfnldvWBgVua8CV5ByN2/Lf8+
6jJ/aD+I+FukGroN3zznNyUKw7cnjyul2+L3</vt:lpwstr>
  </property>
  <property fmtid="{D5CDD505-2E9C-101B-9397-08002B2CF9AE}" pid="28" name="_2015_ms_pID_7253432">
    <vt:lpwstr>xOdsW0lpzlNhgoFZ0M7z1Bo=</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1636984423</vt:lpwstr>
  </property>
</Properties>
</file>