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53" r:id="rId17"/>
    <p:sldId id="959" r:id="rId18"/>
    <p:sldId id="964" r:id="rId19"/>
    <p:sldId id="967" r:id="rId20"/>
    <p:sldId id="969" r:id="rId21"/>
    <p:sldId id="974" r:id="rId22"/>
    <p:sldId id="893" r:id="rId23"/>
    <p:sldId id="942" r:id="rId24"/>
    <p:sldId id="906" r:id="rId25"/>
    <p:sldId id="949" r:id="rId26"/>
    <p:sldId id="950" r:id="rId27"/>
    <p:sldId id="945" r:id="rId28"/>
    <p:sldId id="947" r:id="rId29"/>
    <p:sldId id="954" r:id="rId30"/>
    <p:sldId id="955" r:id="rId31"/>
    <p:sldId id="956" r:id="rId32"/>
    <p:sldId id="957" r:id="rId33"/>
    <p:sldId id="958" r:id="rId34"/>
    <p:sldId id="960" r:id="rId35"/>
    <p:sldId id="961" r:id="rId36"/>
    <p:sldId id="962" r:id="rId37"/>
    <p:sldId id="963" r:id="rId38"/>
    <p:sldId id="965" r:id="rId39"/>
    <p:sldId id="966" r:id="rId40"/>
    <p:sldId id="968" r:id="rId41"/>
    <p:sldId id="970" r:id="rId42"/>
    <p:sldId id="971" r:id="rId43"/>
    <p:sldId id="972" r:id="rId44"/>
    <p:sldId id="973" r:id="rId45"/>
    <p:sldId id="842" r:id="rId46"/>
    <p:sldId id="888" r:id="rId4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90200" autoAdjust="0"/>
  </p:normalViewPr>
  <p:slideViewPr>
    <p:cSldViewPr>
      <p:cViewPr varScale="1">
        <p:scale>
          <a:sx n="101" d="100"/>
          <a:sy n="101" d="100"/>
        </p:scale>
        <p:origin x="504" y="-6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196138640"/>
        <c:axId val="-1196134832"/>
      </c:barChart>
      <c:catAx>
        <c:axId val="-119613864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196134832"/>
        <c:crosses val="autoZero"/>
        <c:auto val="1"/>
        <c:lblAlgn val="ctr"/>
        <c:lblOffset val="100"/>
        <c:noMultiLvlLbl val="0"/>
      </c:catAx>
      <c:valAx>
        <c:axId val="-119613483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19613864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52802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1232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094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24878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08216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07475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98175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660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95712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89151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74132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9530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712032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757784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546676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718958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7418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649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765164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044606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093354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02646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41229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802.11-22/1677r9</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2022-10-18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93931375"/>
              </p:ext>
            </p:extLst>
          </p:nvPr>
        </p:nvGraphicFramePr>
        <p:xfrm>
          <a:off x="3429000" y="526021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875000052"/>
              </p:ext>
            </p:extLst>
          </p:nvPr>
        </p:nvGraphicFramePr>
        <p:xfrm>
          <a:off x="3429000" y="1509722"/>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Extra Normalization before CSI Quantization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22/1621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Oscar Au (Origin Wireless)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Sounding Rate Ceiling for WLAN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cc40-sbp-reporting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666, 672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Instance ¨C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22/1365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Narengerile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MLME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a:t>
                      </a:r>
                      <a:r>
                        <a:rPr lang="en-US" altLang="zh-CN" sz="1200" kern="1200" dirty="0" err="1" smtClean="0">
                          <a:solidFill>
                            <a:schemeClr val="tx1"/>
                          </a:solidFill>
                          <a:latin typeface="+mn-lt"/>
                          <a:ea typeface="+mn-ea"/>
                          <a:cs typeface="+mn-cs"/>
                        </a:rPr>
                        <a:t>Resetup</a:t>
                      </a:r>
                      <a:r>
                        <a:rPr lang="en-US" altLang="zh-CN" sz="1200" kern="1200" dirty="0" smtClean="0">
                          <a:solidFill>
                            <a:schemeClr val="tx1"/>
                          </a:solidFill>
                          <a:latin typeface="+mn-lt"/>
                          <a:ea typeface="+mn-ea"/>
                          <a:cs typeface="+mn-cs"/>
                        </a:rPr>
                        <a:t>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00FF"/>
                          </a:solidFill>
                          <a:latin typeface="+mn-lt"/>
                          <a:ea typeface="+mn-ea"/>
                          <a:cs typeface="+mn-cs"/>
                        </a:rPr>
                        <a:t>22/1697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 to CIDs 345, 407, and 411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4980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527085465"/>
              </p:ext>
            </p:extLst>
          </p:nvPr>
        </p:nvGraphicFramePr>
        <p:xfrm>
          <a:off x="3429000" y="4648200"/>
          <a:ext cx="8305801" cy="170446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32704268"/>
              </p:ext>
            </p:extLst>
          </p:nvPr>
        </p:nvGraphicFramePr>
        <p:xfrm>
          <a:off x="3429000" y="1509722"/>
          <a:ext cx="8305800" cy="243211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MLME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SBP </a:t>
                      </a:r>
                      <a:r>
                        <a:rPr lang="en-US" altLang="zh-CN" sz="1200" kern="1200" dirty="0" err="1" smtClean="0">
                          <a:solidFill>
                            <a:srgbClr val="00B050"/>
                          </a:solidFill>
                          <a:latin typeface="+mn-lt"/>
                          <a:ea typeface="+mn-ea"/>
                          <a:cs typeface="+mn-cs"/>
                        </a:rPr>
                        <a:t>Resetup</a:t>
                      </a:r>
                      <a:r>
                        <a:rPr lang="en-US" altLang="zh-CN" sz="1200" kern="1200" dirty="0" smtClean="0">
                          <a:solidFill>
                            <a:srgbClr val="00B050"/>
                          </a:solidFill>
                          <a:latin typeface="+mn-lt"/>
                          <a:ea typeface="+mn-ea"/>
                          <a:cs typeface="+mn-cs"/>
                        </a:rPr>
                        <a:t>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24971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3473372"/>
              </p:ext>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76285095"/>
              </p:ext>
            </p:extLst>
          </p:nvPr>
        </p:nvGraphicFramePr>
        <p:xfrm>
          <a:off x="3429000" y="1509722"/>
          <a:ext cx="8305800" cy="308816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SBP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Sensing Roles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Rajat</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Pushkarna</a:t>
                      </a:r>
                      <a:r>
                        <a:rPr lang="en-US" altLang="zh-CN" sz="1200" kern="1200" dirty="0" smtClean="0">
                          <a:solidFill>
                            <a:srgbClr val="0000FF"/>
                          </a:solidFill>
                          <a:latin typeface="+mn-lt"/>
                          <a:ea typeface="+mn-ea"/>
                          <a:cs typeface="+mn-cs"/>
                        </a:rPr>
                        <a:t>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Document for Immediate and Delayed Feedback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Proposed Resolution to CIDs 345, 407, and 411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Threshold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7978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145-148</a:t>
            </a:r>
            <a:r>
              <a:rPr lang="en-US" altLang="zh-CN" sz="1600" dirty="0" smtClean="0"/>
              <a:t>)</a:t>
            </a:r>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60067556"/>
              </p:ext>
            </p:extLst>
          </p:nvPr>
        </p:nvGraphicFramePr>
        <p:xfrm>
          <a:off x="3429000" y="1509722"/>
          <a:ext cx="8305800" cy="265079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Rajat</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Document for Immediate and Delayed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22/1467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Zinan</a:t>
                      </a:r>
                      <a:r>
                        <a:rPr lang="en-US" altLang="zh-CN" sz="1200" kern="1200" dirty="0" smtClean="0">
                          <a:solidFill>
                            <a:srgbClr val="00B050"/>
                          </a:solidFill>
                          <a:latin typeface="+mn-lt"/>
                          <a:ea typeface="+mn-ea"/>
                          <a:cs typeface="+mn-cs"/>
                        </a:rPr>
                        <a:t>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CIDs Part II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MIBs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22/1758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Mengshi</a:t>
                      </a:r>
                      <a:r>
                        <a:rPr lang="en-US" altLang="zh-CN" sz="1200" kern="1200" dirty="0" smtClean="0">
                          <a:solidFill>
                            <a:srgbClr val="0000FF"/>
                          </a:solidFill>
                          <a:latin typeface="+mn-lt"/>
                          <a:ea typeface="+mn-ea"/>
                          <a:cs typeface="+mn-cs"/>
                        </a:rPr>
                        <a:t> Hu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Topic Threshold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26651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October	10, 11,       17, 18,	24, 25,	</a:t>
            </a:r>
            <a:r>
              <a:rPr lang="en-US" altLang="zh-CN" dirty="0"/>
              <a:t> </a:t>
            </a:r>
            <a:r>
              <a:rPr lang="en-US" altLang="zh-CN" dirty="0" smtClean="0"/>
              <a:t>   31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October 	          13, 	     20,		27,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068053124"/>
              </p:ext>
            </p:extLst>
          </p:nvPr>
        </p:nvGraphicFramePr>
        <p:xfrm>
          <a:off x="3429000" y="50209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097274641"/>
              </p:ext>
            </p:extLst>
          </p:nvPr>
        </p:nvGraphicFramePr>
        <p:xfrm>
          <a:off x="3429000" y="1509722"/>
          <a:ext cx="8305800" cy="330684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Topic Threshold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22/1752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a:t>
                      </a:r>
                      <a:r>
                        <a:rPr lang="en-US" altLang="zh-CN" sz="1200" kern="1200" dirty="0" err="1" smtClean="0">
                          <a:solidFill>
                            <a:srgbClr val="0000FF"/>
                          </a:solidFill>
                          <a:latin typeface="+mn-lt"/>
                          <a:ea typeface="+mn-ea"/>
                          <a:cs typeface="+mn-cs"/>
                        </a:rPr>
                        <a:t>Trainin</a:t>
                      </a:r>
                      <a:r>
                        <a:rPr lang="en-US" altLang="zh-CN" sz="1200" kern="1200" dirty="0" smtClean="0">
                          <a:solidFill>
                            <a:srgbClr val="0000FF"/>
                          </a:solidFill>
                          <a:latin typeface="+mn-lt"/>
                          <a:ea typeface="+mn-ea"/>
                          <a:cs typeface="+mn-cs"/>
                        </a:rPr>
                        <a:t>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 of CID 327 DMG MLME Primitives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a:t>
                      </a:r>
                      <a:r>
                        <a:rPr lang="en-US" altLang="zh-CN" sz="1200" kern="1200" dirty="0" err="1" smtClean="0">
                          <a:solidFill>
                            <a:srgbClr val="00B050"/>
                          </a:solidFill>
                          <a:latin typeface="+mn-lt"/>
                          <a:ea typeface="+mn-ea"/>
                          <a:cs typeface="+mn-cs"/>
                        </a:rPr>
                        <a:t>Trainin</a:t>
                      </a:r>
                      <a:r>
                        <a:rPr lang="en-US" altLang="zh-CN" sz="1200" kern="1200" dirty="0" smtClean="0">
                          <a:solidFill>
                            <a:srgbClr val="00B050"/>
                          </a:solidFill>
                          <a:latin typeface="+mn-lt"/>
                          <a:ea typeface="+mn-ea"/>
                          <a:cs typeface="+mn-cs"/>
                        </a:rPr>
                        <a:t>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DMG MLME primitives introduction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Dibakar</a:t>
                      </a:r>
                      <a:r>
                        <a:rPr lang="en-US" altLang="zh-CN" sz="1200" kern="1200" dirty="0" smtClean="0">
                          <a:solidFill>
                            <a:schemeClr val="tx1"/>
                          </a:solidFill>
                          <a:latin typeface="+mn-lt"/>
                          <a:ea typeface="+mn-ea"/>
                          <a:cs typeface="+mn-cs"/>
                        </a:rPr>
                        <a:t> Das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a:t>
                      </a:r>
                      <a:r>
                        <a:rPr lang="en-US" altLang="zh-CN" sz="1200" kern="1200" dirty="0" err="1" smtClean="0">
                          <a:solidFill>
                            <a:schemeClr val="tx1"/>
                          </a:solidFill>
                          <a:latin typeface="+mn-lt"/>
                          <a:ea typeface="+mn-ea"/>
                          <a:cs typeface="+mn-cs"/>
                        </a:rPr>
                        <a:t>Miscellenous</a:t>
                      </a:r>
                      <a:r>
                        <a:rPr lang="en-US" altLang="zh-CN" sz="1200" kern="1200" dirty="0" smtClean="0">
                          <a:solidFill>
                            <a:schemeClr val="tx1"/>
                          </a:solidFill>
                          <a:latin typeface="+mn-lt"/>
                          <a:ea typeface="+mn-ea"/>
                          <a:cs typeface="+mn-cs"/>
                        </a:rPr>
                        <a:t> negotiation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a:t>
                      </a:r>
                      <a:r>
                        <a:rPr lang="en-US" altLang="zh-CN" sz="1200" kern="1200" dirty="0" err="1" smtClean="0">
                          <a:solidFill>
                            <a:srgbClr val="00B050"/>
                          </a:solidFill>
                          <a:latin typeface="+mn-lt"/>
                          <a:ea typeface="+mn-ea"/>
                          <a:cs typeface="+mn-cs"/>
                        </a:rPr>
                        <a:t>Kamel</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Sensing Roles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sensing-session-part-3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cr</a:t>
                      </a:r>
                      <a:r>
                        <a:rPr lang="en-US" altLang="zh-CN" sz="1200" kern="1200" dirty="0" smtClean="0">
                          <a:solidFill>
                            <a:schemeClr val="tx1"/>
                          </a:solidFill>
                          <a:latin typeface="+mn-lt"/>
                          <a:ea typeface="+mn-ea"/>
                          <a:cs typeface="+mn-cs"/>
                        </a:rPr>
                        <a:t>-for-</a:t>
                      </a:r>
                      <a:r>
                        <a:rPr lang="en-US" altLang="zh-CN" sz="1200" kern="1200" dirty="0" err="1" smtClean="0">
                          <a:solidFill>
                            <a:schemeClr val="tx1"/>
                          </a:solidFill>
                          <a:latin typeface="+mn-lt"/>
                          <a:ea typeface="+mn-ea"/>
                          <a:cs typeface="+mn-cs"/>
                        </a:rPr>
                        <a:t>pn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sn</a:t>
                      </a:r>
                      <a:r>
                        <a:rPr lang="en-US" altLang="zh-CN" sz="1200" kern="1200" dirty="0" smtClean="0">
                          <a:solidFill>
                            <a:schemeClr val="tx1"/>
                          </a:solidFill>
                          <a:latin typeface="+mn-lt"/>
                          <a:ea typeface="+mn-ea"/>
                          <a:cs typeface="+mn-cs"/>
                        </a:rPr>
                        <a:t>-and-ac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05266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661667730"/>
              </p:ext>
            </p:extLst>
          </p:nvPr>
        </p:nvGraphicFramePr>
        <p:xfrm>
          <a:off x="3429000" y="510540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487089942"/>
              </p:ext>
            </p:extLst>
          </p:nvPr>
        </p:nvGraphicFramePr>
        <p:xfrm>
          <a:off x="3429000" y="1295400"/>
          <a:ext cx="8305800" cy="374420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22/1752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a:t>
                      </a:r>
                      <a:r>
                        <a:rPr lang="en-US" altLang="zh-CN" sz="1200" kern="1200" dirty="0" err="1" smtClean="0">
                          <a:solidFill>
                            <a:srgbClr val="0000FF"/>
                          </a:solidFill>
                          <a:latin typeface="+mn-lt"/>
                          <a:ea typeface="+mn-ea"/>
                          <a:cs typeface="+mn-cs"/>
                        </a:rPr>
                        <a:t>Trainin</a:t>
                      </a:r>
                      <a:r>
                        <a:rPr lang="en-US" altLang="zh-CN" sz="1200" kern="1200" dirty="0" smtClean="0">
                          <a:solidFill>
                            <a:srgbClr val="0000FF"/>
                          </a:solidFill>
                          <a:latin typeface="+mn-lt"/>
                          <a:ea typeface="+mn-ea"/>
                          <a:cs typeface="+mn-cs"/>
                        </a:rPr>
                        <a:t>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 of CID 327 DMG MLME Primitives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Dibakar</a:t>
                      </a:r>
                      <a:r>
                        <a:rPr lang="en-US" altLang="zh-CN" sz="1200" kern="1200" dirty="0" smtClean="0">
                          <a:solidFill>
                            <a:schemeClr val="tx1"/>
                          </a:solidFill>
                          <a:latin typeface="+mn-lt"/>
                          <a:ea typeface="+mn-ea"/>
                          <a:cs typeface="+mn-cs"/>
                        </a:rPr>
                        <a:t> Das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a:t>
                      </a:r>
                      <a:r>
                        <a:rPr lang="en-US" altLang="zh-CN" sz="1200" kern="1200" dirty="0" err="1" smtClean="0">
                          <a:solidFill>
                            <a:schemeClr val="tx1"/>
                          </a:solidFill>
                          <a:latin typeface="+mn-lt"/>
                          <a:ea typeface="+mn-ea"/>
                          <a:cs typeface="+mn-cs"/>
                        </a:rPr>
                        <a:t>Miscellenous</a:t>
                      </a:r>
                      <a:r>
                        <a:rPr lang="en-US" altLang="zh-CN" sz="1200" kern="1200" dirty="0" smtClean="0">
                          <a:solidFill>
                            <a:schemeClr val="tx1"/>
                          </a:solidFill>
                          <a:latin typeface="+mn-lt"/>
                          <a:ea typeface="+mn-ea"/>
                          <a:cs typeface="+mn-cs"/>
                        </a:rPr>
                        <a:t> negotiation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sensing-session-part-3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cr</a:t>
                      </a:r>
                      <a:r>
                        <a:rPr lang="en-US" altLang="zh-CN" sz="1200" kern="1200" dirty="0" smtClean="0">
                          <a:solidFill>
                            <a:schemeClr val="tx1"/>
                          </a:solidFill>
                          <a:latin typeface="+mn-lt"/>
                          <a:ea typeface="+mn-ea"/>
                          <a:cs typeface="+mn-cs"/>
                        </a:rPr>
                        <a:t>-for-</a:t>
                      </a:r>
                      <a:r>
                        <a:rPr lang="en-US" altLang="zh-CN" sz="1200" kern="1200" dirty="0" err="1" smtClean="0">
                          <a:solidFill>
                            <a:schemeClr val="tx1"/>
                          </a:solidFill>
                          <a:latin typeface="+mn-lt"/>
                          <a:ea typeface="+mn-ea"/>
                          <a:cs typeface="+mn-cs"/>
                        </a:rPr>
                        <a:t>pn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sn</a:t>
                      </a:r>
                      <a:r>
                        <a:rPr lang="en-US" altLang="zh-CN" sz="1200" kern="1200" dirty="0" smtClean="0">
                          <a:solidFill>
                            <a:schemeClr val="tx1"/>
                          </a:solidFill>
                          <a:latin typeface="+mn-lt"/>
                          <a:ea typeface="+mn-ea"/>
                          <a:cs typeface="+mn-cs"/>
                        </a:rPr>
                        <a:t>-and-ac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Sensing Measurement Report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22/1758</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Topic Threshold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963887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rPr>
              <a:t>To be revised</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35678442"/>
              </p:ext>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1026" name="Picture 2" descr="C:\Users\h00316112\AppData\Roaming\eSpace_Desktop\UserData\h00316112\imagefiles\originalImgfiles\D2AEA2A1-D061-4631-B945-C176E108636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057275"/>
            <a:ext cx="11049000" cy="5359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smtClean="0"/>
              <a:t>Aggregated topic discussion</a:t>
            </a:r>
            <a:endParaRPr lang="en-US" altLang="zh-CN" sz="4000" dirty="0"/>
          </a:p>
        </p:txBody>
      </p:sp>
      <p:sp>
        <p:nvSpPr>
          <p:cNvPr id="5" name="Rectangle 3"/>
          <p:cNvSpPr txBox="1">
            <a:spLocks noChangeArrowheads="1"/>
          </p:cNvSpPr>
          <p:nvPr/>
        </p:nvSpPr>
        <p:spPr bwMode="auto">
          <a:xfrm>
            <a:off x="457200" y="1295400"/>
            <a:ext cx="11277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smtClean="0"/>
              <a:t>Few cases, we may consider to discuss aggregated topic during </a:t>
            </a:r>
            <a:r>
              <a:rPr lang="en-US" altLang="zh-CN" sz="2400" b="1" kern="0" dirty="0" err="1" smtClean="0"/>
              <a:t>TGbf</a:t>
            </a:r>
            <a:r>
              <a:rPr lang="en-US" altLang="zh-CN" sz="2400" b="1" kern="0" dirty="0" smtClean="0"/>
              <a:t> meeting </a:t>
            </a:r>
            <a:endParaRPr lang="en-US" altLang="zh-CN" sz="2400" b="1" kern="0" dirty="0"/>
          </a:p>
          <a:p>
            <a:pPr lvl="1" algn="just">
              <a:buFont typeface="Arial" panose="020B0604020202020204" pitchFamily="34" charset="0"/>
              <a:buChar char="–"/>
              <a:defRPr/>
            </a:pPr>
            <a:r>
              <a:rPr lang="en-US" altLang="zh-CN" dirty="0"/>
              <a:t>Q</a:t>
            </a:r>
            <a:r>
              <a:rPr lang="en-US" altLang="zh-CN" dirty="0" smtClean="0"/>
              <a:t>ueue for other topics is empty	</a:t>
            </a:r>
          </a:p>
          <a:p>
            <a:pPr lvl="1" algn="just">
              <a:buFont typeface="Arial" panose="020B0604020202020204" pitchFamily="34" charset="0"/>
              <a:buChar char="–"/>
              <a:defRPr/>
            </a:pPr>
            <a:r>
              <a:rPr lang="en-US" altLang="zh-CN" dirty="0"/>
              <a:t>Specific (important) topic is </a:t>
            </a:r>
            <a:r>
              <a:rPr lang="en-US" altLang="zh-CN" dirty="0" smtClean="0"/>
              <a:t>really stuck and really need help	</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The </a:t>
            </a:r>
            <a:r>
              <a:rPr lang="en-US" altLang="zh-CN" sz="2400" b="1" kern="0" dirty="0" err="1" smtClean="0"/>
              <a:t>PoC</a:t>
            </a:r>
            <a:r>
              <a:rPr lang="en-US" altLang="zh-CN" sz="2400" b="1" kern="0" dirty="0" smtClean="0"/>
              <a:t> or contributor could send out the Email asking for priority, with some information, e.g.,</a:t>
            </a:r>
          </a:p>
          <a:p>
            <a:pPr lvl="1" algn="just">
              <a:buFont typeface="Arial" panose="020B0604020202020204" pitchFamily="34" charset="0"/>
              <a:buChar char="–"/>
              <a:defRPr/>
            </a:pPr>
            <a:r>
              <a:rPr lang="en-US" altLang="zh-CN" dirty="0" smtClean="0"/>
              <a:t>Topic is important and urgent</a:t>
            </a:r>
          </a:p>
          <a:p>
            <a:pPr lvl="1" algn="just">
              <a:buFont typeface="Arial" panose="020B0604020202020204" pitchFamily="34" charset="0"/>
              <a:buChar char="–"/>
              <a:defRPr/>
            </a:pPr>
            <a:r>
              <a:rPr lang="en-US" altLang="zh-CN" dirty="0" smtClean="0"/>
              <a:t>Already have sufficient offline discussion</a:t>
            </a:r>
          </a:p>
          <a:p>
            <a:pPr lvl="1" algn="just">
              <a:buFont typeface="Arial" panose="020B0604020202020204" pitchFamily="34" charset="0"/>
              <a:buChar char="–"/>
              <a:defRPr/>
            </a:pPr>
            <a:r>
              <a:rPr lang="en-US" altLang="zh-CN" dirty="0" smtClean="0"/>
              <a:t>Really stuck for long time</a:t>
            </a:r>
          </a:p>
          <a:p>
            <a:pPr lvl="1" algn="just">
              <a:buFont typeface="Arial" panose="020B0604020202020204" pitchFamily="34" charset="0"/>
              <a:buChar char="–"/>
              <a:defRPr/>
            </a:pPr>
            <a:endParaRPr lang="en-US" altLang="zh-CN" dirty="0"/>
          </a:p>
          <a:p>
            <a:pPr marL="342900" lvl="1" indent="-342900" algn="just">
              <a:buFont typeface="Arial" panose="020B0604020202020204" pitchFamily="34" charset="0"/>
              <a:buChar char="•"/>
              <a:defRPr/>
            </a:pPr>
            <a:r>
              <a:rPr lang="en-US" altLang="zh-CN" sz="2400" b="1" kern="0" dirty="0" smtClean="0"/>
              <a:t>Similar topics/presentation could ask for aggregated discussion (By </a:t>
            </a:r>
            <a:r>
              <a:rPr lang="en-US" altLang="zh-CN" sz="2400" b="1" kern="0" dirty="0" err="1" smtClean="0"/>
              <a:t>PoC</a:t>
            </a:r>
            <a:r>
              <a:rPr lang="en-US" altLang="zh-CN" sz="2400" b="1" kern="0" dirty="0" smtClean="0"/>
              <a:t> or contributor)</a:t>
            </a:r>
            <a:endParaRPr lang="en-US" altLang="zh-CN" sz="2400" b="1" kern="0" dirty="0"/>
          </a:p>
          <a:p>
            <a:pPr lvl="1" algn="just">
              <a:buFont typeface="Arial" panose="020B0604020202020204" pitchFamily="34" charset="0"/>
              <a:buChar char="–"/>
              <a:defRPr/>
            </a:pPr>
            <a:endParaRPr lang="en-US" altLang="zh-CN" dirty="0"/>
          </a:p>
        </p:txBody>
      </p:sp>
    </p:spTree>
    <p:extLst>
      <p:ext uri="{BB962C8B-B14F-4D97-AF65-F5344CB8AC3E}">
        <p14:creationId xmlns:p14="http://schemas.microsoft.com/office/powerpoint/2010/main" val="806541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31107789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October	10, 11,       17, 18,	</a:t>
            </a:r>
            <a:r>
              <a:rPr lang="en-US" altLang="en-US" sz="1800" dirty="0" smtClean="0">
                <a:solidFill>
                  <a:srgbClr val="0000FF"/>
                </a:solidFill>
              </a:rPr>
              <a:t>24</a:t>
            </a:r>
            <a:r>
              <a:rPr lang="en-US" altLang="en-US" sz="1800" dirty="0">
                <a:solidFill>
                  <a:srgbClr val="0000FF"/>
                </a:solidFill>
              </a:rPr>
              <a:t>, 25,	    31	10:00 - 12:00 ET</a:t>
            </a:r>
          </a:p>
          <a:p>
            <a:pPr marL="285750" indent="-285750" algn="just"/>
            <a:r>
              <a:rPr lang="en-US" altLang="en-US" sz="1800" dirty="0">
                <a:solidFill>
                  <a:srgbClr val="0000FF"/>
                </a:solidFill>
              </a:rPr>
              <a:t>October	          13, 	</a:t>
            </a:r>
            <a:r>
              <a:rPr lang="en-US" altLang="en-US" sz="1800" dirty="0" smtClean="0">
                <a:solidFill>
                  <a:srgbClr val="0000FF"/>
                </a:solidFill>
              </a:rPr>
              <a:t>20, </a:t>
            </a:r>
            <a:r>
              <a:rPr lang="en-US" altLang="en-US" sz="1800" dirty="0">
                <a:solidFill>
                  <a:srgbClr val="0000FF"/>
                </a:solidFill>
              </a:rPr>
              <a:t>	27,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smtClean="0"/>
              <a:t>11-22-1524r4</a:t>
            </a:r>
            <a:r>
              <a:rPr lang="en-US" altLang="zh-CN" sz="1600" dirty="0"/>
              <a:t>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22/1524r4</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34737227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 (</a:t>
            </a:r>
            <a:r>
              <a:rPr lang="en-US" altLang="zh-CN" sz="4000" dirty="0" smtClean="0">
                <a:solidFill>
                  <a:srgbClr val="0000FF"/>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196823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8581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r>
              <a:rPr lang="en-US" altLang="zh-CN" sz="1050" b="1" dirty="0"/>
              <a:t>22/1425r2 </a:t>
            </a:r>
            <a:r>
              <a:rPr lang="en-SG" altLang="zh-CN" sz="1050" b="1" dirty="0" smtClean="0"/>
              <a:t>contains </a:t>
            </a:r>
            <a:r>
              <a:rPr lang="en-SG" altLang="zh-CN" sz="1050" b="1" dirty="0"/>
              <a:t>other </a:t>
            </a:r>
            <a:r>
              <a:rPr lang="en-SG" altLang="zh-CN" sz="1050" b="1" dirty="0" smtClean="0"/>
              <a:t>CIDs </a:t>
            </a:r>
            <a:r>
              <a:rPr lang="en-SG" altLang="zh-CN" sz="1050" b="1" dirty="0"/>
              <a:t>that are not part of this motion request.</a:t>
            </a:r>
            <a:endParaRPr lang="zh-CN" altLang="zh-CN" sz="105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750891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17972783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6696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79147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379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Narengerile</a:t>
            </a:r>
            <a:r>
              <a:rPr lang="en-US" altLang="zh-CN" sz="1800" b="1" kern="0" dirty="0"/>
              <a:t>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2761426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r>
              <a:rPr lang="en-SG" altLang="zh-CN" b="1" dirty="0"/>
              <a:t>22/989r1 contains other 3 CIDs that are not part of this motion request.</a:t>
            </a:r>
            <a:endParaRPr lang="zh-CN" altLang="zh-CN" dirty="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37586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9813350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22/882r3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22/882r3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03134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err="1" smtClean="0"/>
              <a:t>Kamel</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5508082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2772172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5992776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157213</TotalTime>
  <Words>4590</Words>
  <Application>Microsoft Office PowerPoint</Application>
  <PresentationFormat>宽屏</PresentationFormat>
  <Paragraphs>1178</Paragraphs>
  <Slides>46</Slides>
  <Notes>46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46</vt:i4>
      </vt:variant>
    </vt:vector>
  </HeadingPairs>
  <TitlesOfParts>
    <vt:vector size="5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October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401</cp:revision>
  <cp:lastPrinted>2014-11-04T15:04:57Z</cp:lastPrinted>
  <dcterms:created xsi:type="dcterms:W3CDTF">2007-04-17T18:10:23Z</dcterms:created>
  <dcterms:modified xsi:type="dcterms:W3CDTF">2022-10-21T02:29:41Z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(3)t7G4y2RGm9oAfR1nRSkybCn4x1mul4ecJ9XhUyfn07RFh9HL/C0ZGDGNj/prH3mJCnpf9TA2
6yPbbrArXdpWOzk03DoQrRh4XUpzNGS6dUy2yasXEFB3m39VxXKB2h+WM+jO4YOzTaqkgxJU
bmdsuXW6SGJpU2eoP55qIvuhIUYpCKn7aLxaAG3tIxItEz+Xf7a50UnwaGt7EdOpSS5fHFen
hljOLaq4nuYB5UK7Ed</vt:lpwstr>
  </property>
  <property fmtid="{D5CDD505-2E9C-101B-9397-08002B2CF9AE}" pid="27" name="_2015_ms_pID_7253431">
    <vt:lpwstr>W8qNfoRHwRzXDAbctzsQ4ox5Iv3qzc39R3yk+UbVBU2wMTGDfQ5Jxl
vT/U7RMm3u/DeNWXVSUvE4SbiQwJ3nSIPDXBngm+6Dz9n8s1vAJT3gLQiqF0Md52WnSAOo20
ISPLSlXMm2S5ZQsXlQE+s/bD/vXa/1InRzBySQPFlDxVgVIJfnldvWBgVua8CV5ByN2/Lf8+
6jJ/aD+I+FukGroN3zznNyUKw7cnjyul2+L3</vt:lpwstr>
  </property>
  <property fmtid="{D5CDD505-2E9C-101B-9397-08002B2CF9AE}" pid="28" name="_2015_ms_pID_7253432">
    <vt:lpwstr>xOdsW0lpzlNhgoFZ0M7z1Bo=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