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959" r:id="rId18"/>
    <p:sldId id="964" r:id="rId19"/>
    <p:sldId id="967" r:id="rId20"/>
    <p:sldId id="969" r:id="rId21"/>
    <p:sldId id="974" r:id="rId22"/>
    <p:sldId id="893" r:id="rId23"/>
    <p:sldId id="942" r:id="rId24"/>
    <p:sldId id="906" r:id="rId25"/>
    <p:sldId id="949" r:id="rId26"/>
    <p:sldId id="950" r:id="rId27"/>
    <p:sldId id="945" r:id="rId28"/>
    <p:sldId id="947" r:id="rId29"/>
    <p:sldId id="954" r:id="rId30"/>
    <p:sldId id="955" r:id="rId31"/>
    <p:sldId id="956" r:id="rId32"/>
    <p:sldId id="957" r:id="rId33"/>
    <p:sldId id="958" r:id="rId34"/>
    <p:sldId id="960" r:id="rId35"/>
    <p:sldId id="961" r:id="rId36"/>
    <p:sldId id="962" r:id="rId37"/>
    <p:sldId id="963" r:id="rId38"/>
    <p:sldId id="965" r:id="rId39"/>
    <p:sldId id="966" r:id="rId40"/>
    <p:sldId id="968" r:id="rId41"/>
    <p:sldId id="970" r:id="rId42"/>
    <p:sldId id="971" r:id="rId43"/>
    <p:sldId id="972" r:id="rId44"/>
    <p:sldId id="973" r:id="rId45"/>
    <p:sldId id="842" r:id="rId46"/>
    <p:sldId id="888" r:id="rId4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0200" autoAdjust="0"/>
  </p:normalViewPr>
  <p:slideViewPr>
    <p:cSldViewPr>
      <p:cViewPr varScale="1">
        <p:scale>
          <a:sx n="70" d="100"/>
          <a:sy n="70" d="100"/>
        </p:scale>
        <p:origin x="196"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100037872"/>
        <c:axId val="2100038960"/>
      </c:barChart>
      <c:catAx>
        <c:axId val="21000378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100038960"/>
        <c:crosses val="autoZero"/>
        <c:auto val="1"/>
        <c:lblAlgn val="ctr"/>
        <c:lblOffset val="100"/>
        <c:noMultiLvlLbl val="0"/>
      </c:catAx>
      <c:valAx>
        <c:axId val="21000389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10003787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1232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094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4878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0821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07475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2646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41229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802.11-22/1677r8</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2022-10-18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93931375"/>
              </p:ext>
            </p:extLst>
          </p:nvPr>
        </p:nvGraphicFramePr>
        <p:xfrm>
          <a:off x="3429000" y="526021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875000052"/>
              </p:ext>
            </p:extLst>
          </p:nvPr>
        </p:nvGraphicFramePr>
        <p:xfrm>
          <a:off x="3429000" y="1509722"/>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Extra Normalization before CSI Quantization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Oscar Au (Origin Wireless)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Sounding Rate Ceiling for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Instance ¨C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22/1697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 to CIDs 345, 407, and 411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27085465"/>
              </p:ext>
            </p:extLst>
          </p:nvPr>
        </p:nvGraphicFramePr>
        <p:xfrm>
          <a:off x="3429000" y="4648200"/>
          <a:ext cx="8305801" cy="170446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32704268"/>
              </p:ext>
            </p:extLst>
          </p:nvPr>
        </p:nvGraphicFramePr>
        <p:xfrm>
          <a:off x="3429000" y="150972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MLME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a:t>
                      </a:r>
                      <a:r>
                        <a:rPr lang="en-US" altLang="zh-CN" sz="1200" kern="1200" dirty="0" err="1" smtClean="0">
                          <a:solidFill>
                            <a:srgbClr val="00B050"/>
                          </a:solidFill>
                          <a:latin typeface="+mn-lt"/>
                          <a:ea typeface="+mn-ea"/>
                          <a:cs typeface="+mn-cs"/>
                        </a:rPr>
                        <a:t>Resetup</a:t>
                      </a:r>
                      <a:r>
                        <a:rPr lang="en-US" altLang="zh-CN" sz="1200" kern="1200" dirty="0" smtClean="0">
                          <a:solidFill>
                            <a:srgbClr val="00B050"/>
                          </a:solidFill>
                          <a:latin typeface="+mn-lt"/>
                          <a:ea typeface="+mn-ea"/>
                          <a:cs typeface="+mn-cs"/>
                        </a:rPr>
                        <a: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24971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3473372"/>
              </p:ext>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6285095"/>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Rajat</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Proposed Resolution to CIDs 345, 407, and 411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7978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145-148</a:t>
            </a:r>
            <a:r>
              <a:rPr lang="en-US" altLang="zh-CN" sz="1600" dirty="0" smtClean="0"/>
              <a:t>)</a:t>
            </a:r>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60067556"/>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Rajat</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Immediate and Delayed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MIBs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Threshold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2665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October	10, 11,       17, 18,	24, 25,	</a:t>
            </a:r>
            <a:r>
              <a:rPr lang="en-US" altLang="zh-CN" dirty="0"/>
              <a:t> </a:t>
            </a:r>
            <a:r>
              <a:rPr lang="en-US" altLang="zh-CN" dirty="0" smtClean="0"/>
              <a:t>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October 	          13, 	     20,		27,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68053124"/>
              </p:ext>
            </p:extLst>
          </p:nvPr>
        </p:nvGraphicFramePr>
        <p:xfrm>
          <a:off x="3429000" y="50209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097274641"/>
              </p:ext>
            </p:extLst>
          </p:nvPr>
        </p:nvGraphicFramePr>
        <p:xfrm>
          <a:off x="3429000" y="1509722"/>
          <a:ext cx="8305800" cy="330684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a:t>
                      </a:r>
                      <a:r>
                        <a:rPr lang="en-US" altLang="zh-CN" sz="1200" kern="1200" dirty="0" err="1" smtClean="0">
                          <a:solidFill>
                            <a:srgbClr val="0000FF"/>
                          </a:solidFill>
                          <a:latin typeface="+mn-lt"/>
                          <a:ea typeface="+mn-ea"/>
                          <a:cs typeface="+mn-cs"/>
                        </a:rPr>
                        <a:t>Trainin</a:t>
                      </a:r>
                      <a:r>
                        <a:rPr lang="en-US" altLang="zh-CN" sz="1200" kern="1200" dirty="0" smtClean="0">
                          <a:solidFill>
                            <a:srgbClr val="0000FF"/>
                          </a:solidFill>
                          <a:latin typeface="+mn-lt"/>
                          <a:ea typeface="+mn-ea"/>
                          <a:cs typeface="+mn-cs"/>
                        </a:rPr>
                        <a:t>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 of CID 327 DMG MLME Primitives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 MLME primitives introduction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Dibakar</a:t>
                      </a:r>
                      <a:r>
                        <a:rPr lang="en-US" altLang="zh-CN" sz="1200" kern="1200" dirty="0" smtClean="0">
                          <a:solidFill>
                            <a:schemeClr val="tx1"/>
                          </a:solidFill>
                          <a:latin typeface="+mn-lt"/>
                          <a:ea typeface="+mn-ea"/>
                          <a:cs typeface="+mn-cs"/>
                        </a:rPr>
                        <a:t> Das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a:t>
                      </a:r>
                      <a:r>
                        <a:rPr lang="en-US" altLang="zh-CN" sz="1200" kern="1200" dirty="0" err="1" smtClean="0">
                          <a:solidFill>
                            <a:schemeClr val="tx1"/>
                          </a:solidFill>
                          <a:latin typeface="+mn-lt"/>
                          <a:ea typeface="+mn-ea"/>
                          <a:cs typeface="+mn-cs"/>
                        </a:rPr>
                        <a:t>Miscellenous</a:t>
                      </a:r>
                      <a:r>
                        <a:rPr lang="en-US" altLang="zh-CN" sz="1200" kern="1200" dirty="0" smtClean="0">
                          <a:solidFill>
                            <a:schemeClr val="tx1"/>
                          </a:solidFill>
                          <a:latin typeface="+mn-lt"/>
                          <a:ea typeface="+mn-ea"/>
                          <a:cs typeface="+mn-cs"/>
                        </a:rPr>
                        <a:t> negotiation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a:t>
                      </a:r>
                      <a:r>
                        <a:rPr lang="en-US" altLang="zh-CN" sz="1200" kern="1200" dirty="0" err="1" smtClean="0">
                          <a:solidFill>
                            <a:srgbClr val="00B050"/>
                          </a:solidFill>
                          <a:latin typeface="+mn-lt"/>
                          <a:ea typeface="+mn-ea"/>
                          <a:cs typeface="+mn-cs"/>
                        </a:rPr>
                        <a:t>Kamel</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05266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a:t>
            </a:r>
            <a:r>
              <a:rPr lang="en-US" altLang="zh-CN" sz="3200" dirty="0" smtClean="0">
                <a:solidFill>
                  <a:srgbClr val="0000FF"/>
                </a:solidFill>
                <a:cs typeface="Times New Roman" panose="02020603050405020304" pitchFamily="18" charset="0"/>
              </a:rPr>
              <a:t>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50209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181325762"/>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a:t>
                      </a:r>
                      <a:r>
                        <a:rPr lang="en-US" altLang="zh-CN" sz="1200" kern="1200" dirty="0" err="1" smtClean="0">
                          <a:solidFill>
                            <a:srgbClr val="0000FF"/>
                          </a:solidFill>
                          <a:latin typeface="+mn-lt"/>
                          <a:ea typeface="+mn-ea"/>
                          <a:cs typeface="+mn-cs"/>
                        </a:rPr>
                        <a:t>Trainin</a:t>
                      </a:r>
                      <a:r>
                        <a:rPr lang="en-US" altLang="zh-CN" sz="1200" kern="1200" dirty="0" smtClean="0">
                          <a:solidFill>
                            <a:srgbClr val="0000FF"/>
                          </a:solidFill>
                          <a:latin typeface="+mn-lt"/>
                          <a:ea typeface="+mn-ea"/>
                          <a:cs typeface="+mn-cs"/>
                        </a:rPr>
                        <a:t>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 of CID 327 DMG MLME Primitives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Dibakar</a:t>
                      </a:r>
                      <a:r>
                        <a:rPr lang="en-US" altLang="zh-CN" sz="1200" kern="1200" dirty="0" smtClean="0">
                          <a:solidFill>
                            <a:schemeClr val="tx1"/>
                          </a:solidFill>
                          <a:latin typeface="+mn-lt"/>
                          <a:ea typeface="+mn-ea"/>
                          <a:cs typeface="+mn-cs"/>
                        </a:rPr>
                        <a:t> Das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a:t>
                      </a:r>
                      <a:r>
                        <a:rPr lang="en-US" altLang="zh-CN" sz="1200" kern="1200" dirty="0" err="1" smtClean="0">
                          <a:solidFill>
                            <a:schemeClr val="tx1"/>
                          </a:solidFill>
                          <a:latin typeface="+mn-lt"/>
                          <a:ea typeface="+mn-ea"/>
                          <a:cs typeface="+mn-cs"/>
                        </a:rPr>
                        <a:t>Miscellenous</a:t>
                      </a:r>
                      <a:r>
                        <a:rPr lang="en-US" altLang="zh-CN" sz="1200" kern="1200" dirty="0" smtClean="0">
                          <a:solidFill>
                            <a:schemeClr val="tx1"/>
                          </a:solidFill>
                          <a:latin typeface="+mn-lt"/>
                          <a:ea typeface="+mn-ea"/>
                          <a:cs typeface="+mn-cs"/>
                        </a:rPr>
                        <a:t> negotiation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963887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22/882r3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22/882r3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err="1" smtClean="0"/>
              <a:t>Kamel</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277217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5992776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156176</TotalTime>
  <Words>4514</Words>
  <Application>Microsoft Office PowerPoint</Application>
  <PresentationFormat>宽屏</PresentationFormat>
  <Paragraphs>1158</Paragraphs>
  <Slides>46</Slides>
  <Notes>46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46</vt:i4>
      </vt:variant>
    </vt:vector>
  </HeadingPairs>
  <TitlesOfParts>
    <vt:vector size="5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396</cp:revision>
  <cp:lastPrinted>2014-11-04T15:04:57Z</cp:lastPrinted>
  <dcterms:created xsi:type="dcterms:W3CDTF">2007-04-17T18:10:23Z</dcterms:created>
  <dcterms:modified xsi:type="dcterms:W3CDTF">2022-10-18T16:04:37Z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(3)J2zxq/UDnhUlP+VWWZmGEWkWat3tOr8hGfnZnE3c/tiZrR64jU8w5GUiUTipIx2NIVJpfotK
ttYDPStYk7DS2r1GRFFrRseam0sjBIGQHZ04i7cmrffAYpl7t6W9bgBGAnQGh3cjbUILOHMb
TOt2EzH7xfLgic/gOnwmnK2ZrY8pRFpxH8Kvov1kfWz7YKdLY4NfOKAQEUzc5NR1s1iDm4qf
hPQR0f30XVEgwaJ2PB</vt:lpwstr>
  </property>
  <property fmtid="{D5CDD505-2E9C-101B-9397-08002B2CF9AE}" pid="27" name="_2015_ms_pID_7253431">
    <vt:lpwstr>m+HzG2ZlbZkm5vpb1FMm2++74HW2DUcahLwZPi0xvbXV4jW/8OVasg
i9Agftd2NmoatU6d8woOefG1IBjoAIh3rlSRdUK9fQKJWTp1Jdeh4Kza4XzYzzVuqXE8oP11
eG4d2CLQfCJPtSztKuaAWLoYu++RKnyHD991wqJiTlDtywF0gjwvyii9rgW3BhbaKCGLh7BX
ER9ExqiWedp+++VUl+XU22V124CVgvl1b/Z1</vt:lpwstr>
  </property>
  <property fmtid="{D5CDD505-2E9C-101B-9397-08002B2CF9AE}" pid="28" name="_2015_ms_pID_7253432">
    <vt:lpwstr>mRF+mdHXnvRcPMw8cOmfaDE=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