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0"/>
  </p:notesMasterIdLst>
  <p:handoutMasterIdLst>
    <p:handoutMasterId r:id="rId41"/>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953" r:id="rId17"/>
    <p:sldId id="959" r:id="rId18"/>
    <p:sldId id="964" r:id="rId19"/>
    <p:sldId id="893" r:id="rId20"/>
    <p:sldId id="942" r:id="rId21"/>
    <p:sldId id="906" r:id="rId22"/>
    <p:sldId id="949" r:id="rId23"/>
    <p:sldId id="950" r:id="rId24"/>
    <p:sldId id="945" r:id="rId25"/>
    <p:sldId id="947" r:id="rId26"/>
    <p:sldId id="954" r:id="rId27"/>
    <p:sldId id="955" r:id="rId28"/>
    <p:sldId id="956" r:id="rId29"/>
    <p:sldId id="957" r:id="rId30"/>
    <p:sldId id="958" r:id="rId31"/>
    <p:sldId id="960" r:id="rId32"/>
    <p:sldId id="961" r:id="rId33"/>
    <p:sldId id="962" r:id="rId34"/>
    <p:sldId id="963" r:id="rId35"/>
    <p:sldId id="965" r:id="rId36"/>
    <p:sldId id="966" r:id="rId37"/>
    <p:sldId id="842" r:id="rId38"/>
    <p:sldId id="888" r:id="rId39"/>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4"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C00000"/>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100" autoAdjust="0"/>
    <p:restoredTop sz="90200" autoAdjust="0"/>
  </p:normalViewPr>
  <p:slideViewPr>
    <p:cSldViewPr>
      <p:cViewPr varScale="1">
        <p:scale>
          <a:sx n="70" d="100"/>
          <a:sy n="70" d="100"/>
        </p:scale>
        <p:origin x="196" y="52"/>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commentAuthors" Target="commentAuthor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___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P802.11bf D0.1 CR Status</a:t>
            </a:r>
          </a:p>
        </c:rich>
      </c:tx>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zh-CN"/>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solidFill>
              <a:srgbClr val="C0000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Sheet1!$B$2:$B$4</c:f>
              <c:numCache>
                <c:formatCode>General</c:formatCode>
                <c:ptCount val="3"/>
                <c:pt idx="0">
                  <c:v>591</c:v>
                </c:pt>
                <c:pt idx="1">
                  <c:v>55</c:v>
                </c:pt>
                <c:pt idx="2">
                  <c:v>266</c:v>
                </c:pt>
              </c:numCache>
            </c:numRef>
          </c:val>
          <c:extLst xmlns:c16r2="http://schemas.microsoft.com/office/drawing/2015/06/chart">
            <c:ext xmlns:c16="http://schemas.microsoft.com/office/drawing/2014/chart" uri="{C3380CC4-5D6E-409C-BE32-E72D297353CC}">
              <c16:uniqueId val="{00000000-7DDA-4C11-A3E1-0B160159F838}"/>
            </c:ext>
          </c:extLst>
        </c:ser>
        <c:ser>
          <c:idx val="1"/>
          <c:order val="1"/>
          <c:tx>
            <c:strRef>
              <c:f>Sheet1!$C$1</c:f>
              <c:strCache>
                <c:ptCount val="1"/>
                <c:pt idx="0">
                  <c:v>Resolved</c:v>
                </c:pt>
              </c:strCache>
            </c:strRef>
          </c:tx>
          <c:spPr>
            <a:solidFill>
              <a:srgbClr val="00B05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Sheet1!$C$2:$C$4</c:f>
              <c:numCache>
                <c:formatCode>General</c:formatCode>
                <c:ptCount val="3"/>
                <c:pt idx="0">
                  <c:v>198</c:v>
                </c:pt>
                <c:pt idx="1">
                  <c:v>18</c:v>
                </c:pt>
                <c:pt idx="2">
                  <c:v>238</c:v>
                </c:pt>
              </c:numCache>
            </c:numRef>
          </c:val>
          <c:extLst xmlns:c16r2="http://schemas.microsoft.com/office/drawing/2015/06/chart">
            <c:ext xmlns:c16="http://schemas.microsoft.com/office/drawing/2014/chart" uri="{C3380CC4-5D6E-409C-BE32-E72D297353CC}">
              <c16:uniqueId val="{00000001-7DDA-4C11-A3E1-0B160159F838}"/>
            </c:ext>
          </c:extLst>
        </c:ser>
        <c:dLbls>
          <c:dLblPos val="inEnd"/>
          <c:showLegendKey val="0"/>
          <c:showVal val="1"/>
          <c:showCatName val="0"/>
          <c:showSerName val="0"/>
          <c:showPercent val="0"/>
          <c:showBubbleSize val="0"/>
        </c:dLbls>
        <c:gapWidth val="65"/>
        <c:axId val="-756106992"/>
        <c:axId val="-756114064"/>
      </c:barChart>
      <c:catAx>
        <c:axId val="-756106992"/>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zh-CN"/>
          </a:p>
        </c:txPr>
        <c:crossAx val="-756114064"/>
        <c:crosses val="autoZero"/>
        <c:auto val="1"/>
        <c:lblAlgn val="ctr"/>
        <c:lblOffset val="100"/>
        <c:noMultiLvlLbl val="0"/>
      </c:catAx>
      <c:valAx>
        <c:axId val="-756114064"/>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756106992"/>
        <c:crosses val="autoZero"/>
        <c:crossBetween val="between"/>
      </c:valAx>
      <c:spPr>
        <a:noFill/>
        <a:ln>
          <a:noFill/>
        </a:ln>
        <a:effectLst/>
      </c:spPr>
    </c:plotArea>
    <c:legend>
      <c:legendPos val="b"/>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zh-CN"/>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6528024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3123212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1309460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19</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65697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20</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34925699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41371213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3859131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488375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342900" lvl="1" indent="-342900" algn="just">
              <a:buFont typeface="Arial" panose="020B0604020202020204" pitchFamily="34" charset="0"/>
              <a:buChar char="•"/>
              <a:defRPr/>
            </a:pPr>
            <a:r>
              <a:rPr lang="en-US" altLang="zh-CN" sz="2800" b="1" kern="0" dirty="0" smtClean="0"/>
              <a:t>Will you attend July Plenary in person?</a:t>
            </a:r>
          </a:p>
          <a:p>
            <a:pPr lvl="1" algn="just">
              <a:buFont typeface="Arial" panose="020B0604020202020204" pitchFamily="34" charset="0"/>
              <a:buChar char="–"/>
              <a:defRPr/>
            </a:pPr>
            <a:r>
              <a:rPr lang="en-US" altLang="zh-CN" sz="2400" dirty="0" smtClean="0"/>
              <a:t>Yes	13</a:t>
            </a:r>
          </a:p>
          <a:p>
            <a:pPr lvl="1" algn="just">
              <a:buFont typeface="Arial" panose="020B0604020202020204" pitchFamily="34" charset="0"/>
              <a:buChar char="–"/>
              <a:defRPr/>
            </a:pPr>
            <a:r>
              <a:rPr lang="en-US" altLang="zh-CN" sz="2400" dirty="0" smtClean="0"/>
              <a:t>No	15</a:t>
            </a:r>
          </a:p>
          <a:p>
            <a:pPr lvl="1" algn="just">
              <a:buFont typeface="Arial" panose="020B0604020202020204" pitchFamily="34" charset="0"/>
              <a:buChar char="–"/>
              <a:defRPr/>
            </a:pPr>
            <a:r>
              <a:rPr lang="en-US" altLang="zh-CN" sz="2400" dirty="0" smtClean="0"/>
              <a:t>Not sure yet	2</a:t>
            </a:r>
          </a:p>
          <a:p>
            <a:endParaRPr lang="zh-CN" altLang="en-US" dirty="0"/>
          </a:p>
        </p:txBody>
      </p:sp>
    </p:spTree>
    <p:extLst>
      <p:ext uri="{BB962C8B-B14F-4D97-AF65-F5344CB8AC3E}">
        <p14:creationId xmlns:p14="http://schemas.microsoft.com/office/powerpoint/2010/main" val="90609007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9981750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9266024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214957121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0891518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574132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6095301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6712032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77577844"/>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3546676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57189589"/>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32741834"/>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04649562"/>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lvl="0"/>
            <a:r>
              <a:rPr lang="en-US" altLang="zh-CN" sz="1200" kern="1200" dirty="0" smtClean="0">
                <a:solidFill>
                  <a:schemeClr val="tx1"/>
                </a:solidFill>
                <a:effectLst/>
                <a:latin typeface="Times New Roman" pitchFamily="18" charset="0"/>
                <a:ea typeface="MS PGothic" pitchFamily="34" charset="-128"/>
                <a:cs typeface="MS PGothic" charset="0"/>
              </a:rPr>
              <a:t>Do you agree to replace the Sensing Measurement Report element with a field?</a:t>
            </a:r>
            <a:endParaRPr lang="zh-CN" altLang="zh-CN" sz="1200" kern="1200" dirty="0" smtClean="0">
              <a:solidFill>
                <a:schemeClr val="tx1"/>
              </a:solidFill>
              <a:effectLst/>
              <a:latin typeface="Times New Roman" pitchFamily="18" charset="0"/>
              <a:ea typeface="MS PGothic" pitchFamily="34" charset="-128"/>
              <a:cs typeface="MS PGothic" charset="0"/>
            </a:endParaRPr>
          </a:p>
          <a:p>
            <a:r>
              <a:rPr lang="en-US" altLang="zh-CN" sz="1200" kern="1200" dirty="0" smtClean="0">
                <a:solidFill>
                  <a:schemeClr val="tx1"/>
                </a:solidFill>
                <a:effectLst/>
                <a:latin typeface="Times New Roman" pitchFamily="18" charset="0"/>
                <a:ea typeface="MS PGothic" pitchFamily="34" charset="-128"/>
                <a:cs typeface="MS PGothic" charset="0"/>
              </a:rPr>
              <a:t>Note: The content of the field is based on the content of the Sensing Measurement Report element. </a:t>
            </a:r>
            <a:endParaRPr lang="zh-CN" altLang="zh-CN" sz="1200" kern="1200" dirty="0" smtClean="0">
              <a:solidFill>
                <a:schemeClr val="tx1"/>
              </a:solidFill>
              <a:effectLst/>
              <a:latin typeface="Times New Roman" pitchFamily="18" charset="0"/>
              <a:ea typeface="MS PGothic" pitchFamily="34" charset="-128"/>
              <a:cs typeface="MS PGothic" charset="0"/>
            </a:endParaRPr>
          </a:p>
          <a:p>
            <a:endParaRPr lang="zh-CN" altLang="en-US" dirty="0"/>
          </a:p>
        </p:txBody>
      </p:sp>
    </p:spTree>
    <p:extLst>
      <p:ext uri="{BB962C8B-B14F-4D97-AF65-F5344CB8AC3E}">
        <p14:creationId xmlns:p14="http://schemas.microsoft.com/office/powerpoint/2010/main" val="18132041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8336369" y="304027"/>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802.11-22/1677r3</a:t>
            </a:r>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Meeting Agenda</a:t>
            </a:r>
          </a:p>
        </p:txBody>
      </p:sp>
      <p:sp>
        <p:nvSpPr>
          <p:cNvPr id="11" name="Rectangle 7"/>
          <p:cNvSpPr>
            <a:spLocks noChangeArrowheads="1"/>
          </p:cNvSpPr>
          <p:nvPr userDrawn="1"/>
        </p:nvSpPr>
        <p:spPr bwMode="auto">
          <a:xfrm>
            <a:off x="457200" y="318315"/>
            <a:ext cx="132311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October </a:t>
            </a:r>
            <a:r>
              <a:rPr lang="en-US" altLang="en-US" sz="1800" b="1" dirty="0" smtClean="0"/>
              <a:t>2022</a:t>
            </a:r>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smtClean="0"/>
              <a:t>Tony Xiao Han (Huawei)</a:t>
            </a:r>
            <a:endParaRPr lang="en-US" dirty="0"/>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smtClean="0"/>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smtClean="0">
                <a:solidFill>
                  <a:srgbClr val="0000FF"/>
                </a:solidFill>
              </a:rPr>
              <a:t>October teleconference </a:t>
            </a:r>
            <a:r>
              <a:rPr lang="en-US" altLang="en-US" sz="3600" dirty="0" smtClean="0"/>
              <a:t>2022</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b="0" dirty="0"/>
              <a:t> </a:t>
            </a:r>
            <a:r>
              <a:rPr lang="en-US" altLang="en-US" sz="2000" b="0" dirty="0" smtClean="0"/>
              <a:t>2022-09-18</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200" dirty="0" smtClean="0">
                          <a:solidFill>
                            <a:schemeClr val="tx1"/>
                          </a:solidFill>
                        </a:rPr>
                        <a:t>Name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Affiliation</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Address</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Phone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Email</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0000"/>
                          </a:solidFill>
                          <a:latin typeface="+mn-lt"/>
                          <a:ea typeface="Times New Roman"/>
                          <a:cs typeface="Arial"/>
                        </a:rPr>
                        <a:t>Tony Xiao Han</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smtClean="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October 10</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endParaRPr lang="en-US" altLang="en-US" sz="1600" dirty="0"/>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2693931375"/>
              </p:ext>
            </p:extLst>
          </p:nvPr>
        </p:nvGraphicFramePr>
        <p:xfrm>
          <a:off x="3429000" y="5260214"/>
          <a:ext cx="8305801" cy="1521586"/>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22/1576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Updates on channel model and evaluation methodology documents to support a simulation framework for </a:t>
                      </a:r>
                      <a:r>
                        <a:rPr lang="en-US" altLang="zh-CN" sz="1200" kern="1200" dirty="0" err="1" smtClean="0">
                          <a:solidFill>
                            <a:schemeClr val="tx1"/>
                          </a:solidFill>
                          <a:latin typeface="+mn-lt"/>
                          <a:ea typeface="+mn-ea"/>
                          <a:cs typeface="+mn-cs"/>
                        </a:rPr>
                        <a:t>TGbf</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22/1217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Implementation of 60 GHz WLAN-SENS Physical Layer Mode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22/1653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Polarization switching for WLAN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22/1664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 hybrid measurement instance for TB sensing and ranging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9"/>
          <p:cNvGraphicFramePr>
            <a:graphicFrameLocks noGrp="1"/>
          </p:cNvGraphicFramePr>
          <p:nvPr>
            <p:extLst>
              <p:ext uri="{D42A27DB-BD31-4B8C-83A1-F6EECF244321}">
                <p14:modId xmlns:p14="http://schemas.microsoft.com/office/powerpoint/2010/main" val="875000052"/>
              </p:ext>
            </p:extLst>
          </p:nvPr>
        </p:nvGraphicFramePr>
        <p:xfrm>
          <a:off x="3429000" y="1509722"/>
          <a:ext cx="8305800" cy="3525526"/>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22/1543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Junghoon Suh (Huawei)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SP:</a:t>
                      </a:r>
                      <a:r>
                        <a:rPr lang="en-US" altLang="zh-CN" sz="1200" kern="1200" baseline="0" dirty="0" smtClean="0">
                          <a:solidFill>
                            <a:srgbClr val="00B050"/>
                          </a:solidFill>
                          <a:latin typeface="+mn-lt"/>
                          <a:ea typeface="+mn-ea"/>
                          <a:cs typeface="+mn-cs"/>
                        </a:rPr>
                        <a:t> </a:t>
                      </a:r>
                      <a:r>
                        <a:rPr lang="en-US" altLang="zh-CN" sz="1200" kern="1200" dirty="0" smtClean="0">
                          <a:solidFill>
                            <a:srgbClr val="00B050"/>
                          </a:solidFill>
                          <a:latin typeface="+mn-lt"/>
                          <a:ea typeface="+mn-ea"/>
                          <a:cs typeface="+mn-cs"/>
                        </a:rPr>
                        <a:t>Extra Normalization before CSI Quantization</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22/1579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Rojan Chitrakar (Panasonic)</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CRs for CC40 11bf D0.1 Sensing Measurement Report</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22/1621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Oscar Au (Origin Wireless)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Sounding Rate Ceiling for WLAN Sensing</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22/0977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Chaoming Luo (OPPO)</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SP:</a:t>
                      </a:r>
                      <a:r>
                        <a:rPr lang="en-US" altLang="zh-CN" sz="1200" kern="1200" baseline="0" dirty="0" smtClean="0">
                          <a:solidFill>
                            <a:srgbClr val="00B050"/>
                          </a:solidFill>
                          <a:latin typeface="+mn-lt"/>
                          <a:ea typeface="+mn-ea"/>
                          <a:cs typeface="+mn-cs"/>
                        </a:rPr>
                        <a:t> cc40-sbp-reporting</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22/0905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Mengshi</a:t>
                      </a:r>
                      <a:r>
                        <a:rPr lang="en-US" altLang="zh-CN" sz="1200" kern="1200" dirty="0" smtClean="0">
                          <a:solidFill>
                            <a:srgbClr val="00B050"/>
                          </a:solidFill>
                          <a:latin typeface="+mn-lt"/>
                          <a:ea typeface="+mn-ea"/>
                          <a:cs typeface="+mn-cs"/>
                        </a:rPr>
                        <a:t> Hu (Huawei)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SP: CC40 CR for CIDs 666, 672 and 734</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5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22/1386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Mengshi</a:t>
                      </a:r>
                      <a:r>
                        <a:rPr lang="en-US" altLang="zh-CN" sz="1200" kern="1200" dirty="0" smtClean="0">
                          <a:solidFill>
                            <a:srgbClr val="00B050"/>
                          </a:solidFill>
                          <a:latin typeface="+mn-lt"/>
                          <a:ea typeface="+mn-ea"/>
                          <a:cs typeface="+mn-cs"/>
                        </a:rPr>
                        <a:t> Hu (Huawei)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SP: CC40 CR for Topic Instance ¨C Part 1</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5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22/1365</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Narengerile (Huawei)</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CC40 CR for MLME – Part 1</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22/1651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Instance Comments in CC40 - Part 3</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22/0989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Rojan Chitrakar (Panasonic)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CRs for CC40 11bf D0.1 SBP </a:t>
                      </a:r>
                      <a:r>
                        <a:rPr lang="en-US" altLang="zh-CN" sz="1200" kern="1200" dirty="0" err="1" smtClean="0">
                          <a:solidFill>
                            <a:schemeClr val="tx1"/>
                          </a:solidFill>
                          <a:latin typeface="+mn-lt"/>
                          <a:ea typeface="+mn-ea"/>
                          <a:cs typeface="+mn-cs"/>
                        </a:rPr>
                        <a:t>Resetup</a:t>
                      </a:r>
                      <a:r>
                        <a:rPr lang="en-US" altLang="zh-CN" sz="1200" kern="1200" dirty="0" smtClean="0">
                          <a:solidFill>
                            <a:schemeClr val="tx1"/>
                          </a:solidFill>
                          <a:latin typeface="+mn-lt"/>
                          <a:ea typeface="+mn-ea"/>
                          <a:cs typeface="+mn-cs"/>
                        </a:rPr>
                        <a:t> CIDs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22/1396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Proposed Draft Text for SBP Setup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22/1675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Mahmoud Kamel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CIDs on Sensing Roles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22/1674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Mahmoud Kamel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CIDs on MIBs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22/1673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Mahmoud Kamel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CIDs on NDP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smtClean="0">
                          <a:solidFill>
                            <a:srgbClr val="0000FF"/>
                          </a:solidFill>
                          <a:latin typeface="+mn-lt"/>
                          <a:ea typeface="+mn-ea"/>
                          <a:cs typeface="+mn-cs"/>
                        </a:rPr>
                        <a:t>22/1697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00FF"/>
                          </a:solidFill>
                          <a:latin typeface="+mn-lt"/>
                          <a:ea typeface="+mn-ea"/>
                          <a:cs typeface="+mn-cs"/>
                        </a:rPr>
                        <a:t>Claudio da Silva (Meta</a:t>
                      </a:r>
                      <a:r>
                        <a:rPr lang="en-US" altLang="zh-CN" sz="1200" kern="1200" dirty="0" smtClean="0">
                          <a:solidFill>
                            <a:srgbClr val="0000FF"/>
                          </a:solidFill>
                          <a:latin typeface="+mn-lt"/>
                          <a:ea typeface="+mn-ea"/>
                          <a:cs typeface="+mn-cs"/>
                        </a:rPr>
                        <a:t>)</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Proposed Resolution to CIDs 345, 407, and 411</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25 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22498095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October 11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endParaRPr lang="en-US" altLang="en-US" sz="1600" dirty="0"/>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3527085465"/>
              </p:ext>
            </p:extLst>
          </p:nvPr>
        </p:nvGraphicFramePr>
        <p:xfrm>
          <a:off x="3429000" y="4648200"/>
          <a:ext cx="8305801" cy="1704466"/>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22/1576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Updates on channel model and evaluation methodology documents to support a simulation framework for </a:t>
                      </a:r>
                      <a:r>
                        <a:rPr lang="en-US" altLang="zh-CN" sz="1200" kern="1200" dirty="0" err="1" smtClean="0">
                          <a:solidFill>
                            <a:schemeClr val="tx1"/>
                          </a:solidFill>
                          <a:latin typeface="+mn-lt"/>
                          <a:ea typeface="+mn-ea"/>
                          <a:cs typeface="+mn-cs"/>
                        </a:rPr>
                        <a:t>TGbf</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22/1217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Implementation of 60 GHz WLAN-SENS Physical Layer Mode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22/1653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Polarization switching for WLAN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22/1664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 hybrid measurement instance for TB sensing and ranging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22/1670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Ning</a:t>
                      </a:r>
                      <a:r>
                        <a:rPr lang="en-US" altLang="zh-CN" sz="1200" kern="1200" dirty="0" smtClean="0">
                          <a:solidFill>
                            <a:schemeClr val="tx1"/>
                          </a:solidFill>
                          <a:latin typeface="+mn-lt"/>
                          <a:ea typeface="+mn-ea"/>
                          <a:cs typeface="+mn-cs"/>
                        </a:rPr>
                        <a:t> Gao(OPPO)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Timing Problems in the Parallel Coordinated DMG </a:t>
                      </a:r>
                      <a:r>
                        <a:rPr lang="en-US" altLang="zh-CN" sz="1200" kern="1200" dirty="0" err="1" smtClean="0">
                          <a:solidFill>
                            <a:schemeClr val="tx1"/>
                          </a:solidFill>
                          <a:latin typeface="+mn-lt"/>
                          <a:ea typeface="+mn-ea"/>
                          <a:cs typeface="+mn-cs"/>
                        </a:rPr>
                        <a:t>Monostatic</a:t>
                      </a:r>
                      <a:r>
                        <a:rPr lang="en-US" altLang="zh-CN" sz="1200" kern="1200" dirty="0" smtClean="0">
                          <a:solidFill>
                            <a:schemeClr val="tx1"/>
                          </a:solidFill>
                          <a:latin typeface="+mn-lt"/>
                          <a:ea typeface="+mn-ea"/>
                          <a:cs typeface="+mn-cs"/>
                        </a:rPr>
                        <a:t> Sensing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9"/>
          <p:cNvGraphicFramePr>
            <a:graphicFrameLocks noGrp="1"/>
          </p:cNvGraphicFramePr>
          <p:nvPr>
            <p:extLst>
              <p:ext uri="{D42A27DB-BD31-4B8C-83A1-F6EECF244321}">
                <p14:modId xmlns:p14="http://schemas.microsoft.com/office/powerpoint/2010/main" val="1532704268"/>
              </p:ext>
            </p:extLst>
          </p:nvPr>
        </p:nvGraphicFramePr>
        <p:xfrm>
          <a:off x="3429000" y="1509722"/>
          <a:ext cx="8305800" cy="2432116"/>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22/1579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Rojan Chitrakar (Panasonic)</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CRs for CC40 11bf D0.1 Sensing Measurement Report</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22/1365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Narengerile (Huawei)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SP: CC40 CR for MLME – Part 1</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5 </a:t>
                      </a:r>
                      <a:r>
                        <a:rPr lang="en-US" altLang="zh-CN" sz="1200" kern="1200" dirty="0" err="1" smtClean="0">
                          <a:solidFill>
                            <a:srgbClr val="00B050"/>
                          </a:solidFill>
                          <a:latin typeface="+mn-lt"/>
                          <a:ea typeface="+mn-ea"/>
                          <a:cs typeface="+mn-cs"/>
                        </a:rPr>
                        <a:t>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22/1651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Cheng Chen (Intel)</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Instance Comments in CC40 - Part 3</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22/0989</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Rojan Chitrakar (Panasonic)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CRs for CC40 11bf D0.1 SBP </a:t>
                      </a:r>
                      <a:r>
                        <a:rPr lang="en-US" altLang="zh-CN" sz="1200" kern="1200" dirty="0" err="1" smtClean="0">
                          <a:solidFill>
                            <a:srgbClr val="00B050"/>
                          </a:solidFill>
                          <a:latin typeface="+mn-lt"/>
                          <a:ea typeface="+mn-ea"/>
                          <a:cs typeface="+mn-cs"/>
                        </a:rPr>
                        <a:t>Resetup</a:t>
                      </a:r>
                      <a:r>
                        <a:rPr lang="en-US" altLang="zh-CN" sz="1200" kern="1200" dirty="0" smtClean="0">
                          <a:solidFill>
                            <a:srgbClr val="00B050"/>
                          </a:solidFill>
                          <a:latin typeface="+mn-lt"/>
                          <a:ea typeface="+mn-ea"/>
                          <a:cs typeface="+mn-cs"/>
                        </a:rPr>
                        <a:t> CIDs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22/1396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Proposed Draft Text for SBP Setup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22/1675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Mahmoud Kamel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CIDs on Sensing Roles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22/1674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Mahmoud Kamel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CIDs on MIBs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22/1673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Mahmoud Kamel (</a:t>
                      </a:r>
                      <a:r>
                        <a:rPr lang="en-US" altLang="zh-CN" sz="1200" kern="1200" dirty="0" err="1" smtClean="0">
                          <a:solidFill>
                            <a:srgbClr val="00B050"/>
                          </a:solidFill>
                          <a:latin typeface="+mn-lt"/>
                          <a:ea typeface="+mn-ea"/>
                          <a:cs typeface="+mn-cs"/>
                        </a:rPr>
                        <a:t>InterDigital</a:t>
                      </a:r>
                      <a:r>
                        <a:rPr lang="en-US" altLang="zh-CN" sz="1200" kern="1200" dirty="0" smtClean="0">
                          <a:solidFill>
                            <a:srgbClr val="00B050"/>
                          </a:solidFill>
                          <a:latin typeface="+mn-lt"/>
                          <a:ea typeface="+mn-ea"/>
                          <a:cs typeface="+mn-cs"/>
                        </a:rPr>
                        <a:t>)</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CC40 CR for CIDs on NDP</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22/1697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a:t>
                      </a:r>
                      <a:r>
                        <a:rPr lang="en-US" altLang="zh-CN" sz="1200" kern="1200" dirty="0" smtClean="0">
                          <a:solidFill>
                            <a:srgbClr val="00B050"/>
                          </a:solidFill>
                          <a:latin typeface="+mn-lt"/>
                          <a:ea typeface="+mn-ea"/>
                          <a:cs typeface="+mn-cs"/>
                        </a:rPr>
                        <a:t>)</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SP: Proposed Resolution to CIDs 345, 407, and 411</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5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22/0882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Rajat</a:t>
                      </a:r>
                      <a:r>
                        <a:rPr lang="en-US" altLang="zh-CN" sz="1200" kern="1200" dirty="0" smtClean="0">
                          <a:solidFill>
                            <a:schemeClr val="tx1"/>
                          </a:solidFill>
                          <a:latin typeface="+mn-lt"/>
                          <a:ea typeface="+mn-ea"/>
                          <a:cs typeface="+mn-cs"/>
                        </a:rPr>
                        <a:t> </a:t>
                      </a:r>
                      <a:r>
                        <a:rPr lang="en-US" altLang="zh-CN" sz="1200" kern="1200" dirty="0" err="1" smtClean="0">
                          <a:solidFill>
                            <a:schemeClr val="tx1"/>
                          </a:solidFill>
                          <a:latin typeface="+mn-lt"/>
                          <a:ea typeface="+mn-ea"/>
                          <a:cs typeface="+mn-cs"/>
                        </a:rPr>
                        <a:t>Pushkarna</a:t>
                      </a:r>
                      <a:r>
                        <a:rPr lang="en-US" altLang="zh-CN" sz="1200" kern="1200" dirty="0" smtClean="0">
                          <a:solidFill>
                            <a:schemeClr val="tx1"/>
                          </a:solidFill>
                          <a:latin typeface="+mn-lt"/>
                          <a:ea typeface="+mn-ea"/>
                          <a:cs typeface="+mn-cs"/>
                        </a:rPr>
                        <a:t> (Panasonic)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Document for Immediate and Delayed Feedback</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72497169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October 13</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endParaRPr lang="en-US" altLang="en-US" sz="1600" dirty="0"/>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3544558642"/>
              </p:ext>
            </p:extLst>
          </p:nvPr>
        </p:nvGraphicFramePr>
        <p:xfrm>
          <a:off x="3429000" y="4267200"/>
          <a:ext cx="8305801" cy="2141830"/>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22/1576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Updates on channel model and evaluation methodology documents to support a simulation framework for </a:t>
                      </a:r>
                      <a:r>
                        <a:rPr lang="en-US" altLang="zh-CN" sz="1200" kern="1200" dirty="0" err="1" smtClean="0">
                          <a:solidFill>
                            <a:schemeClr val="tx1"/>
                          </a:solidFill>
                          <a:latin typeface="+mn-lt"/>
                          <a:ea typeface="+mn-ea"/>
                          <a:cs typeface="+mn-cs"/>
                        </a:rPr>
                        <a:t>TGbf</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22/1217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Implementation of 60 GHz WLAN-SENS Physical Layer Mode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22/1653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Polarization switching for WLAN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22/1664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 hybrid measurement instance for TB sensing and ranging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22/1670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Ning</a:t>
                      </a:r>
                      <a:r>
                        <a:rPr lang="en-US" altLang="zh-CN" sz="1200" kern="1200" dirty="0" smtClean="0">
                          <a:solidFill>
                            <a:schemeClr val="tx1"/>
                          </a:solidFill>
                          <a:latin typeface="+mn-lt"/>
                          <a:ea typeface="+mn-ea"/>
                          <a:cs typeface="+mn-cs"/>
                        </a:rPr>
                        <a:t> Gao(OPPO)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Timing Problems in the Parallel Coordinated DMG </a:t>
                      </a:r>
                      <a:r>
                        <a:rPr lang="en-US" altLang="zh-CN" sz="1200" kern="1200" dirty="0" err="1" smtClean="0">
                          <a:solidFill>
                            <a:schemeClr val="tx1"/>
                          </a:solidFill>
                          <a:latin typeface="+mn-lt"/>
                          <a:ea typeface="+mn-ea"/>
                          <a:cs typeface="+mn-cs"/>
                        </a:rPr>
                        <a:t>Monostatic</a:t>
                      </a:r>
                      <a:r>
                        <a:rPr lang="en-US" altLang="zh-CN" sz="1200" kern="1200" dirty="0" smtClean="0">
                          <a:solidFill>
                            <a:schemeClr val="tx1"/>
                          </a:solidFill>
                          <a:latin typeface="+mn-lt"/>
                          <a:ea typeface="+mn-ea"/>
                          <a:cs typeface="+mn-cs"/>
                        </a:rPr>
                        <a:t> Sensing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22/1763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Qinghua</a:t>
                      </a:r>
                      <a:r>
                        <a:rPr lang="en-US" altLang="zh-CN" sz="1200" kern="1200" dirty="0" smtClean="0">
                          <a:solidFill>
                            <a:schemeClr val="tx1"/>
                          </a:solidFill>
                          <a:latin typeface="+mn-lt"/>
                          <a:ea typeface="+mn-ea"/>
                          <a:cs typeface="+mn-cs"/>
                        </a:rPr>
                        <a:t> Li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CSD Configuration for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9"/>
          <p:cNvGraphicFramePr>
            <a:graphicFrameLocks noGrp="1"/>
          </p:cNvGraphicFramePr>
          <p:nvPr>
            <p:extLst>
              <p:ext uri="{D42A27DB-BD31-4B8C-83A1-F6EECF244321}">
                <p14:modId xmlns:p14="http://schemas.microsoft.com/office/powerpoint/2010/main" val="2370077534"/>
              </p:ext>
            </p:extLst>
          </p:nvPr>
        </p:nvGraphicFramePr>
        <p:xfrm>
          <a:off x="3429000" y="1509722"/>
          <a:ext cx="8305800" cy="2213434"/>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22/1579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Rojan Chitrakar (Panasonic)</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CRs for CC40 11bf D0.1 Sensing Measurement Report</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22/1396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Proposed Draft Text for SBP Setup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22/1675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Mahmoud Kamel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CIDs on Sensing Roles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22/1674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Mahmoud Kamel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CIDs on MIBs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22/0882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Rajat</a:t>
                      </a:r>
                      <a:r>
                        <a:rPr lang="en-US" altLang="zh-CN" sz="1200" kern="1200" dirty="0" smtClean="0">
                          <a:solidFill>
                            <a:schemeClr val="tx1"/>
                          </a:solidFill>
                          <a:latin typeface="+mn-lt"/>
                          <a:ea typeface="+mn-ea"/>
                          <a:cs typeface="+mn-cs"/>
                        </a:rPr>
                        <a:t> </a:t>
                      </a:r>
                      <a:r>
                        <a:rPr lang="en-US" altLang="zh-CN" sz="1200" kern="1200" dirty="0" err="1" smtClean="0">
                          <a:solidFill>
                            <a:schemeClr val="tx1"/>
                          </a:solidFill>
                          <a:latin typeface="+mn-lt"/>
                          <a:ea typeface="+mn-ea"/>
                          <a:cs typeface="+mn-cs"/>
                        </a:rPr>
                        <a:t>Pushkarna</a:t>
                      </a:r>
                      <a:r>
                        <a:rPr lang="en-US" altLang="zh-CN" sz="1200" kern="1200" dirty="0" smtClean="0">
                          <a:solidFill>
                            <a:schemeClr val="tx1"/>
                          </a:solidFill>
                          <a:latin typeface="+mn-lt"/>
                          <a:ea typeface="+mn-ea"/>
                          <a:cs typeface="+mn-cs"/>
                        </a:rPr>
                        <a:t> (Panasonic)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Document for Immediate and Delayed Feedback</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22/1697</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Proposed Resolution to CIDs 345, 407, and 411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5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22/1467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Zinan</a:t>
                      </a:r>
                      <a:r>
                        <a:rPr lang="en-US" altLang="zh-CN" sz="1200" kern="1200" dirty="0" smtClean="0">
                          <a:solidFill>
                            <a:schemeClr val="tx1"/>
                          </a:solidFill>
                          <a:latin typeface="+mn-lt"/>
                          <a:ea typeface="+mn-ea"/>
                          <a:cs typeface="+mn-cs"/>
                        </a:rPr>
                        <a:t> Lin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Setup CIDs Part II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03797850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861168"/>
            <a:ext cx="4573588"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562599"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800" kern="0" dirty="0">
                <a:solidFill>
                  <a:schemeClr val="bg1">
                    <a:lumMod val="50000"/>
                  </a:schemeClr>
                </a:solidFill>
              </a:rPr>
              <a:t>PAR approved		</a:t>
            </a:r>
            <a:r>
              <a:rPr lang="en-US" altLang="zh-CN" sz="1800" kern="0" dirty="0" smtClean="0">
                <a:solidFill>
                  <a:schemeClr val="bg1">
                    <a:lumMod val="50000"/>
                  </a:schemeClr>
                </a:solidFill>
              </a:rPr>
              <a:t>	Sep </a:t>
            </a:r>
            <a:r>
              <a:rPr lang="en-US" altLang="zh-CN" sz="1800" kern="0" dirty="0">
                <a:solidFill>
                  <a:schemeClr val="bg1">
                    <a:lumMod val="50000"/>
                  </a:schemeClr>
                </a:solidFill>
              </a:rPr>
              <a:t>2020</a:t>
            </a:r>
          </a:p>
          <a:p>
            <a:pPr marL="161925" lvl="1" indent="-233363" algn="just" defTabSz="685800" eaLnBrk="1" fontAlgn="auto" hangingPunct="1">
              <a:spcBef>
                <a:spcPts val="200"/>
              </a:spcBef>
              <a:spcAft>
                <a:spcPts val="600"/>
              </a:spcAft>
              <a:defRPr/>
            </a:pPr>
            <a:r>
              <a:rPr lang="en-US" altLang="zh-CN" sz="1800" kern="0" dirty="0">
                <a:solidFill>
                  <a:schemeClr val="bg1">
                    <a:lumMod val="50000"/>
                  </a:schemeClr>
                </a:solidFill>
              </a:rPr>
              <a:t>First TG meeting		</a:t>
            </a:r>
            <a:r>
              <a:rPr lang="en-US" altLang="zh-CN" sz="1800" kern="0" dirty="0" smtClean="0">
                <a:solidFill>
                  <a:schemeClr val="bg1">
                    <a:lumMod val="50000"/>
                  </a:schemeClr>
                </a:solidFill>
              </a:rPr>
              <a:t>	Oct </a:t>
            </a:r>
            <a:r>
              <a:rPr lang="en-US" altLang="zh-CN" sz="1800" kern="0" dirty="0">
                <a:solidFill>
                  <a:schemeClr val="bg1">
                    <a:lumMod val="50000"/>
                  </a:schemeClr>
                </a:solidFill>
              </a:rPr>
              <a:t>2020</a:t>
            </a:r>
          </a:p>
          <a:p>
            <a:pPr marL="214312" lvl="1" algn="just" defTabSz="685800" eaLnBrk="1" fontAlgn="auto" hangingPunct="1">
              <a:spcBef>
                <a:spcPts val="200"/>
              </a:spcBef>
              <a:spcAft>
                <a:spcPts val="600"/>
              </a:spcAft>
              <a:buFont typeface="微软雅黑" panose="020B0503020204020204" pitchFamily="34" charset="-122"/>
              <a:buChar char="–"/>
              <a:defRPr/>
            </a:pPr>
            <a:r>
              <a:rPr lang="en-US" altLang="zh-CN" sz="1800" kern="0" dirty="0">
                <a:solidFill>
                  <a:schemeClr val="bg1">
                    <a:lumMod val="50000"/>
                  </a:schemeClr>
                </a:solidFill>
              </a:rPr>
              <a:t>Comment Collection (D0.1)	</a:t>
            </a:r>
            <a:r>
              <a:rPr lang="en-US" altLang="zh-CN" sz="1800" i="1" strike="sngStrike" kern="0" dirty="0">
                <a:solidFill>
                  <a:schemeClr val="bg1">
                    <a:lumMod val="50000"/>
                  </a:schemeClr>
                </a:solidFill>
              </a:rPr>
              <a:t>Jan 2022</a:t>
            </a:r>
            <a:r>
              <a:rPr lang="en-US" altLang="zh-CN" sz="1800" i="1" strike="sngStrike" kern="0" dirty="0" smtClean="0">
                <a:solidFill>
                  <a:schemeClr val="bg1">
                    <a:lumMod val="50000"/>
                  </a:schemeClr>
                </a:solidFill>
                <a:sym typeface="Wingdings" panose="05000000000000000000" pitchFamily="2" charset="2"/>
              </a:rPr>
              <a:t>Mar 2022</a:t>
            </a:r>
          </a:p>
          <a:p>
            <a:pPr marL="0" lvl="1" indent="0" algn="just" defTabSz="685800" eaLnBrk="1" fontAlgn="auto" hangingPunct="1">
              <a:spcBef>
                <a:spcPts val="200"/>
              </a:spcBef>
              <a:spcAft>
                <a:spcPts val="600"/>
              </a:spcAft>
              <a:buNone/>
              <a:defRPr/>
            </a:pPr>
            <a:r>
              <a:rPr lang="en-US" altLang="zh-CN" sz="1800" i="1" kern="0" dirty="0" smtClean="0">
                <a:solidFill>
                  <a:schemeClr val="bg1">
                    <a:lumMod val="50000"/>
                  </a:schemeClr>
                </a:solidFill>
                <a:sym typeface="Wingdings" panose="05000000000000000000" pitchFamily="2" charset="2"/>
              </a:rPr>
              <a:t>					</a:t>
            </a:r>
            <a:r>
              <a:rPr lang="en-US" altLang="zh-CN" sz="1800" i="1" kern="0" dirty="0">
                <a:solidFill>
                  <a:schemeClr val="bg1">
                    <a:lumMod val="50000"/>
                  </a:schemeClr>
                </a:solidFill>
                <a:sym typeface="Wingdings" panose="05000000000000000000" pitchFamily="2" charset="2"/>
              </a:rPr>
              <a:t>  </a:t>
            </a:r>
            <a:r>
              <a:rPr lang="en-US" altLang="zh-CN" sz="1800" i="1" kern="0" dirty="0" smtClean="0">
                <a:solidFill>
                  <a:schemeClr val="bg1">
                    <a:lumMod val="50000"/>
                  </a:schemeClr>
                </a:solidFill>
                <a:sym typeface="Wingdings" panose="05000000000000000000" pitchFamily="2" charset="2"/>
              </a:rPr>
              <a:t>April </a:t>
            </a:r>
            <a:r>
              <a:rPr lang="en-US" altLang="zh-CN" sz="1800" i="1" kern="0" dirty="0">
                <a:solidFill>
                  <a:schemeClr val="bg1">
                    <a:lumMod val="50000"/>
                  </a:schemeClr>
                </a:solidFill>
                <a:sym typeface="Wingdings" panose="05000000000000000000" pitchFamily="2" charset="2"/>
              </a:rPr>
              <a:t>2022</a:t>
            </a:r>
            <a:endParaRPr lang="en-US" altLang="zh-CN" sz="1800" i="1" kern="0" dirty="0">
              <a:solidFill>
                <a:schemeClr val="bg1">
                  <a:lumMod val="50000"/>
                </a:schemeClr>
              </a:solidFill>
            </a:endParaRPr>
          </a:p>
          <a:p>
            <a:pPr marL="214312" lvl="1" algn="just" defTabSz="685800" eaLnBrk="1" fontAlgn="auto" hangingPunct="1">
              <a:spcBef>
                <a:spcPts val="200"/>
              </a:spcBef>
              <a:spcAft>
                <a:spcPts val="600"/>
              </a:spcAft>
              <a:buFont typeface="Wingdings" panose="05000000000000000000" pitchFamily="2" charset="2"/>
              <a:buChar char="Ø"/>
              <a:defRPr/>
            </a:pPr>
            <a:r>
              <a:rPr lang="en-US" altLang="zh-CN" sz="1800" kern="0" dirty="0" smtClean="0">
                <a:solidFill>
                  <a:srgbClr val="FF0000"/>
                </a:solidFill>
              </a:rPr>
              <a:t>Initial Letter Ballot (D1.0)		</a:t>
            </a:r>
            <a:r>
              <a:rPr lang="en-US" altLang="zh-CN" sz="1800" i="1" strike="sngStrike" kern="0" dirty="0" smtClean="0">
                <a:solidFill>
                  <a:srgbClr val="FF0000"/>
                </a:solidFill>
              </a:rPr>
              <a:t>Jul 2022</a:t>
            </a:r>
            <a:r>
              <a:rPr lang="en-US" altLang="zh-CN" sz="1800" i="1" strike="sngStrike" kern="0" dirty="0" smtClean="0">
                <a:solidFill>
                  <a:srgbClr val="FF0000"/>
                </a:solidFill>
                <a:sym typeface="Wingdings" panose="05000000000000000000" pitchFamily="2" charset="2"/>
              </a:rPr>
              <a:t> Sep</a:t>
            </a:r>
            <a:r>
              <a:rPr lang="en-US" altLang="zh-CN" sz="1800" i="1" strike="sngStrike" kern="0" dirty="0" smtClean="0">
                <a:solidFill>
                  <a:srgbClr val="FF0000"/>
                </a:solidFill>
              </a:rPr>
              <a:t> 2022</a:t>
            </a:r>
          </a:p>
          <a:p>
            <a:pPr marL="0" lvl="1" indent="0" algn="just" defTabSz="685800" eaLnBrk="1" fontAlgn="auto" hangingPunct="1">
              <a:spcBef>
                <a:spcPts val="200"/>
              </a:spcBef>
              <a:spcAft>
                <a:spcPts val="600"/>
              </a:spcAft>
              <a:buNone/>
              <a:defRPr/>
            </a:pPr>
            <a:r>
              <a:rPr lang="en-US" altLang="zh-CN" sz="1800" i="1" kern="0" dirty="0">
                <a:solidFill>
                  <a:srgbClr val="FF0000"/>
                </a:solidFill>
              </a:rPr>
              <a:t>	</a:t>
            </a:r>
            <a:r>
              <a:rPr lang="en-US" altLang="zh-CN" sz="1800" i="1" kern="0" dirty="0" smtClean="0">
                <a:solidFill>
                  <a:srgbClr val="FF0000"/>
                </a:solidFill>
              </a:rPr>
              <a:t>				</a:t>
            </a:r>
            <a:r>
              <a:rPr lang="en-US" altLang="zh-CN" sz="1800" i="1" kern="0" dirty="0">
                <a:solidFill>
                  <a:srgbClr val="FF0000"/>
                </a:solidFill>
                <a:sym typeface="Wingdings" panose="05000000000000000000" pitchFamily="2" charset="2"/>
              </a:rPr>
              <a:t> </a:t>
            </a:r>
            <a:r>
              <a:rPr lang="en-US" altLang="zh-CN" sz="1800" i="1" kern="0" dirty="0" smtClean="0">
                <a:solidFill>
                  <a:srgbClr val="FF0000"/>
                </a:solidFill>
                <a:sym typeface="Wingdings" panose="05000000000000000000" pitchFamily="2" charset="2"/>
              </a:rPr>
              <a:t>Nov</a:t>
            </a:r>
            <a:r>
              <a:rPr lang="en-US" altLang="zh-CN" sz="1800" i="1" kern="0" dirty="0" smtClean="0">
                <a:solidFill>
                  <a:srgbClr val="FF0000"/>
                </a:solidFill>
              </a:rPr>
              <a:t> 2022</a:t>
            </a:r>
          </a:p>
          <a:p>
            <a:pPr marL="161925" lvl="1" indent="-233363" algn="just" defTabSz="685800" eaLnBrk="1" fontAlgn="auto" hangingPunct="1">
              <a:spcBef>
                <a:spcPts val="200"/>
              </a:spcBef>
              <a:spcAft>
                <a:spcPts val="600"/>
              </a:spcAft>
              <a:defRPr/>
            </a:pPr>
            <a:r>
              <a:rPr lang="en-US" altLang="zh-CN" sz="1800" kern="0" dirty="0" smtClean="0"/>
              <a:t>Recirculation </a:t>
            </a:r>
            <a:r>
              <a:rPr lang="en-US" altLang="zh-CN" sz="1800" kern="0" dirty="0"/>
              <a:t>LB (</a:t>
            </a:r>
            <a:r>
              <a:rPr lang="en-US" altLang="zh-CN" sz="1800" kern="0" dirty="0" smtClean="0"/>
              <a:t>D2.0)		</a:t>
            </a:r>
            <a:r>
              <a:rPr lang="en-US" altLang="zh-CN" sz="1800" i="1" kern="0" dirty="0" smtClean="0"/>
              <a:t>Jan </a:t>
            </a:r>
            <a:r>
              <a:rPr lang="en-US" altLang="zh-CN" sz="1800" i="1" kern="0" dirty="0"/>
              <a:t>2023</a:t>
            </a:r>
          </a:p>
          <a:p>
            <a:pPr marL="161925" lvl="1" indent="-233363" algn="just" defTabSz="685800" eaLnBrk="1" fontAlgn="auto" hangingPunct="1">
              <a:spcBef>
                <a:spcPts val="200"/>
              </a:spcBef>
              <a:spcAft>
                <a:spcPts val="600"/>
              </a:spcAft>
              <a:defRPr/>
            </a:pPr>
            <a:r>
              <a:rPr lang="en-US" altLang="zh-CN" sz="1800" kern="0" dirty="0"/>
              <a:t>Recirculation LB (D3.0)	</a:t>
            </a:r>
            <a:r>
              <a:rPr lang="en-US" altLang="zh-CN" sz="1800" kern="0" dirty="0" smtClean="0"/>
              <a:t>	</a:t>
            </a:r>
            <a:r>
              <a:rPr lang="en-US" altLang="zh-CN" sz="1800" i="1" kern="0" dirty="0" smtClean="0"/>
              <a:t>May </a:t>
            </a:r>
            <a:r>
              <a:rPr lang="en-US" altLang="zh-CN" sz="1800" i="1" kern="0" dirty="0"/>
              <a:t>2023</a:t>
            </a:r>
          </a:p>
          <a:p>
            <a:pPr marL="161925" lvl="1" indent="-233363" algn="just" defTabSz="685800" eaLnBrk="1" fontAlgn="auto" hangingPunct="1">
              <a:spcBef>
                <a:spcPts val="200"/>
              </a:spcBef>
              <a:spcAft>
                <a:spcPts val="600"/>
              </a:spcAft>
              <a:defRPr/>
            </a:pPr>
            <a:r>
              <a:rPr lang="en-US" altLang="zh-CN" sz="1800" kern="0" dirty="0"/>
              <a:t>Recirculation LB (D4.0)	 </a:t>
            </a:r>
            <a:r>
              <a:rPr lang="en-US" altLang="zh-CN" sz="1800" kern="0" dirty="0" smtClean="0"/>
              <a:t>	</a:t>
            </a:r>
            <a:r>
              <a:rPr lang="en-US" altLang="zh-CN" sz="1800" i="1" kern="0" dirty="0" smtClean="0"/>
              <a:t>July </a:t>
            </a:r>
            <a:r>
              <a:rPr lang="en-US" altLang="zh-CN" sz="1800" i="1" kern="0" dirty="0"/>
              <a:t>2023</a:t>
            </a:r>
          </a:p>
          <a:p>
            <a:pPr marL="161925" lvl="1" indent="-233363" algn="just" defTabSz="685800" eaLnBrk="1" fontAlgn="auto" hangingPunct="1">
              <a:spcBef>
                <a:spcPts val="200"/>
              </a:spcBef>
              <a:spcAft>
                <a:spcPts val="600"/>
              </a:spcAft>
              <a:defRPr/>
            </a:pPr>
            <a:r>
              <a:rPr lang="en-US" altLang="zh-CN" sz="1800" kern="0" dirty="0"/>
              <a:t>Initial SA Ballot (D4.0)	 </a:t>
            </a:r>
            <a:r>
              <a:rPr lang="en-US" altLang="zh-CN" sz="1800" kern="0" dirty="0" smtClean="0"/>
              <a:t>	Sep </a:t>
            </a:r>
            <a:r>
              <a:rPr lang="en-US" altLang="zh-CN" sz="1800" kern="0" dirty="0"/>
              <a:t>2023</a:t>
            </a:r>
          </a:p>
          <a:p>
            <a:pPr marL="161925" lvl="1" indent="-233363" algn="just" defTabSz="685800" eaLnBrk="1" fontAlgn="auto" hangingPunct="1">
              <a:spcBef>
                <a:spcPts val="200"/>
              </a:spcBef>
              <a:spcAft>
                <a:spcPts val="600"/>
              </a:spcAft>
              <a:defRPr/>
            </a:pPr>
            <a:r>
              <a:rPr lang="en-US" altLang="zh-CN" sz="1800" kern="0" dirty="0"/>
              <a:t>Final 802.11 WG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200"/>
              </a:spcBef>
              <a:spcAft>
                <a:spcPts val="600"/>
              </a:spcAft>
              <a:defRPr/>
            </a:pPr>
            <a:r>
              <a:rPr lang="en-US" altLang="zh-CN" sz="1800" kern="0" dirty="0"/>
              <a:t>802 EC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200"/>
              </a:spcBef>
              <a:spcAft>
                <a:spcPts val="600"/>
              </a:spcAft>
              <a:defRPr/>
            </a:pPr>
            <a:r>
              <a:rPr lang="en-US" altLang="zh-CN" sz="1800" kern="0" dirty="0" err="1"/>
              <a:t>RevCom</a:t>
            </a:r>
            <a:r>
              <a:rPr lang="en-US" altLang="zh-CN" sz="1800" kern="0" dirty="0"/>
              <a:t> and SASB approval 	Sep 2024</a:t>
            </a:r>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collection for </a:t>
            </a:r>
            <a:r>
              <a:rPr lang="en-US" altLang="zh-CN" kern="0" dirty="0" smtClean="0">
                <a:solidFill>
                  <a:srgbClr val="000000"/>
                </a:solidFill>
              </a:rPr>
              <a:t>D0.1)</a:t>
            </a:r>
            <a:endParaRPr lang="en-US" altLang="zh-CN" kern="0" dirty="0">
              <a:solidFill>
                <a:srgbClr val="000000"/>
              </a:solidFill>
            </a:endParaRPr>
          </a:p>
        </p:txBody>
      </p:sp>
      <p:sp>
        <p:nvSpPr>
          <p:cNvPr id="10" name="Rectangle 3"/>
          <p:cNvSpPr txBox="1">
            <a:spLocks noChangeArrowheads="1"/>
          </p:cNvSpPr>
          <p:nvPr/>
        </p:nvSpPr>
        <p:spPr bwMode="auto">
          <a:xfrm>
            <a:off x="6227762" y="1600200"/>
            <a:ext cx="5735638"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buFont typeface="Times New Roman" pitchFamily="16" charset="0"/>
              <a:buChar char="•"/>
            </a:pPr>
            <a:r>
              <a:rPr lang="en-US" altLang="zh-CN" sz="2200" kern="0" dirty="0">
                <a:solidFill>
                  <a:schemeClr val="bg1">
                    <a:lumMod val="50000"/>
                  </a:schemeClr>
                </a:solidFill>
                <a:latin typeface="Times New Roman"/>
              </a:rPr>
              <a:t>Early-mid May</a:t>
            </a:r>
          </a:p>
          <a:p>
            <a:pPr lvl="1">
              <a:buFont typeface="Times New Roman" pitchFamily="16" charset="0"/>
              <a:buChar char="•"/>
            </a:pPr>
            <a:r>
              <a:rPr lang="en-US" altLang="zh-CN" sz="1800" kern="0" dirty="0">
                <a:solidFill>
                  <a:schemeClr val="bg1">
                    <a:lumMod val="50000"/>
                  </a:schemeClr>
                </a:solidFill>
                <a:latin typeface="Times New Roman"/>
              </a:rPr>
              <a:t>Identify topics, </a:t>
            </a:r>
            <a:r>
              <a:rPr lang="en-US" altLang="zh-CN" sz="1800" kern="0" dirty="0" err="1">
                <a:solidFill>
                  <a:schemeClr val="bg1">
                    <a:lumMod val="50000"/>
                  </a:schemeClr>
                </a:solidFill>
                <a:latin typeface="Times New Roman"/>
              </a:rPr>
              <a:t>PoCs</a:t>
            </a:r>
            <a:r>
              <a:rPr lang="en-US" altLang="zh-CN" sz="1800" kern="0" dirty="0">
                <a:solidFill>
                  <a:schemeClr val="bg1">
                    <a:lumMod val="50000"/>
                  </a:schemeClr>
                </a:solidFill>
                <a:latin typeface="Times New Roman"/>
              </a:rPr>
              <a:t>, and volunteers</a:t>
            </a:r>
          </a:p>
          <a:p>
            <a:pPr lvl="0">
              <a:buFont typeface="Times New Roman" pitchFamily="16" charset="0"/>
              <a:buChar char="•"/>
            </a:pPr>
            <a:r>
              <a:rPr lang="en-US" altLang="zh-CN" sz="2200" kern="0" dirty="0">
                <a:solidFill>
                  <a:schemeClr val="bg1">
                    <a:lumMod val="50000"/>
                  </a:schemeClr>
                </a:solidFill>
                <a:latin typeface="Times New Roman"/>
              </a:rPr>
              <a:t>May 20</a:t>
            </a:r>
            <a:r>
              <a:rPr lang="en-US" altLang="zh-CN" sz="2200" kern="0" baseline="30000" dirty="0">
                <a:solidFill>
                  <a:schemeClr val="bg1">
                    <a:lumMod val="50000"/>
                  </a:schemeClr>
                </a:solidFill>
                <a:latin typeface="Times New Roman"/>
              </a:rPr>
              <a:t>th</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Comment collection closes</a:t>
            </a:r>
          </a:p>
          <a:p>
            <a:pPr lvl="0">
              <a:buFont typeface="Times New Roman" pitchFamily="16" charset="0"/>
              <a:buChar char="•"/>
            </a:pPr>
            <a:r>
              <a:rPr lang="en-US" altLang="zh-CN" sz="2200" kern="0" dirty="0">
                <a:solidFill>
                  <a:schemeClr val="bg1">
                    <a:lumMod val="50000"/>
                  </a:schemeClr>
                </a:solidFill>
                <a:latin typeface="Times New Roman"/>
              </a:rPr>
              <a:t>Week of May 23</a:t>
            </a:r>
            <a:r>
              <a:rPr lang="en-US" altLang="zh-CN" sz="2200" kern="0" baseline="30000" dirty="0">
                <a:solidFill>
                  <a:schemeClr val="bg1">
                    <a:lumMod val="50000"/>
                  </a:schemeClr>
                </a:solidFill>
                <a:latin typeface="Times New Roman"/>
              </a:rPr>
              <a:t>rd</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Editor classifies comments and share them with TTTs</a:t>
            </a:r>
          </a:p>
          <a:p>
            <a:pPr lvl="0">
              <a:buFont typeface="Times New Roman" pitchFamily="16" charset="0"/>
              <a:buChar char="•"/>
            </a:pPr>
            <a:r>
              <a:rPr lang="en-US" altLang="zh-CN" sz="2200" kern="0" dirty="0">
                <a:solidFill>
                  <a:schemeClr val="bg1">
                    <a:lumMod val="50000"/>
                  </a:schemeClr>
                </a:solidFill>
                <a:latin typeface="Times New Roman"/>
              </a:rPr>
              <a:t>June 3</a:t>
            </a:r>
            <a:r>
              <a:rPr lang="en-US" altLang="zh-CN" sz="2200" kern="0" baseline="30000" dirty="0">
                <a:solidFill>
                  <a:schemeClr val="bg1">
                    <a:lumMod val="50000"/>
                  </a:schemeClr>
                </a:solidFill>
                <a:latin typeface="Times New Roman"/>
              </a:rPr>
              <a:t>rd</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Deadline for comment assignment</a:t>
            </a:r>
          </a:p>
          <a:p>
            <a:pPr lvl="1">
              <a:buFont typeface="Times New Roman" pitchFamily="16" charset="0"/>
              <a:buChar char="•"/>
            </a:pPr>
            <a:endParaRPr lang="en-US" altLang="zh-CN" sz="1800" kern="0" dirty="0" smtClean="0">
              <a:solidFill>
                <a:srgbClr val="000000"/>
              </a:solidFill>
              <a:latin typeface="Times New Roman"/>
            </a:endParaRPr>
          </a:p>
          <a:p>
            <a:pPr>
              <a:buFont typeface="Times New Roman" pitchFamily="16" charset="0"/>
              <a:buChar char="•"/>
            </a:pPr>
            <a:r>
              <a:rPr lang="en-US" altLang="zh-CN" kern="0" dirty="0">
                <a:solidFill>
                  <a:srgbClr val="000000"/>
                </a:solidFill>
                <a:latin typeface="Times New Roman"/>
              </a:rPr>
              <a:t>Sep 1, </a:t>
            </a:r>
            <a:r>
              <a:rPr lang="en-US" altLang="zh-CN" kern="0" dirty="0" smtClean="0">
                <a:solidFill>
                  <a:srgbClr val="000000"/>
                </a:solidFill>
                <a:latin typeface="Times New Roman"/>
              </a:rPr>
              <a:t>2022</a:t>
            </a:r>
          </a:p>
          <a:p>
            <a:pPr lvl="1">
              <a:buFont typeface="Times New Roman" pitchFamily="16" charset="0"/>
              <a:buChar char="•"/>
            </a:pPr>
            <a:r>
              <a:rPr lang="en-US" altLang="zh-CN" sz="1800" kern="0" dirty="0" err="1" smtClean="0">
                <a:solidFill>
                  <a:srgbClr val="000000"/>
                </a:solidFill>
                <a:latin typeface="Times New Roman"/>
              </a:rPr>
              <a:t>TGbf</a:t>
            </a:r>
            <a:r>
              <a:rPr lang="en-US" altLang="zh-CN" sz="1800" kern="0" dirty="0" smtClean="0">
                <a:solidFill>
                  <a:srgbClr val="000000"/>
                </a:solidFill>
                <a:latin typeface="Times New Roman"/>
              </a:rPr>
              <a:t> </a:t>
            </a:r>
            <a:r>
              <a:rPr lang="en-US" altLang="zh-CN" sz="1800" kern="0" dirty="0">
                <a:solidFill>
                  <a:srgbClr val="000000"/>
                </a:solidFill>
                <a:latin typeface="Times New Roman"/>
              </a:rPr>
              <a:t>decide to change the timeline for Initial Letter Ballot (D1.0) to November </a:t>
            </a:r>
            <a:r>
              <a:rPr lang="en-US" altLang="zh-CN" sz="1800" kern="0" dirty="0" smtClean="0">
                <a:solidFill>
                  <a:srgbClr val="000000"/>
                </a:solidFill>
                <a:latin typeface="Times New Roman"/>
              </a:rPr>
              <a:t>2022</a:t>
            </a:r>
          </a:p>
          <a:p>
            <a:pPr lvl="1">
              <a:buFont typeface="Times New Roman" pitchFamily="16" charset="0"/>
              <a:buChar char="•"/>
            </a:pPr>
            <a:r>
              <a:rPr lang="en-US" altLang="zh-CN" sz="1800" dirty="0" smtClean="0"/>
              <a:t>SP </a:t>
            </a:r>
            <a:r>
              <a:rPr lang="en-US" altLang="zh-CN" sz="1800" dirty="0"/>
              <a:t>Result: Unanimous </a:t>
            </a:r>
            <a:r>
              <a:rPr lang="en-US" altLang="zh-CN" sz="1800" dirty="0" smtClean="0"/>
              <a:t>consent</a:t>
            </a:r>
            <a:endParaRPr lang="en-US" altLang="zh-CN" sz="1800" kern="0" dirty="0">
              <a:solidFill>
                <a:srgbClr val="000000"/>
              </a:solidFill>
              <a:latin typeface="Times New Roman"/>
            </a:endParaRPr>
          </a:p>
        </p:txBody>
      </p:sp>
      <p:sp>
        <p:nvSpPr>
          <p:cNvPr id="4" name="左大括号 3"/>
          <p:cNvSpPr/>
          <p:nvPr/>
        </p:nvSpPr>
        <p:spPr bwMode="auto">
          <a:xfrm>
            <a:off x="6019800" y="1600200"/>
            <a:ext cx="207962" cy="4572000"/>
          </a:xfrm>
          <a:prstGeom prst="leftBrace">
            <a:avLst>
              <a:gd name="adj1" fmla="val 8333"/>
              <a:gd name="adj2" fmla="val 18807"/>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7104950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smtClean="0"/>
              <a:t>		October	10, 11,       17, 18,	24, 25,	</a:t>
            </a:r>
            <a:r>
              <a:rPr lang="en-US" altLang="zh-CN" dirty="0"/>
              <a:t> </a:t>
            </a:r>
            <a:r>
              <a:rPr lang="en-US" altLang="zh-CN" dirty="0" smtClean="0"/>
              <a:t>   31	10:00 </a:t>
            </a:r>
            <a:r>
              <a:rPr lang="en-US" altLang="zh-CN" dirty="0"/>
              <a:t>- </a:t>
            </a:r>
            <a:r>
              <a:rPr lang="en-US" altLang="zh-CN" dirty="0" smtClean="0"/>
              <a:t>12:00 </a:t>
            </a:r>
            <a:r>
              <a:rPr lang="en-US" altLang="zh-CN" dirty="0"/>
              <a:t>ET</a:t>
            </a:r>
          </a:p>
          <a:p>
            <a:pPr algn="just" defTabSz="917575">
              <a:lnSpc>
                <a:spcPct val="90000"/>
              </a:lnSpc>
              <a:buNone/>
            </a:pPr>
            <a:r>
              <a:rPr lang="en-US" altLang="zh-CN" dirty="0" smtClean="0"/>
              <a:t>		October 	          13, 	     20,		27,	23:00 - 01:00 ET</a:t>
            </a:r>
          </a:p>
          <a:p>
            <a:pPr algn="ctr">
              <a:lnSpc>
                <a:spcPct val="90000"/>
              </a:lnSpc>
              <a:buFontTx/>
              <a:buNone/>
            </a:pPr>
            <a:endParaRPr lang="en-US" altLang="en-US" dirty="0" smtClean="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a:t>
            </a:r>
            <a:r>
              <a:rPr lang="en-US" altLang="en-US" dirty="0" smtClean="0">
                <a:cs typeface="Times New Roman" panose="02020603050405020304" pitchFamily="18" charset="0"/>
              </a:rPr>
              <a:t>	(</a:t>
            </a:r>
            <a:r>
              <a:rPr lang="en-US" altLang="en-US" dirty="0">
                <a:cs typeface="Times New Roman" panose="02020603050405020304" pitchFamily="18" charset="0"/>
              </a:rPr>
              <a:t>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a:t>
            </a:r>
            <a:r>
              <a:rPr lang="en-US" altLang="en-US" dirty="0" smtClean="0">
                <a:cs typeface="Times New Roman" panose="02020603050405020304" pitchFamily="18" charset="0"/>
              </a:rPr>
              <a:t>		(</a:t>
            </a:r>
            <a:r>
              <a:rPr lang="en-US" altLang="en-US" dirty="0">
                <a:cs typeface="Times New Roman" panose="02020603050405020304" pitchFamily="18" charset="0"/>
              </a:rPr>
              <a:t>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a:t>
            </a:r>
            <a:r>
              <a:rPr lang="en-US" altLang="zh-CN" dirty="0" smtClean="0"/>
              <a:t>		(</a:t>
            </a:r>
            <a:r>
              <a:rPr lang="en-US" altLang="zh-CN" dirty="0"/>
              <a:t>Qualcomm)</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zh-CN" dirty="0" smtClean="0"/>
              <a:t>	</a:t>
            </a:r>
            <a:r>
              <a:rPr lang="en-US" altLang="en-US" dirty="0" smtClean="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Tech</a:t>
            </a:r>
            <a:r>
              <a:rPr lang="en-US" altLang="zh-CN" dirty="0" smtClean="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zh-CN" dirty="0" smtClean="0"/>
              <a:t>	</a:t>
            </a:r>
            <a:r>
              <a:rPr lang="en-US" altLang="en-US" dirty="0" smtClean="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a:t>D0.1 CR </a:t>
            </a:r>
            <a:r>
              <a:rPr lang="en-US" altLang="zh-CN" dirty="0" smtClean="0"/>
              <a:t>Status (</a:t>
            </a:r>
            <a:r>
              <a:rPr lang="en-US" altLang="zh-CN" dirty="0"/>
              <a:t>U</a:t>
            </a:r>
            <a:r>
              <a:rPr lang="en-US" altLang="zh-CN" dirty="0" smtClean="0"/>
              <a:t>ntil September Interim)</a:t>
            </a:r>
            <a:endParaRPr lang="en-GB" dirty="0"/>
          </a:p>
        </p:txBody>
      </p:sp>
      <p:sp>
        <p:nvSpPr>
          <p:cNvPr id="9218" name="Rectangle 2"/>
          <p:cNvSpPr>
            <a:spLocks noGrp="1" noChangeArrowheads="1"/>
          </p:cNvSpPr>
          <p:nvPr>
            <p:ph idx="1"/>
          </p:nvPr>
        </p:nvSpPr>
        <p:spPr>
          <a:xfrm>
            <a:off x="533401" y="1752600"/>
            <a:ext cx="5334000" cy="4419600"/>
          </a:xfrm>
          <a:ln/>
        </p:spPr>
        <p:txBody>
          <a:bodyPr/>
          <a:lstStyle/>
          <a:p>
            <a:pPr algn="just">
              <a:spcBef>
                <a:spcPts val="0"/>
              </a:spcBef>
              <a:spcAft>
                <a:spcPts val="600"/>
              </a:spcAft>
              <a:buFont typeface="Arial" panose="020B0604020202020204" pitchFamily="34" charset="0"/>
              <a:buChar char="•"/>
            </a:pPr>
            <a:r>
              <a:rPr lang="en-US" dirty="0" smtClean="0"/>
              <a:t>Comment </a:t>
            </a:r>
            <a:r>
              <a:rPr lang="en-US" dirty="0"/>
              <a:t>resolution for D0.1 (802.11bf CC40 comments)</a:t>
            </a:r>
          </a:p>
          <a:p>
            <a:pPr lvl="1" algn="just">
              <a:spcBef>
                <a:spcPts val="0"/>
              </a:spcBef>
              <a:spcAft>
                <a:spcPts val="600"/>
              </a:spcAft>
              <a:buFont typeface="Arial" panose="020B0604020202020204" pitchFamily="34" charset="0"/>
              <a:buChar char="•"/>
            </a:pPr>
            <a:r>
              <a:rPr lang="en-US" altLang="zh-CN" sz="1800" dirty="0" smtClean="0"/>
              <a:t>~</a:t>
            </a:r>
            <a:r>
              <a:rPr lang="en-US" altLang="zh-CN" sz="1800" dirty="0" smtClean="0">
                <a:solidFill>
                  <a:srgbClr val="FF0000"/>
                </a:solidFill>
              </a:rPr>
              <a:t>49.8</a:t>
            </a:r>
            <a:r>
              <a:rPr lang="en-US" altLang="zh-CN" sz="1800" dirty="0">
                <a:solidFill>
                  <a:srgbClr val="FF0000"/>
                </a:solidFill>
              </a:rPr>
              <a:t>%</a:t>
            </a:r>
            <a:r>
              <a:rPr lang="en-US" altLang="zh-CN" sz="1800" dirty="0"/>
              <a:t> of all CC40 comments </a:t>
            </a:r>
            <a:r>
              <a:rPr lang="en-US" altLang="zh-CN" sz="1800" dirty="0" smtClean="0"/>
              <a:t>were resolved </a:t>
            </a:r>
          </a:p>
          <a:p>
            <a:pPr marL="361950" lvl="1" indent="0" algn="just">
              <a:spcBef>
                <a:spcPts val="0"/>
              </a:spcBef>
              <a:spcAft>
                <a:spcPts val="600"/>
              </a:spcAft>
              <a:buNone/>
            </a:pPr>
            <a:r>
              <a:rPr lang="en-US" altLang="zh-CN" sz="1800" dirty="0" smtClean="0"/>
              <a:t>	(</a:t>
            </a:r>
            <a:r>
              <a:rPr lang="en-US" altLang="zh-CN" sz="1800" dirty="0">
                <a:solidFill>
                  <a:srgbClr val="FF0000"/>
                </a:solidFill>
              </a:rPr>
              <a:t>454/912</a:t>
            </a:r>
            <a:r>
              <a:rPr lang="en-US" altLang="zh-CN" sz="1800" dirty="0"/>
              <a:t>, Please refer to the figure)</a:t>
            </a:r>
          </a:p>
        </p:txBody>
      </p:sp>
      <p:sp>
        <p:nvSpPr>
          <p:cNvPr id="5" name="Footer Placeholder 4"/>
          <p:cNvSpPr>
            <a:spLocks noGrp="1"/>
          </p:cNvSpPr>
          <p:nvPr>
            <p:ph type="ftr" idx="4294967295"/>
          </p:nvPr>
        </p:nvSpPr>
        <p:spPr>
          <a:xfrm>
            <a:off x="7143757" y="6475414"/>
            <a:ext cx="4246027" cy="180975"/>
          </a:xfrm>
          <a:prstGeom prst="rect">
            <a:avLst/>
          </a:prstGeom>
        </p:spPr>
        <p:txBody>
          <a:bodyPr/>
          <a:lstStyle/>
          <a:p>
            <a:r>
              <a:rPr lang="en-GB" dirty="0" smtClean="0"/>
              <a:t>Tony Xiao Han (Huawei)</a:t>
            </a:r>
            <a:endParaRPr lang="en-GB" dirty="0"/>
          </a:p>
        </p:txBody>
      </p:sp>
      <p:graphicFrame>
        <p:nvGraphicFramePr>
          <p:cNvPr id="6" name="Chart 6">
            <a:extLst>
              <a:ext uri="{FF2B5EF4-FFF2-40B4-BE49-F238E27FC236}">
                <a16:creationId xmlns="" xmlns:a16="http://schemas.microsoft.com/office/drawing/2014/main" id="{C0807CB6-20C1-45B5-8F67-26150D548148}"/>
              </a:ext>
            </a:extLst>
          </p:cNvPr>
          <p:cNvGraphicFramePr/>
          <p:nvPr>
            <p:extLst>
              <p:ext uri="{D42A27DB-BD31-4B8C-83A1-F6EECF244321}">
                <p14:modId xmlns:p14="http://schemas.microsoft.com/office/powerpoint/2010/main" val="3108506736"/>
              </p:ext>
            </p:extLst>
          </p:nvPr>
        </p:nvGraphicFramePr>
        <p:xfrm>
          <a:off x="6858000" y="1981200"/>
          <a:ext cx="5150768" cy="38100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1372098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Feedback type, general protocol and procedure, </a:t>
            </a:r>
            <a:r>
              <a:rPr lang="en-US" altLang="zh-CN" sz="2400" dirty="0" smtClean="0"/>
              <a:t>frame </a:t>
            </a:r>
            <a:r>
              <a:rPr lang="en-US" altLang="zh-CN" sz="2400" dirty="0"/>
              <a:t>format</a:t>
            </a:r>
          </a:p>
          <a:p>
            <a:pPr lvl="1" algn="just"/>
            <a:r>
              <a:rPr lang="en-US" altLang="zh-CN" sz="2400" dirty="0"/>
              <a:t>Technology and standardization gaps to support WLAN sensing</a:t>
            </a:r>
          </a:p>
          <a:p>
            <a:pPr lvl="1" algn="just"/>
            <a:r>
              <a:rPr lang="en-US" altLang="zh-CN" sz="2400" dirty="0">
                <a:solidFill>
                  <a:srgbClr val="FF0000"/>
                </a:solidFill>
              </a:rPr>
              <a:t>Proposed Draft </a:t>
            </a:r>
            <a:r>
              <a:rPr lang="en-US" altLang="zh-CN" sz="2400" dirty="0" smtClean="0">
                <a:solidFill>
                  <a:srgbClr val="FF0000"/>
                </a:solidFill>
              </a:rPr>
              <a:t>Text, </a:t>
            </a:r>
            <a:r>
              <a:rPr lang="en-US" altLang="zh-CN" sz="2400" smtClean="0">
                <a:solidFill>
                  <a:srgbClr val="FF0000"/>
                </a:solidFill>
              </a:rPr>
              <a:t>comment resolution </a:t>
            </a:r>
            <a:r>
              <a:rPr lang="en-US" altLang="zh-CN" sz="2400" dirty="0" smtClean="0">
                <a:solidFill>
                  <a:srgbClr val="FF0000"/>
                </a:solidFill>
              </a:rPr>
              <a:t>(</a:t>
            </a:r>
            <a:r>
              <a:rPr lang="en-US" altLang="zh-CN" sz="2400" dirty="0">
                <a:solidFill>
                  <a:srgbClr val="FF0000"/>
                </a:solidFill>
              </a:rPr>
              <a:t>or more detailed text documents contribution for SFD) </a:t>
            </a:r>
          </a:p>
          <a:p>
            <a:pPr lvl="1" algn="just"/>
            <a:r>
              <a:rPr lang="en-US" altLang="zh-CN" sz="2400" dirty="0"/>
              <a:t>Other?</a:t>
            </a:r>
          </a:p>
        </p:txBody>
      </p:sp>
    </p:spTree>
    <p:extLst>
      <p:ext uri="{BB962C8B-B14F-4D97-AF65-F5344CB8AC3E}">
        <p14:creationId xmlns:p14="http://schemas.microsoft.com/office/powerpoint/2010/main" val="43111667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a:t>
            </a:r>
            <a:r>
              <a:rPr lang="en-US" altLang="zh-CN" sz="3200" dirty="0" smtClean="0"/>
              <a:t>Times</a:t>
            </a:r>
            <a:endParaRPr lang="en-US" altLang="en-US" sz="3200" dirty="0">
              <a:solidFill>
                <a:schemeClr val="tx2"/>
              </a:solidFill>
            </a:endParaRPr>
          </a:p>
        </p:txBody>
      </p:sp>
      <p:sp>
        <p:nvSpPr>
          <p:cNvPr id="6" name="Rectangle 3"/>
          <p:cNvSpPr txBox="1">
            <a:spLocks noChangeArrowheads="1"/>
          </p:cNvSpPr>
          <p:nvPr/>
        </p:nvSpPr>
        <p:spPr bwMode="auto">
          <a:xfrm>
            <a:off x="228600" y="990600"/>
            <a:ext cx="6172200"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smtClean="0">
                <a:cs typeface="Times New Roman" panose="02020603050405020304" pitchFamily="18" charset="0"/>
              </a:rPr>
              <a:t>Confirmed:</a:t>
            </a:r>
            <a:endParaRPr lang="en-US" altLang="zh-CN" sz="1200" dirty="0" smtClean="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September 	</a:t>
            </a:r>
            <a:r>
              <a:rPr lang="en-US" altLang="zh-CN" sz="1100" strike="sngStrike" dirty="0" smtClean="0">
                <a:solidFill>
                  <a:schemeClr val="bg1">
                    <a:lumMod val="50000"/>
                  </a:schemeClr>
                </a:solidFill>
                <a:cs typeface="Times New Roman" panose="02020603050405020304" pitchFamily="18" charset="0"/>
              </a:rPr>
              <a:t>19</a:t>
            </a:r>
            <a:r>
              <a:rPr lang="en-US" altLang="zh-CN" sz="1100" strike="sngStrike" dirty="0">
                <a:solidFill>
                  <a:schemeClr val="bg1">
                    <a:lumMod val="50000"/>
                  </a:schemeClr>
                </a:solidFill>
                <a:cs typeface="Times New Roman" panose="02020603050405020304" pitchFamily="18" charset="0"/>
              </a:rPr>
              <a:t>	(Monday),	</a:t>
            </a:r>
            <a:r>
              <a:rPr lang="en-US" altLang="zh-CN" sz="1100" strike="sngStrike" dirty="0" smtClean="0">
                <a:solidFill>
                  <a:schemeClr val="bg1">
                    <a:lumMod val="50000"/>
                  </a:schemeClr>
                </a:solidFill>
                <a:cs typeface="Times New Roman" panose="02020603050405020304" pitchFamily="18" charset="0"/>
              </a:rPr>
              <a:t>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a:t>
            </a:r>
            <a:r>
              <a:rPr lang="en-US" altLang="zh-CN" sz="1100" strike="sngStrike" dirty="0" smtClean="0">
                <a:solidFill>
                  <a:schemeClr val="bg1">
                    <a:lumMod val="50000"/>
                  </a:schemeClr>
                </a:solidFill>
                <a:cs typeface="Times New Roman" panose="02020603050405020304" pitchFamily="18" charset="0"/>
              </a:rPr>
              <a:t>- 12:00 ET</a:t>
            </a:r>
            <a:r>
              <a:rPr lang="en-US" altLang="zh-CN" sz="1100" dirty="0" smtClean="0">
                <a:solidFill>
                  <a:schemeClr val="bg1">
                    <a:lumMod val="50000"/>
                  </a:schemeClr>
                </a:solidFill>
                <a:cs typeface="Times New Roman" panose="02020603050405020304" pitchFamily="18" charset="0"/>
              </a:rPr>
              <a:t>  (Too close to September interim)</a:t>
            </a: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September 	</a:t>
            </a:r>
            <a:r>
              <a:rPr lang="en-US" altLang="zh-CN" sz="1100" strike="sngStrike" dirty="0" smtClean="0">
                <a:solidFill>
                  <a:schemeClr val="bg1">
                    <a:lumMod val="50000"/>
                  </a:schemeClr>
                </a:solidFill>
                <a:cs typeface="Times New Roman" panose="02020603050405020304" pitchFamily="18" charset="0"/>
              </a:rPr>
              <a:t>20</a:t>
            </a:r>
            <a:r>
              <a:rPr lang="en-US" altLang="zh-CN" sz="1100" strike="sngStrike" dirty="0">
                <a:solidFill>
                  <a:schemeClr val="bg1">
                    <a:lumMod val="50000"/>
                  </a:schemeClr>
                </a:solidFill>
                <a:cs typeface="Times New Roman" panose="02020603050405020304" pitchFamily="18" charset="0"/>
              </a:rPr>
              <a:t>	(Tuesday),	</a:t>
            </a:r>
            <a:r>
              <a:rPr lang="en-US" altLang="zh-CN" sz="1100" strike="sngStrike" dirty="0" smtClean="0">
                <a:solidFill>
                  <a:schemeClr val="bg1">
                    <a:lumMod val="50000"/>
                  </a:schemeClr>
                </a:solidFill>
                <a:cs typeface="Times New Roman" panose="02020603050405020304" pitchFamily="18" charset="0"/>
              </a:rPr>
              <a:t>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a:t>
            </a:r>
            <a:r>
              <a:rPr lang="en-US" altLang="zh-CN" sz="1100" strike="sngStrike" dirty="0" smtClean="0">
                <a:solidFill>
                  <a:schemeClr val="bg1">
                    <a:lumMod val="50000"/>
                  </a:schemeClr>
                </a:solidFill>
                <a:cs typeface="Times New Roman" panose="02020603050405020304" pitchFamily="18" charset="0"/>
              </a:rPr>
              <a:t>- 12:00 </a:t>
            </a:r>
            <a:r>
              <a:rPr lang="en-US" altLang="zh-CN" sz="1100" strike="sngStrike" dirty="0">
                <a:solidFill>
                  <a:schemeClr val="bg1">
                    <a:lumMod val="50000"/>
                  </a:schemeClr>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September 	</a:t>
            </a:r>
            <a:r>
              <a:rPr lang="en-US" altLang="zh-CN" sz="1100" dirty="0" smtClean="0">
                <a:solidFill>
                  <a:srgbClr val="00B0F0"/>
                </a:solidFill>
                <a:cs typeface="Times New Roman" panose="02020603050405020304" pitchFamily="18" charset="0"/>
              </a:rPr>
              <a:t>22</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a:t>
            </a:r>
            <a:r>
              <a:rPr lang="en-US" altLang="zh-CN" sz="1100" dirty="0" smtClean="0">
                <a:solidFill>
                  <a:srgbClr val="00B0F0"/>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September	26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September 	</a:t>
            </a:r>
            <a:r>
              <a:rPr lang="en-US" altLang="zh-CN" sz="1100" dirty="0" smtClean="0">
                <a:solidFill>
                  <a:srgbClr val="00B050"/>
                </a:solidFill>
                <a:cs typeface="Times New Roman" panose="02020603050405020304" pitchFamily="18" charset="0"/>
              </a:rPr>
              <a:t>27</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September	</a:t>
            </a:r>
            <a:r>
              <a:rPr lang="en-US" altLang="zh-CN" sz="1100" dirty="0" smtClean="0">
                <a:solidFill>
                  <a:srgbClr val="00B0F0"/>
                </a:solidFill>
                <a:cs typeface="Times New Roman" panose="02020603050405020304" pitchFamily="18" charset="0"/>
              </a:rPr>
              <a:t>29</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October	3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a:t>
            </a:r>
            <a:r>
              <a:rPr lang="en-US" altLang="zh-CN" sz="1100" strike="sngStrike" dirty="0" smtClean="0">
                <a:solidFill>
                  <a:schemeClr val="bg1">
                    <a:lumMod val="50000"/>
                  </a:schemeClr>
                </a:solidFill>
                <a:cs typeface="Times New Roman" panose="02020603050405020304" pitchFamily="18" charset="0"/>
              </a:rPr>
              <a:t>ET</a:t>
            </a:r>
            <a:r>
              <a:rPr lang="en-US" altLang="zh-CN" sz="1100" dirty="0" smtClean="0">
                <a:solidFill>
                  <a:schemeClr val="bg1">
                    <a:lumMod val="50000"/>
                  </a:schemeClr>
                </a:solidFill>
                <a:cs typeface="Times New Roman" panose="02020603050405020304" pitchFamily="18" charset="0"/>
              </a:rPr>
              <a:t>  (Holiday)</a:t>
            </a:r>
            <a:endParaRPr lang="en-US" altLang="zh-CN" sz="1100" strike="sngStrike"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October	4	(Tuesday),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October	6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smtClean="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10</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11</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October	</a:t>
            </a:r>
            <a:r>
              <a:rPr lang="en-US" altLang="zh-CN" sz="1100" dirty="0" smtClean="0">
                <a:solidFill>
                  <a:srgbClr val="00B0F0"/>
                </a:solidFill>
                <a:cs typeface="Times New Roman" panose="02020603050405020304" pitchFamily="18" charset="0"/>
              </a:rPr>
              <a:t>13</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17</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18</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October	</a:t>
            </a:r>
            <a:r>
              <a:rPr lang="en-US" altLang="zh-CN" sz="1100" dirty="0" smtClean="0">
                <a:solidFill>
                  <a:srgbClr val="00B0F0"/>
                </a:solidFill>
                <a:cs typeface="Times New Roman" panose="02020603050405020304" pitchFamily="18" charset="0"/>
              </a:rPr>
              <a:t>20</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24</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25</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October	</a:t>
            </a:r>
            <a:r>
              <a:rPr lang="en-US" altLang="zh-CN" sz="1100" dirty="0" smtClean="0">
                <a:solidFill>
                  <a:srgbClr val="00B0F0"/>
                </a:solidFill>
                <a:cs typeface="Times New Roman" panose="02020603050405020304" pitchFamily="18" charset="0"/>
              </a:rPr>
              <a:t>27</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smtClean="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31</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November 	</a:t>
            </a:r>
            <a:r>
              <a:rPr lang="en-US" altLang="zh-CN" sz="1100" dirty="0" smtClean="0">
                <a:solidFill>
                  <a:srgbClr val="00B050"/>
                </a:solidFill>
                <a:cs typeface="Times New Roman" panose="02020603050405020304" pitchFamily="18" charset="0"/>
              </a:rPr>
              <a:t>1</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November	3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November 	</a:t>
            </a:r>
            <a:r>
              <a:rPr lang="en-US" altLang="zh-CN" sz="1100" dirty="0" smtClean="0">
                <a:solidFill>
                  <a:srgbClr val="00B050"/>
                </a:solidFill>
                <a:cs typeface="Times New Roman" panose="02020603050405020304" pitchFamily="18" charset="0"/>
              </a:rPr>
              <a:t>7</a:t>
            </a:r>
            <a:r>
              <a:rPr lang="en-US" altLang="zh-CN" sz="1100" dirty="0">
                <a:solidFill>
                  <a:srgbClr val="00B050"/>
                </a:solidFill>
                <a:cs typeface="Times New Roman" panose="02020603050405020304" pitchFamily="18" charset="0"/>
              </a:rPr>
              <a:t>	(Monday),	</a:t>
            </a:r>
            <a:r>
              <a:rPr lang="en-US" altLang="zh-CN" sz="1100" dirty="0" smtClean="0">
                <a:solidFill>
                  <a:srgbClr val="00B050"/>
                </a:solidFill>
                <a:cs typeface="Times New Roman" panose="02020603050405020304" pitchFamily="18" charset="0"/>
              </a:rPr>
              <a:t>09</a:t>
            </a:r>
            <a:r>
              <a:rPr lang="zh-CN" altLang="en-US" sz="1100" dirty="0" smtClean="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a:t>
            </a:r>
            <a:r>
              <a:rPr lang="en-US" altLang="zh-CN" sz="1100" dirty="0" smtClean="0">
                <a:solidFill>
                  <a:srgbClr val="00B050"/>
                </a:solidFill>
                <a:cs typeface="Times New Roman" panose="02020603050405020304" pitchFamily="18" charset="0"/>
              </a:rPr>
              <a:t>11:00 </a:t>
            </a:r>
            <a:r>
              <a:rPr lang="en-US" altLang="zh-CN" sz="1100" dirty="0">
                <a:solidFill>
                  <a:srgbClr val="00B050"/>
                </a:solidFill>
                <a:cs typeface="Times New Roman" panose="02020603050405020304" pitchFamily="18" charset="0"/>
              </a:rPr>
              <a:t>ET </a:t>
            </a:r>
            <a:r>
              <a:rPr lang="en-US" altLang="zh-CN" sz="1100" dirty="0">
                <a:solidFill>
                  <a:srgbClr val="FF0000"/>
                </a:solidFill>
                <a:cs typeface="Times New Roman" panose="02020603050405020304" pitchFamily="18" charset="0"/>
              </a:rPr>
              <a:t>(Daylight saving time </a:t>
            </a:r>
            <a:r>
              <a:rPr lang="en-US" altLang="zh-CN" sz="1100" dirty="0" smtClean="0">
                <a:solidFill>
                  <a:srgbClr val="FF0000"/>
                </a:solidFill>
                <a:cs typeface="Times New Roman" panose="02020603050405020304" pitchFamily="18" charset="0"/>
              </a:rPr>
              <a:t>end </a:t>
            </a:r>
            <a:r>
              <a:rPr lang="en-US" altLang="zh-CN" sz="1100" dirty="0">
                <a:solidFill>
                  <a:srgbClr val="FF0000"/>
                </a:solidFill>
                <a:cs typeface="Times New Roman" panose="02020603050405020304" pitchFamily="18" charset="0"/>
              </a:rPr>
              <a:t>on Nov. </a:t>
            </a:r>
            <a:r>
              <a:rPr lang="en-US" altLang="zh-CN" sz="1100" dirty="0" smtClean="0">
                <a:solidFill>
                  <a:srgbClr val="FF0000"/>
                </a:solidFill>
                <a:cs typeface="Times New Roman" panose="02020603050405020304" pitchFamily="18" charset="0"/>
              </a:rPr>
              <a:t>6)</a:t>
            </a:r>
            <a:endParaRPr lang="en-US" altLang="zh-CN" sz="11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November 	</a:t>
            </a:r>
            <a:r>
              <a:rPr lang="en-US" altLang="zh-CN" sz="1100" dirty="0" smtClean="0">
                <a:solidFill>
                  <a:srgbClr val="00B050"/>
                </a:solidFill>
                <a:cs typeface="Times New Roman" panose="02020603050405020304" pitchFamily="18" charset="0"/>
              </a:rPr>
              <a:t>8</a:t>
            </a:r>
            <a:r>
              <a:rPr lang="en-US" altLang="zh-CN" sz="1100" dirty="0">
                <a:solidFill>
                  <a:srgbClr val="00B050"/>
                </a:solidFill>
                <a:cs typeface="Times New Roman" panose="02020603050405020304" pitchFamily="18" charset="0"/>
              </a:rPr>
              <a:t>	(Tuesday),	</a:t>
            </a:r>
            <a:r>
              <a:rPr lang="en-US" altLang="zh-CN" sz="1100" dirty="0" smtClean="0">
                <a:solidFill>
                  <a:srgbClr val="00B050"/>
                </a:solidFill>
                <a:cs typeface="Times New Roman" panose="02020603050405020304" pitchFamily="18" charset="0"/>
              </a:rPr>
              <a:t>09</a:t>
            </a:r>
            <a:r>
              <a:rPr lang="zh-CN" altLang="en-US" sz="1100" dirty="0" smtClean="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a:t>
            </a:r>
            <a:r>
              <a:rPr lang="en-US" altLang="zh-CN" sz="1100" dirty="0" smtClean="0">
                <a:solidFill>
                  <a:srgbClr val="00B050"/>
                </a:solidFill>
                <a:cs typeface="Times New Roman" panose="02020603050405020304" pitchFamily="18" charset="0"/>
              </a:rPr>
              <a:t>11:00 </a:t>
            </a:r>
            <a:r>
              <a:rPr lang="en-US" altLang="zh-CN" sz="1100"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November 	</a:t>
            </a:r>
            <a:r>
              <a:rPr lang="en-US" altLang="zh-CN" sz="1100" dirty="0" smtClean="0">
                <a:solidFill>
                  <a:srgbClr val="00B0F0"/>
                </a:solidFill>
                <a:cs typeface="Times New Roman" panose="02020603050405020304" pitchFamily="18" charset="0"/>
              </a:rPr>
              <a:t>10</a:t>
            </a:r>
            <a:r>
              <a:rPr lang="en-US" altLang="zh-CN" sz="1100" dirty="0">
                <a:solidFill>
                  <a:srgbClr val="00B0F0"/>
                </a:solidFill>
                <a:cs typeface="Times New Roman" panose="02020603050405020304" pitchFamily="18" charset="0"/>
              </a:rPr>
              <a:t>	(Thursday),	</a:t>
            </a:r>
            <a:r>
              <a:rPr lang="en-US" altLang="zh-CN" sz="1100" dirty="0" smtClean="0">
                <a:solidFill>
                  <a:srgbClr val="00B0F0"/>
                </a:solidFill>
                <a:cs typeface="Times New Roman" panose="02020603050405020304" pitchFamily="18" charset="0"/>
              </a:rPr>
              <a:t>22</a:t>
            </a:r>
            <a:r>
              <a:rPr lang="zh-CN" altLang="en-US" sz="1100" dirty="0" smtClean="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a:t>
            </a:r>
            <a:r>
              <a:rPr lang="en-US" altLang="zh-CN" sz="1100" dirty="0" smtClean="0">
                <a:solidFill>
                  <a:srgbClr val="00B0F0"/>
                </a:solidFill>
                <a:cs typeface="Times New Roman" panose="02020603050405020304" pitchFamily="18" charset="0"/>
              </a:rPr>
              <a:t>00:00 </a:t>
            </a:r>
            <a:r>
              <a:rPr lang="en-US" altLang="zh-CN" sz="1100" dirty="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p:txBody>
      </p:sp>
      <p:sp>
        <p:nvSpPr>
          <p:cNvPr id="9" name="Rectangle 3"/>
          <p:cNvSpPr txBox="1">
            <a:spLocks noChangeArrowheads="1"/>
          </p:cNvSpPr>
          <p:nvPr/>
        </p:nvSpPr>
        <p:spPr bwMode="auto">
          <a:xfrm>
            <a:off x="6400800" y="1069759"/>
            <a:ext cx="5410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smtClean="0">
                <a:solidFill>
                  <a:srgbClr val="FF0000"/>
                </a:solidFill>
              </a:rPr>
              <a:t>To be revised</a:t>
            </a:r>
          </a:p>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smtClean="0"/>
              <a:t>November Plenary </a:t>
            </a:r>
            <a:r>
              <a:rPr lang="en-US" altLang="zh-CN" sz="1600" b="1" dirty="0"/>
              <a:t>2022 (November 13-18) </a:t>
            </a:r>
            <a:endParaRPr lang="en-US" altLang="zh-CN" sz="1600" b="1" dirty="0" smtClean="0"/>
          </a:p>
          <a:p>
            <a:pPr marL="361950" lvl="1" indent="-361950" algn="just">
              <a:spcBef>
                <a:spcPct val="0"/>
              </a:spcBef>
              <a:spcAft>
                <a:spcPts val="0"/>
              </a:spcAft>
              <a:buClr>
                <a:srgbClr val="000000"/>
              </a:buClr>
              <a:buNone/>
              <a:defRPr/>
            </a:pPr>
            <a:r>
              <a:rPr lang="en-US" altLang="zh-CN" sz="1600" dirty="0"/>
              <a:t>	</a:t>
            </a:r>
            <a:r>
              <a:rPr lang="en-US" altLang="zh-CN" sz="1200" dirty="0" smtClean="0"/>
              <a:t>(</a:t>
            </a:r>
            <a:r>
              <a:rPr lang="en-US" altLang="zh-CN" sz="1200" dirty="0"/>
              <a:t>Daylight saving time end on </a:t>
            </a:r>
            <a:r>
              <a:rPr lang="en-US" altLang="zh-CN" sz="1200" dirty="0">
                <a:solidFill>
                  <a:srgbClr val="0000FF"/>
                </a:solidFill>
              </a:rPr>
              <a:t>Nov. </a:t>
            </a:r>
            <a:r>
              <a:rPr lang="en-US" altLang="zh-CN" sz="1200" dirty="0" smtClean="0">
                <a:solidFill>
                  <a:srgbClr val="0000FF"/>
                </a:solidFill>
              </a:rPr>
              <a:t>6</a:t>
            </a:r>
            <a:r>
              <a:rPr lang="en-US" altLang="zh-CN" sz="1200" dirty="0" smtClean="0"/>
              <a:t>)</a:t>
            </a:r>
            <a:endParaRPr lang="en-US" altLang="zh-CN" sz="1200" dirty="0"/>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smtClean="0">
                <a:solidFill>
                  <a:srgbClr val="FFC000"/>
                </a:solidFill>
                <a:cs typeface="Times New Roman" panose="02020603050405020304" pitchFamily="18" charset="0"/>
              </a:rPr>
              <a:t>November 14    </a:t>
            </a:r>
            <a:r>
              <a:rPr lang="en-US" altLang="zh-CN" sz="1200" dirty="0">
                <a:solidFill>
                  <a:srgbClr val="FFC000"/>
                </a:solidFill>
                <a:cs typeface="Times New Roman" panose="02020603050405020304" pitchFamily="18" charset="0"/>
              </a:rPr>
              <a:t>(Monday PM </a:t>
            </a:r>
            <a:r>
              <a:rPr lang="en-US" altLang="zh-CN" sz="1200" dirty="0" smtClean="0">
                <a:solidFill>
                  <a:srgbClr val="FFC000"/>
                </a:solidFill>
                <a:cs typeface="Times New Roman" panose="02020603050405020304" pitchFamily="18" charset="0"/>
              </a:rPr>
              <a:t>1),</a:t>
            </a:r>
            <a:r>
              <a:rPr lang="en-US" altLang="zh-CN" sz="1200" dirty="0">
                <a:solidFill>
                  <a:srgbClr val="FFC000"/>
                </a:solidFill>
                <a:cs typeface="Times New Roman" panose="02020603050405020304" pitchFamily="18" charset="0"/>
              </a:rPr>
              <a:t>		</a:t>
            </a:r>
            <a:r>
              <a:rPr lang="en-US" altLang="zh-CN" sz="1200" dirty="0" smtClean="0">
                <a:solidFill>
                  <a:srgbClr val="FFC000"/>
                </a:solidFill>
                <a:cs typeface="Times New Roman" panose="02020603050405020304" pitchFamily="18" charset="0"/>
              </a:rPr>
              <a:t>13:30-15:30 </a:t>
            </a:r>
            <a:r>
              <a:rPr lang="en-US" altLang="zh-CN" sz="1200" dirty="0">
                <a:solidFill>
                  <a:srgbClr val="FFC000"/>
                </a:solidFill>
                <a:cs typeface="Times New Roman" panose="02020603050405020304" pitchFamily="18" charset="0"/>
              </a:rPr>
              <a:t>Thailand </a:t>
            </a:r>
            <a:r>
              <a:rPr lang="en-US" altLang="zh-CN" sz="1200" dirty="0" smtClean="0">
                <a:solidFill>
                  <a:srgbClr val="FFC000"/>
                </a:solidFill>
                <a:cs typeface="Times New Roman" panose="02020603050405020304" pitchFamily="18" charset="0"/>
              </a:rPr>
              <a:t>time</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FFC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a:solidFill>
                  <a:srgbClr val="00B050"/>
                </a:solidFill>
                <a:cs typeface="Times New Roman" panose="02020603050405020304" pitchFamily="18" charset="0"/>
              </a:rPr>
              <a:t>November 15    (Tuesday AM 1),	08:00-10:00 Thailand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FFC000"/>
                </a:solidFill>
                <a:cs typeface="Times New Roman" panose="02020603050405020304" pitchFamily="18" charset="0"/>
              </a:rPr>
              <a:t>November </a:t>
            </a:r>
            <a:r>
              <a:rPr lang="en-US" altLang="zh-CN" dirty="0" smtClean="0">
                <a:solidFill>
                  <a:srgbClr val="FFC000"/>
                </a:solidFill>
                <a:cs typeface="Times New Roman" panose="02020603050405020304" pitchFamily="18" charset="0"/>
              </a:rPr>
              <a:t>15    </a:t>
            </a:r>
            <a:r>
              <a:rPr lang="en-US" altLang="zh-CN" dirty="0">
                <a:solidFill>
                  <a:srgbClr val="FFC000"/>
                </a:solidFill>
                <a:cs typeface="Times New Roman" panose="02020603050405020304" pitchFamily="18" charset="0"/>
              </a:rPr>
              <a:t>(Tuesday PM 1),		13:30-15:30 Thailand time</a:t>
            </a:r>
          </a:p>
          <a:p>
            <a:pPr marL="400050" lvl="2" indent="0" algn="just">
              <a:spcBef>
                <a:spcPct val="0"/>
              </a:spcBef>
              <a:spcAft>
                <a:spcPts val="0"/>
              </a:spcAft>
              <a:buClr>
                <a:srgbClr val="000000"/>
              </a:buClr>
              <a:buNone/>
              <a:defRPr/>
            </a:pPr>
            <a:endParaRPr lang="en-US" altLang="zh-CN" strike="sngStrike" dirty="0">
              <a:solidFill>
                <a:srgbClr val="1F497D"/>
              </a:solidFill>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November 16    (Wednesday AM 1),	08:00-10:00 Thailand time</a:t>
            </a:r>
          </a:p>
          <a:p>
            <a:pPr marL="685800" lvl="2" indent="-285750" algn="just">
              <a:spcBef>
                <a:spcPct val="0"/>
              </a:spcBef>
              <a:spcAft>
                <a:spcPts val="0"/>
              </a:spcAft>
              <a:buFont typeface="Times New Roman" panose="02020603050405020304" pitchFamily="18" charset="0"/>
              <a:buChar char="―"/>
              <a:defRPr/>
            </a:pPr>
            <a:r>
              <a:rPr lang="en-US" altLang="zh-CN" dirty="0" smtClean="0">
                <a:solidFill>
                  <a:srgbClr val="00B0F0"/>
                </a:solidFill>
                <a:ea typeface="宋体" panose="02010600030101010101" pitchFamily="2" charset="-122"/>
              </a:rPr>
              <a:t>November 16    </a:t>
            </a:r>
            <a:r>
              <a:rPr lang="en-US" altLang="zh-CN" dirty="0">
                <a:solidFill>
                  <a:srgbClr val="00B0F0"/>
                </a:solidFill>
                <a:ea typeface="宋体" panose="02010600030101010101" pitchFamily="2" charset="-122"/>
              </a:rPr>
              <a:t>(Wednesday AM 2),	10:30-12:30 Thailand time</a:t>
            </a:r>
          </a:p>
          <a:p>
            <a:pPr marL="400050" lvl="2" indent="0" algn="just">
              <a:spcBef>
                <a:spcPct val="0"/>
              </a:spcBef>
              <a:spcAft>
                <a:spcPts val="0"/>
              </a:spcAft>
              <a:buNone/>
              <a:defRPr/>
            </a:pPr>
            <a:endParaRPr lang="en-US" altLang="zh-CN" sz="1200" strike="sngStrike" dirty="0">
              <a:solidFill>
                <a:srgbClr val="1F497D"/>
              </a:solidFill>
              <a:latin typeface="+mn-lt"/>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smtClean="0">
                <a:solidFill>
                  <a:srgbClr val="00B050"/>
                </a:solidFill>
                <a:cs typeface="Times New Roman" panose="02020603050405020304" pitchFamily="18" charset="0"/>
              </a:rPr>
              <a:t>November 17    </a:t>
            </a:r>
            <a:r>
              <a:rPr lang="en-US" altLang="zh-CN" sz="1200" dirty="0">
                <a:solidFill>
                  <a:srgbClr val="00B050"/>
                </a:solidFill>
                <a:cs typeface="Times New Roman" panose="02020603050405020304" pitchFamily="18" charset="0"/>
              </a:rPr>
              <a:t>(Thursday </a:t>
            </a:r>
            <a:r>
              <a:rPr lang="en-US" altLang="zh-CN" sz="1200" dirty="0" smtClean="0">
                <a:solidFill>
                  <a:srgbClr val="00B050"/>
                </a:solidFill>
                <a:cs typeface="Times New Roman" panose="02020603050405020304" pitchFamily="18" charset="0"/>
              </a:rPr>
              <a:t>AM 1),</a:t>
            </a:r>
            <a:r>
              <a:rPr lang="en-US" altLang="zh-CN" sz="1200" dirty="0">
                <a:solidFill>
                  <a:srgbClr val="00B050"/>
                </a:solidFill>
                <a:cs typeface="Times New Roman" panose="02020603050405020304" pitchFamily="18" charset="0"/>
              </a:rPr>
              <a:t>	</a:t>
            </a:r>
            <a:r>
              <a:rPr lang="en-US" altLang="zh-CN" sz="1200" dirty="0" smtClean="0">
                <a:solidFill>
                  <a:srgbClr val="00B050"/>
                </a:solidFill>
                <a:cs typeface="Times New Roman" panose="02020603050405020304" pitchFamily="18" charset="0"/>
              </a:rPr>
              <a:t>08:00-10:00 </a:t>
            </a:r>
            <a:r>
              <a:rPr lang="en-US" altLang="zh-CN" sz="1200" dirty="0">
                <a:solidFill>
                  <a:srgbClr val="00B050"/>
                </a:solidFill>
                <a:cs typeface="Times New Roman" panose="02020603050405020304" pitchFamily="18" charset="0"/>
              </a:rPr>
              <a:t>Thailand </a:t>
            </a:r>
            <a:r>
              <a:rPr lang="en-US" altLang="zh-CN" sz="1200" dirty="0" smtClean="0">
                <a:solidFill>
                  <a:srgbClr val="00B050"/>
                </a:solidFill>
                <a:cs typeface="Times New Roman" panose="02020603050405020304" pitchFamily="18" charset="0"/>
              </a:rPr>
              <a:t>time</a:t>
            </a:r>
          </a:p>
          <a:p>
            <a:pPr marL="685800" lvl="2" indent="-285750" algn="just">
              <a:spcBef>
                <a:spcPct val="0"/>
              </a:spcBef>
              <a:spcAft>
                <a:spcPts val="0"/>
              </a:spcAft>
              <a:buFont typeface="Times New Roman" panose="02020603050405020304" pitchFamily="18" charset="0"/>
              <a:buChar char="―"/>
              <a:defRPr/>
            </a:pPr>
            <a:endParaRPr lang="en-US" altLang="zh-CN" sz="1200" dirty="0" smtClean="0">
              <a:solidFill>
                <a:srgbClr val="1F497D"/>
              </a:solidFill>
              <a:latin typeface="+mn-lt"/>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r>
              <a:rPr lang="en-US" altLang="zh-CN" sz="1050" dirty="0" smtClean="0">
                <a:cs typeface="Times New Roman" panose="02020603050405020304" pitchFamily="18" charset="0"/>
              </a:rPr>
              <a:t>** </a:t>
            </a:r>
            <a:r>
              <a:rPr lang="en-US" altLang="zh-CN" sz="1050" dirty="0">
                <a:cs typeface="Times New Roman" panose="02020603050405020304" pitchFamily="18" charset="0"/>
              </a:rPr>
              <a:t>Note: </a:t>
            </a:r>
          </a:p>
          <a:p>
            <a:pPr lvl="1" indent="-228600" algn="just">
              <a:spcBef>
                <a:spcPct val="0"/>
              </a:spcBef>
              <a:spcAft>
                <a:spcPts val="300"/>
              </a:spcAft>
              <a:buClr>
                <a:srgbClr val="000000"/>
              </a:buClr>
              <a:buAutoNum type="arabicPeriod"/>
              <a:defRPr/>
            </a:pPr>
            <a:r>
              <a:rPr lang="en-US" altLang="zh-CN" sz="1050" dirty="0">
                <a:cs typeface="Times New Roman" panose="02020603050405020304" pitchFamily="18" charset="0"/>
              </a:rPr>
              <a:t>when conflict with CAC, the call will be changed </a:t>
            </a:r>
          </a:p>
          <a:p>
            <a:pPr marL="0" lvl="1" indent="0" algn="just">
              <a:spcBef>
                <a:spcPct val="0"/>
              </a:spcBef>
              <a:spcAft>
                <a:spcPts val="300"/>
              </a:spcAft>
              <a:buClr>
                <a:srgbClr val="000000"/>
              </a:buClr>
              <a:buNone/>
              <a:defRPr/>
            </a:pPr>
            <a:r>
              <a:rPr lang="en-US" altLang="zh-CN" sz="1050" dirty="0" smtClean="0">
                <a:cs typeface="Times New Roman" panose="02020603050405020304" pitchFamily="18" charset="0"/>
              </a:rPr>
              <a:t>(Sept - Nov </a:t>
            </a:r>
            <a:r>
              <a:rPr lang="en-US" altLang="zh-CN" sz="1050" dirty="0">
                <a:cs typeface="Times New Roman" panose="02020603050405020304" pitchFamily="18" charset="0"/>
              </a:rPr>
              <a:t>2022 CAC calls: </a:t>
            </a:r>
            <a:r>
              <a:rPr lang="en-US" altLang="zh-CN" sz="1050" dirty="0">
                <a:solidFill>
                  <a:srgbClr val="FF0000"/>
                </a:solidFill>
                <a:cs typeface="Times New Roman" panose="02020603050405020304" pitchFamily="18" charset="0"/>
              </a:rPr>
              <a:t>October 10, 31 09:00 </a:t>
            </a:r>
            <a:r>
              <a:rPr lang="en-US" altLang="zh-CN" sz="1050" dirty="0" smtClean="0">
                <a:solidFill>
                  <a:srgbClr val="FF0000"/>
                </a:solidFill>
                <a:cs typeface="Times New Roman" panose="02020603050405020304" pitchFamily="18" charset="0"/>
              </a:rPr>
              <a:t>ET; </a:t>
            </a:r>
            <a:r>
              <a:rPr lang="en-US" altLang="zh-CN" sz="1050" dirty="0">
                <a:solidFill>
                  <a:srgbClr val="FF0000"/>
                </a:solidFill>
                <a:cs typeface="Times New Roman" panose="02020603050405020304" pitchFamily="18" charset="0"/>
              </a:rPr>
              <a:t>November 13 06:00 </a:t>
            </a:r>
            <a:r>
              <a:rPr lang="en-US" altLang="zh-CN" sz="1050" dirty="0" smtClean="0">
                <a:solidFill>
                  <a:srgbClr val="FF0000"/>
                </a:solidFill>
                <a:cs typeface="Times New Roman" panose="02020603050405020304" pitchFamily="18" charset="0"/>
              </a:rPr>
              <a:t>ET</a:t>
            </a:r>
            <a:r>
              <a:rPr lang="en-US" altLang="zh-CN" sz="1050" dirty="0" smtClean="0">
                <a:cs typeface="Times New Roman" panose="02020603050405020304" pitchFamily="18" charset="0"/>
              </a:rPr>
              <a:t>)</a:t>
            </a:r>
            <a:endParaRPr lang="en-US" altLang="zh-CN" sz="105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1050" dirty="0">
                <a:cs typeface="Times New Roman" panose="02020603050405020304" pitchFamily="18" charset="0"/>
              </a:rPr>
              <a:t>2. </a:t>
            </a:r>
            <a:r>
              <a:rPr lang="en-US" altLang="zh-CN" sz="1050" dirty="0">
                <a:cs typeface="MS PGothic" charset="0"/>
              </a:rPr>
              <a:t>Thursday </a:t>
            </a:r>
            <a:r>
              <a:rPr lang="en-US" altLang="zh-CN" sz="1050" dirty="0">
                <a:solidFill>
                  <a:srgbClr val="00B0F0"/>
                </a:solidFill>
                <a:cs typeface="Times New Roman" panose="02020603050405020304" pitchFamily="18" charset="0"/>
              </a:rPr>
              <a:t>23:00 - 01:00am ET </a:t>
            </a:r>
            <a:r>
              <a:rPr lang="en-US" altLang="zh-CN" sz="1050" dirty="0">
                <a:cs typeface="MS PGothic" charset="0"/>
              </a:rPr>
              <a:t>(Thursday 20</a:t>
            </a:r>
            <a:r>
              <a:rPr lang="zh-CN" altLang="en-US" sz="1050" dirty="0">
                <a:cs typeface="MS PGothic" charset="0"/>
              </a:rPr>
              <a:t>：</a:t>
            </a:r>
            <a:r>
              <a:rPr lang="en-US" altLang="zh-CN" sz="1050" dirty="0">
                <a:cs typeface="MS PGothic" charset="0"/>
              </a:rPr>
              <a:t>00  – 22:00 PT, Friday 11am-13:00 in China, Friday 6am-8am in Israel, Friday 5am – 7am in Central Europe), and </a:t>
            </a:r>
            <a:r>
              <a:rPr lang="en-US" altLang="zh-CN" sz="1050" dirty="0">
                <a:solidFill>
                  <a:srgbClr val="0000FF"/>
                </a:solidFill>
                <a:cs typeface="MS PGothic" charset="0"/>
              </a:rPr>
              <a:t>Sang Kim </a:t>
            </a:r>
            <a:r>
              <a:rPr lang="en-US" altLang="zh-CN" sz="1050" dirty="0">
                <a:cs typeface="MS PGothic" charset="0"/>
              </a:rPr>
              <a:t>will help to take the minutes for these slots.</a:t>
            </a:r>
            <a:endParaRPr lang="zh-CN" altLang="en-US" sz="1050" dirty="0"/>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p:txBody>
      </p:sp>
      <p:graphicFrame>
        <p:nvGraphicFramePr>
          <p:cNvPr id="7" name="表格 6"/>
          <p:cNvGraphicFramePr>
            <a:graphicFrameLocks noGrp="1"/>
          </p:cNvGraphicFramePr>
          <p:nvPr>
            <p:extLst>
              <p:ext uri="{D42A27DB-BD31-4B8C-83A1-F6EECF244321}">
                <p14:modId xmlns:p14="http://schemas.microsoft.com/office/powerpoint/2010/main" val="2035678442"/>
              </p:ext>
            </p:extLst>
          </p:nvPr>
        </p:nvGraphicFramePr>
        <p:xfrm>
          <a:off x="6553200" y="3733800"/>
          <a:ext cx="5486400" cy="1505585"/>
        </p:xfrm>
        <a:graphic>
          <a:graphicData uri="http://schemas.openxmlformats.org/drawingml/2006/table">
            <a:tbl>
              <a:tblPr firstRow="1" firstCol="1" bandRow="1"/>
              <a:tblGrid>
                <a:gridCol w="609600"/>
                <a:gridCol w="762000"/>
                <a:gridCol w="762000"/>
                <a:gridCol w="914400"/>
                <a:gridCol w="762000"/>
                <a:gridCol w="838200"/>
                <a:gridCol w="838200"/>
              </a:tblGrid>
              <a:tr h="262890">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smtClean="0">
                          <a:solidFill>
                            <a:srgbClr val="1F497D"/>
                          </a:solidFill>
                          <a:effectLst/>
                          <a:highlight>
                            <a:srgbClr val="00FF00"/>
                          </a:highlight>
                          <a:latin typeface="Calibri" panose="020F0502020204030204" pitchFamily="34" charset="0"/>
                          <a:ea typeface="宋体" panose="02010600030101010101" pitchFamily="2" charset="-122"/>
                        </a:rPr>
                        <a:t>Thailand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smtClean="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smtClean="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smtClean="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smtClean="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800">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AM1</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09:00-11:00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2:00-4:00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3:00-5:00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20:00-22:00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17:00-19:00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0815">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AM2</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11:30-13:30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4:30-6:30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5:30-7:30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22:30-00:30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19:30-21:30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51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165">
                <a:tc>
                  <a:txBody>
                    <a:bodyPr/>
                    <a:lstStyle/>
                    <a:p>
                      <a:pPr>
                        <a:spcAft>
                          <a:spcPts val="0"/>
                        </a:spcAft>
                      </a:pPr>
                      <a:r>
                        <a:rPr lang="en-US" sz="900" dirty="0">
                          <a:solidFill>
                            <a:srgbClr val="FFC000"/>
                          </a:solidFill>
                          <a:effectLst/>
                          <a:latin typeface="Calibri" panose="020F0502020204030204" pitchFamily="34" charset="0"/>
                          <a:ea typeface="宋体" panose="02010600030101010101" pitchFamily="2" charset="-122"/>
                        </a:rPr>
                        <a:t>PM1</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FFC000"/>
                          </a:solidFill>
                          <a:effectLst/>
                          <a:latin typeface="Calibri" panose="020F0502020204030204" pitchFamily="34" charset="0"/>
                          <a:ea typeface="宋体" panose="02010600030101010101" pitchFamily="2" charset="-122"/>
                        </a:rPr>
                        <a:t>13:30-15:30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14:30-16:30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7:30-9:30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8:30-10:30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01:30-03:30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22:30-00:30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1450">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PM2</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17:00-19:00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10:00-12:00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11:00-13:00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04:00-06:00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01:00-03:00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3820">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 </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6055">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Evening 1</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20:30-22:30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13:30-15:30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14:30-16:30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07:30-09:30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04:30-06:30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38736990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a:t>
            </a:r>
            <a:r>
              <a:rPr lang="en-US" altLang="zh-CN" sz="3200" dirty="0" smtClean="0"/>
              <a:t>Times</a:t>
            </a:r>
            <a:endParaRPr lang="en-US" altLang="en-US" sz="3200" dirty="0">
              <a:solidFill>
                <a:schemeClr val="tx2"/>
              </a:solidFill>
            </a:endParaRPr>
          </a:p>
        </p:txBody>
      </p:sp>
      <p:pic>
        <p:nvPicPr>
          <p:cNvPr id="1026" name="Picture 2" descr="C:\Users\h00316112\AppData\Roaming\eSpace_Desktop\UserData\h00316112\imagefiles\originalImgfiles\D2AEA2A1-D061-4631-B945-C176E108636C.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1500" y="1057275"/>
            <a:ext cx="11049000" cy="53595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4126134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smtClean="0"/>
              <a:t>SP</a:t>
            </a:r>
            <a:endParaRPr lang="en-US" altLang="zh-CN" sz="40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1100" kern="0" dirty="0"/>
          </a:p>
          <a:p>
            <a:pPr marL="342900" lvl="1" indent="-342900" algn="just">
              <a:buFont typeface="Arial" panose="020B0604020202020204" pitchFamily="34" charset="0"/>
              <a:buChar char="•"/>
              <a:defRPr/>
            </a:pPr>
            <a:r>
              <a:rPr lang="en-US" altLang="zh-CN" sz="2800" b="1" kern="0" dirty="0" smtClean="0"/>
              <a:t>Will you attend November Plenary in person?</a:t>
            </a:r>
            <a:endParaRPr lang="en-US" altLang="zh-CN" sz="2800" b="1" kern="0" dirty="0"/>
          </a:p>
          <a:p>
            <a:pPr lvl="1" algn="just">
              <a:buFont typeface="Arial" panose="020B0604020202020204" pitchFamily="34" charset="0"/>
              <a:buChar char="–"/>
              <a:defRPr/>
            </a:pPr>
            <a:r>
              <a:rPr lang="en-US" altLang="zh-CN" sz="2400" dirty="0" smtClean="0"/>
              <a:t>Yes		12</a:t>
            </a:r>
          </a:p>
          <a:p>
            <a:pPr lvl="1" algn="just">
              <a:buFont typeface="Arial" panose="020B0604020202020204" pitchFamily="34" charset="0"/>
              <a:buChar char="–"/>
              <a:defRPr/>
            </a:pPr>
            <a:r>
              <a:rPr lang="en-US" altLang="zh-CN" sz="2400" dirty="0" smtClean="0"/>
              <a:t>No		13</a:t>
            </a:r>
          </a:p>
          <a:p>
            <a:pPr lvl="1" algn="just">
              <a:buFont typeface="Arial" panose="020B0604020202020204" pitchFamily="34" charset="0"/>
              <a:buChar char="–"/>
              <a:defRPr/>
            </a:pPr>
            <a:r>
              <a:rPr lang="en-US" altLang="zh-CN" sz="2400" dirty="0" smtClean="0"/>
              <a:t>Not sure yet</a:t>
            </a:r>
            <a:r>
              <a:rPr lang="en-US" altLang="zh-CN" sz="2400" dirty="0"/>
              <a:t>	</a:t>
            </a:r>
            <a:r>
              <a:rPr lang="en-US" altLang="zh-CN" sz="2400" dirty="0" smtClean="0"/>
              <a:t>5</a:t>
            </a:r>
            <a:endParaRPr lang="en-US" altLang="zh-CN" sz="2400" dirty="0"/>
          </a:p>
          <a:p>
            <a:pPr marL="342900" lvl="1" indent="-342900" algn="just">
              <a:buFont typeface="Arial" panose="020B0604020202020204" pitchFamily="34" charset="0"/>
              <a:buChar char="•"/>
              <a:defRPr/>
            </a:pPr>
            <a:endParaRPr lang="en-US" altLang="zh-CN" sz="2800" b="1" kern="0" dirty="0"/>
          </a:p>
        </p:txBody>
      </p:sp>
    </p:spTree>
    <p:extLst>
      <p:ext uri="{BB962C8B-B14F-4D97-AF65-F5344CB8AC3E}">
        <p14:creationId xmlns:p14="http://schemas.microsoft.com/office/powerpoint/2010/main" val="301401071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kern="0" dirty="0" smtClean="0"/>
              <a:t>Aggregated topic discussion</a:t>
            </a:r>
            <a:endParaRPr lang="en-US" altLang="zh-CN" sz="4000" dirty="0"/>
          </a:p>
        </p:txBody>
      </p:sp>
      <p:sp>
        <p:nvSpPr>
          <p:cNvPr id="5" name="Rectangle 3"/>
          <p:cNvSpPr txBox="1">
            <a:spLocks noChangeArrowheads="1"/>
          </p:cNvSpPr>
          <p:nvPr/>
        </p:nvSpPr>
        <p:spPr bwMode="auto">
          <a:xfrm>
            <a:off x="457200" y="1295400"/>
            <a:ext cx="11277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1050" kern="0" dirty="0"/>
          </a:p>
          <a:p>
            <a:pPr marL="342900" lvl="1" indent="-342900" algn="just">
              <a:buFont typeface="Arial" panose="020B0604020202020204" pitchFamily="34" charset="0"/>
              <a:buChar char="•"/>
              <a:defRPr/>
            </a:pPr>
            <a:r>
              <a:rPr lang="en-US" altLang="zh-CN" sz="2400" b="1" kern="0" dirty="0" smtClean="0"/>
              <a:t>Few cases, we may consider to discuss aggregated topic during </a:t>
            </a:r>
            <a:r>
              <a:rPr lang="en-US" altLang="zh-CN" sz="2400" b="1" kern="0" dirty="0" err="1" smtClean="0"/>
              <a:t>TGbf</a:t>
            </a:r>
            <a:r>
              <a:rPr lang="en-US" altLang="zh-CN" sz="2400" b="1" kern="0" dirty="0" smtClean="0"/>
              <a:t> meeting </a:t>
            </a:r>
            <a:endParaRPr lang="en-US" altLang="zh-CN" sz="2400" b="1" kern="0" dirty="0"/>
          </a:p>
          <a:p>
            <a:pPr lvl="1" algn="just">
              <a:buFont typeface="Arial" panose="020B0604020202020204" pitchFamily="34" charset="0"/>
              <a:buChar char="–"/>
              <a:defRPr/>
            </a:pPr>
            <a:r>
              <a:rPr lang="en-US" altLang="zh-CN" dirty="0"/>
              <a:t>Q</a:t>
            </a:r>
            <a:r>
              <a:rPr lang="en-US" altLang="zh-CN" dirty="0" smtClean="0"/>
              <a:t>ueue for other topics is empty	</a:t>
            </a:r>
          </a:p>
          <a:p>
            <a:pPr lvl="1" algn="just">
              <a:buFont typeface="Arial" panose="020B0604020202020204" pitchFamily="34" charset="0"/>
              <a:buChar char="–"/>
              <a:defRPr/>
            </a:pPr>
            <a:r>
              <a:rPr lang="en-US" altLang="zh-CN" dirty="0"/>
              <a:t>Specific (important) topic is </a:t>
            </a:r>
            <a:r>
              <a:rPr lang="en-US" altLang="zh-CN" dirty="0" smtClean="0"/>
              <a:t>really stuck and really need help	</a:t>
            </a:r>
          </a:p>
          <a:p>
            <a:pPr marL="342900" lvl="1" indent="-342900" algn="just">
              <a:buFont typeface="Arial" panose="020B0604020202020204" pitchFamily="34" charset="0"/>
              <a:buChar char="•"/>
              <a:defRPr/>
            </a:pPr>
            <a:endParaRPr lang="en-US" altLang="zh-CN" sz="2400" b="1" kern="0" dirty="0" smtClean="0"/>
          </a:p>
          <a:p>
            <a:pPr marL="342900" lvl="1" indent="-342900" algn="just">
              <a:buFont typeface="Arial" panose="020B0604020202020204" pitchFamily="34" charset="0"/>
              <a:buChar char="•"/>
              <a:defRPr/>
            </a:pPr>
            <a:r>
              <a:rPr lang="en-US" altLang="zh-CN" sz="2400" b="1" kern="0" dirty="0" smtClean="0"/>
              <a:t>The </a:t>
            </a:r>
            <a:r>
              <a:rPr lang="en-US" altLang="zh-CN" sz="2400" b="1" kern="0" dirty="0" err="1" smtClean="0"/>
              <a:t>PoC</a:t>
            </a:r>
            <a:r>
              <a:rPr lang="en-US" altLang="zh-CN" sz="2400" b="1" kern="0" dirty="0" smtClean="0"/>
              <a:t> or contributor could send out the Email asking for priority, with some information, e.g.,</a:t>
            </a:r>
          </a:p>
          <a:p>
            <a:pPr lvl="1" algn="just">
              <a:buFont typeface="Arial" panose="020B0604020202020204" pitchFamily="34" charset="0"/>
              <a:buChar char="–"/>
              <a:defRPr/>
            </a:pPr>
            <a:r>
              <a:rPr lang="en-US" altLang="zh-CN" dirty="0" smtClean="0"/>
              <a:t>Topic is important and urgent</a:t>
            </a:r>
          </a:p>
          <a:p>
            <a:pPr lvl="1" algn="just">
              <a:buFont typeface="Arial" panose="020B0604020202020204" pitchFamily="34" charset="0"/>
              <a:buChar char="–"/>
              <a:defRPr/>
            </a:pPr>
            <a:r>
              <a:rPr lang="en-US" altLang="zh-CN" dirty="0" smtClean="0"/>
              <a:t>Already have sufficient offline discussion</a:t>
            </a:r>
          </a:p>
          <a:p>
            <a:pPr lvl="1" algn="just">
              <a:buFont typeface="Arial" panose="020B0604020202020204" pitchFamily="34" charset="0"/>
              <a:buChar char="–"/>
              <a:defRPr/>
            </a:pPr>
            <a:r>
              <a:rPr lang="en-US" altLang="zh-CN" dirty="0" smtClean="0"/>
              <a:t>Really stuck for long time</a:t>
            </a:r>
          </a:p>
          <a:p>
            <a:pPr lvl="1" algn="just">
              <a:buFont typeface="Arial" panose="020B0604020202020204" pitchFamily="34" charset="0"/>
              <a:buChar char="–"/>
              <a:defRPr/>
            </a:pPr>
            <a:endParaRPr lang="en-US" altLang="zh-CN" dirty="0"/>
          </a:p>
          <a:p>
            <a:pPr marL="342900" lvl="1" indent="-342900" algn="just">
              <a:buFont typeface="Arial" panose="020B0604020202020204" pitchFamily="34" charset="0"/>
              <a:buChar char="•"/>
              <a:defRPr/>
            </a:pPr>
            <a:r>
              <a:rPr lang="en-US" altLang="zh-CN" sz="2400" b="1" kern="0" dirty="0" smtClean="0"/>
              <a:t>Similar topics/presentation could ask for aggregated discussion (By </a:t>
            </a:r>
            <a:r>
              <a:rPr lang="en-US" altLang="zh-CN" sz="2400" b="1" kern="0" dirty="0" err="1" smtClean="0"/>
              <a:t>PoC</a:t>
            </a:r>
            <a:r>
              <a:rPr lang="en-US" altLang="zh-CN" sz="2400" b="1" kern="0" dirty="0" smtClean="0"/>
              <a:t> or contributor)</a:t>
            </a:r>
            <a:endParaRPr lang="en-US" altLang="zh-CN" sz="2400" b="1" kern="0" dirty="0"/>
          </a:p>
          <a:p>
            <a:pPr lvl="1" algn="just">
              <a:buFont typeface="Arial" panose="020B0604020202020204" pitchFamily="34" charset="0"/>
              <a:buChar char="–"/>
              <a:defRPr/>
            </a:pPr>
            <a:endParaRPr lang="en-US" altLang="zh-CN" dirty="0"/>
          </a:p>
        </p:txBody>
      </p:sp>
    </p:spTree>
    <p:extLst>
      <p:ext uri="{BB962C8B-B14F-4D97-AF65-F5344CB8AC3E}">
        <p14:creationId xmlns:p14="http://schemas.microsoft.com/office/powerpoint/2010/main" val="8065410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143000" y="2514600"/>
            <a:ext cx="9296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	</a:t>
            </a:r>
            <a:r>
              <a:rPr lang="en-US" altLang="zh-CN" sz="4000" dirty="0" smtClean="0">
                <a:solidFill>
                  <a:srgbClr val="0000FF"/>
                </a:solidFill>
              </a:rPr>
              <a:t>October 17</a:t>
            </a:r>
            <a:r>
              <a:rPr lang="en-US" altLang="zh-CN" sz="4000" dirty="0">
                <a:solidFill>
                  <a:srgbClr val="0000FF"/>
                </a:solidFill>
              </a:rPr>
              <a:t>	(Monday),	</a:t>
            </a:r>
            <a:endParaRPr lang="en-US" altLang="zh-CN" sz="4000" dirty="0" smtClean="0">
              <a:solidFill>
                <a:srgbClr val="0000FF"/>
              </a:solidFill>
            </a:endParaRPr>
          </a:p>
          <a:p>
            <a:pPr algn="ctr">
              <a:buFontTx/>
              <a:buNone/>
            </a:pPr>
            <a:r>
              <a:rPr lang="en-US" altLang="zh-CN" sz="4000" dirty="0" smtClean="0">
                <a:solidFill>
                  <a:srgbClr val="0000FF"/>
                </a:solidFill>
              </a:rPr>
              <a:t>10</a:t>
            </a:r>
            <a:r>
              <a:rPr lang="zh-CN" altLang="en-US" sz="4000" dirty="0">
                <a:solidFill>
                  <a:srgbClr val="0000FF"/>
                </a:solidFill>
              </a:rPr>
              <a:t>：</a:t>
            </a:r>
            <a:r>
              <a:rPr lang="en-US" altLang="zh-CN" sz="4000" dirty="0">
                <a:solidFill>
                  <a:srgbClr val="0000FF"/>
                </a:solidFill>
              </a:rPr>
              <a:t>00 - 12:00 ET</a:t>
            </a:r>
            <a:endParaRPr lang="en-US" altLang="en-US" sz="3600" dirty="0"/>
          </a:p>
          <a:p>
            <a:pPr lvl="1"/>
            <a:endParaRPr lang="en-US" altLang="en-US" sz="3600" dirty="0"/>
          </a:p>
        </p:txBody>
      </p:sp>
    </p:spTree>
    <p:extLst>
      <p:ext uri="{BB962C8B-B14F-4D97-AF65-F5344CB8AC3E}">
        <p14:creationId xmlns:p14="http://schemas.microsoft.com/office/powerpoint/2010/main" val="311077891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145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buFont typeface="Arial" panose="020B0604020202020204" pitchFamily="34" charset="0"/>
              <a:buChar char="–"/>
              <a:defRPr/>
            </a:pPr>
            <a:r>
              <a:rPr lang="en-US" altLang="zh-CN" sz="1600" dirty="0"/>
              <a:t>11-22-1524r2	EDMG Multi-static PPDU </a:t>
            </a:r>
            <a:r>
              <a:rPr lang="en-US" altLang="zh-CN" sz="1600" dirty="0" err="1"/>
              <a:t>Struct</a:t>
            </a:r>
            <a:r>
              <a:rPr lang="en-US" altLang="zh-CN" sz="1600" dirty="0"/>
              <a:t> Update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22/1524r2</a:t>
            </a:r>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consent</a:t>
            </a:r>
            <a:endParaRPr lang="en-US" altLang="zh-CN" sz="1050" b="1" kern="0" dirty="0"/>
          </a:p>
        </p:txBody>
      </p:sp>
    </p:spTree>
    <p:extLst>
      <p:ext uri="{BB962C8B-B14F-4D97-AF65-F5344CB8AC3E}">
        <p14:creationId xmlns:p14="http://schemas.microsoft.com/office/powerpoint/2010/main" val="347372275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146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338, </a:t>
            </a:r>
            <a:r>
              <a:rPr lang="en-US" altLang="zh-CN" sz="1600" dirty="0" smtClean="0"/>
              <a:t>340 </a:t>
            </a:r>
          </a:p>
          <a:p>
            <a:pPr lvl="1" algn="just">
              <a:buFont typeface="Arial" panose="020B0604020202020204" pitchFamily="34" charset="0"/>
              <a:buChar char="–"/>
              <a:defRPr/>
            </a:pPr>
            <a:r>
              <a:rPr lang="en-US" altLang="zh-CN" sz="1600" kern="0" dirty="0"/>
              <a:t>as specified in </a:t>
            </a:r>
            <a:r>
              <a:rPr lang="en-US" altLang="zh-CN" sz="1600" kern="0" dirty="0" smtClean="0"/>
              <a:t>11-22-1495-04-00bf-cc40-comments-dmg-comments-resolution-part-five</a:t>
            </a:r>
            <a:endParaRPr lang="en-US" altLang="zh-CN" sz="1600"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dirty="0"/>
              <a:t>Second</a:t>
            </a:r>
            <a:r>
              <a:rPr lang="en-US" altLang="zh-CN" sz="1800" b="1" kern="0" dirty="0" smtClean="0"/>
              <a:t>:</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22/1495r4</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01968237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147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a:t>
            </a:r>
            <a:r>
              <a:rPr lang="en-US" altLang="zh-CN" sz="1600" dirty="0" smtClean="0"/>
              <a:t>907</a:t>
            </a:r>
          </a:p>
          <a:p>
            <a:pPr lvl="1" algn="just">
              <a:buFont typeface="Arial" panose="020B0604020202020204" pitchFamily="34" charset="0"/>
              <a:buChar char="–"/>
              <a:defRPr/>
            </a:pPr>
            <a:r>
              <a:rPr lang="en-US" altLang="zh-CN" sz="1600" kern="0" dirty="0"/>
              <a:t>as specified </a:t>
            </a:r>
            <a:r>
              <a:rPr lang="en-US" altLang="zh-CN" sz="1600" dirty="0" smtClean="0"/>
              <a:t>in </a:t>
            </a:r>
            <a:r>
              <a:rPr lang="en-US" altLang="zh-CN" sz="1600" dirty="0"/>
              <a:t>22/1403r3 CC40 CR document resolving CID 907</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Rajat </a:t>
            </a:r>
            <a:r>
              <a:rPr lang="en-US" altLang="zh-CN" sz="1800" b="1" kern="0" dirty="0" err="1"/>
              <a:t>Pushkarna</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22/1403r3 </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8185813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smtClean="0"/>
              <a:t>    This </a:t>
            </a:r>
            <a:r>
              <a:rPr lang="en-US" altLang="en-US" dirty="0"/>
              <a:t>presentation contains the IEEE 802.11 Task Group bf agenda items for the teleconference calls on </a:t>
            </a:r>
          </a:p>
          <a:p>
            <a:pPr marL="285750" indent="-285750" algn="just"/>
            <a:r>
              <a:rPr lang="en-US" altLang="en-US" sz="1800" dirty="0">
                <a:solidFill>
                  <a:srgbClr val="0000FF"/>
                </a:solidFill>
              </a:rPr>
              <a:t>October	10, 11,       17, 18,	</a:t>
            </a:r>
            <a:r>
              <a:rPr lang="en-US" altLang="en-US" sz="1800" dirty="0" smtClean="0">
                <a:solidFill>
                  <a:srgbClr val="0000FF"/>
                </a:solidFill>
              </a:rPr>
              <a:t>24</a:t>
            </a:r>
            <a:r>
              <a:rPr lang="en-US" altLang="en-US" sz="1800" dirty="0">
                <a:solidFill>
                  <a:srgbClr val="0000FF"/>
                </a:solidFill>
              </a:rPr>
              <a:t>, 25,	    31	10:00 - 12:00 ET</a:t>
            </a:r>
          </a:p>
          <a:p>
            <a:pPr marL="285750" indent="-285750" algn="just"/>
            <a:r>
              <a:rPr lang="en-US" altLang="en-US" sz="1800" dirty="0">
                <a:solidFill>
                  <a:srgbClr val="0000FF"/>
                </a:solidFill>
              </a:rPr>
              <a:t>October	          13, 	</a:t>
            </a:r>
            <a:r>
              <a:rPr lang="en-US" altLang="en-US" sz="1800" dirty="0" smtClean="0">
                <a:solidFill>
                  <a:srgbClr val="0000FF"/>
                </a:solidFill>
              </a:rPr>
              <a:t>20, </a:t>
            </a:r>
            <a:r>
              <a:rPr lang="en-US" altLang="en-US" sz="1800" dirty="0">
                <a:solidFill>
                  <a:srgbClr val="0000FF"/>
                </a:solidFill>
              </a:rPr>
              <a:t>	27,	23:00 - 01:00 ET</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148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622</a:t>
            </a:r>
            <a:r>
              <a:rPr lang="en-US" altLang="zh-CN" sz="1600" dirty="0"/>
              <a:t>, 623, 761, and </a:t>
            </a:r>
            <a:r>
              <a:rPr lang="en-US" altLang="zh-CN" sz="1600" dirty="0" smtClean="0"/>
              <a:t>764</a:t>
            </a:r>
          </a:p>
          <a:p>
            <a:pPr lvl="1" algn="just">
              <a:buFont typeface="Arial" panose="020B0604020202020204" pitchFamily="34" charset="0"/>
              <a:buChar char="–"/>
              <a:defRPr/>
            </a:pPr>
            <a:r>
              <a:rPr lang="en-US" altLang="zh-CN" sz="1600" kern="0" dirty="0" smtClean="0"/>
              <a:t>as specified </a:t>
            </a:r>
            <a:r>
              <a:rPr lang="en-US" altLang="zh-CN" sz="1600" dirty="0"/>
              <a:t>in </a:t>
            </a:r>
            <a:r>
              <a:rPr lang="en-US" altLang="zh-CN" sz="1600" dirty="0" smtClean="0"/>
              <a:t>22/1425r2   CC40 CR TB Instance NDPA TF</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Jiayi Zhang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smtClean="0"/>
              <a:t>22/1425r2 </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47508916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143000" y="2514600"/>
            <a:ext cx="9296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	November 	</a:t>
            </a:r>
            <a:r>
              <a:rPr lang="en-US" altLang="zh-CN" sz="4000" dirty="0" smtClean="0">
                <a:solidFill>
                  <a:srgbClr val="0000FF"/>
                </a:solidFill>
              </a:rPr>
              <a:t>1 or 7?,</a:t>
            </a:r>
            <a:r>
              <a:rPr lang="en-US" altLang="zh-CN" sz="4000" dirty="0">
                <a:solidFill>
                  <a:srgbClr val="0000FF"/>
                </a:solidFill>
              </a:rPr>
              <a:t>	</a:t>
            </a:r>
            <a:endParaRPr lang="en-US" altLang="zh-CN" sz="4000" dirty="0" smtClean="0">
              <a:solidFill>
                <a:srgbClr val="0000FF"/>
              </a:solidFill>
            </a:endParaRPr>
          </a:p>
          <a:p>
            <a:pPr algn="ctr">
              <a:buFontTx/>
              <a:buNone/>
            </a:pPr>
            <a:r>
              <a:rPr lang="en-US" altLang="zh-CN" sz="4000" dirty="0" smtClean="0">
                <a:solidFill>
                  <a:srgbClr val="0000FF"/>
                </a:solidFill>
              </a:rPr>
              <a:t>10</a:t>
            </a:r>
            <a:r>
              <a:rPr lang="zh-CN" altLang="en-US" sz="4000" dirty="0">
                <a:solidFill>
                  <a:srgbClr val="0000FF"/>
                </a:solidFill>
              </a:rPr>
              <a:t>：</a:t>
            </a:r>
            <a:r>
              <a:rPr lang="en-US" altLang="zh-CN" sz="4000" dirty="0">
                <a:solidFill>
                  <a:srgbClr val="0000FF"/>
                </a:solidFill>
              </a:rPr>
              <a:t>00 - 12:00 ET</a:t>
            </a:r>
            <a:endParaRPr lang="en-US" altLang="en-US" sz="3600" dirty="0"/>
          </a:p>
          <a:p>
            <a:pPr lvl="1"/>
            <a:endParaRPr lang="en-US" altLang="en-US" sz="3600" dirty="0"/>
          </a:p>
        </p:txBody>
      </p:sp>
    </p:spTree>
    <p:extLst>
      <p:ext uri="{BB962C8B-B14F-4D97-AF65-F5344CB8AC3E}">
        <p14:creationId xmlns:p14="http://schemas.microsoft.com/office/powerpoint/2010/main" val="179727832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149</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410, 590, 598, 602, 744, 596, 597, </a:t>
            </a:r>
            <a:r>
              <a:rPr lang="en-US" altLang="zh-CN" sz="1600" dirty="0" smtClean="0"/>
              <a:t>641</a:t>
            </a:r>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a:t>in </a:t>
            </a:r>
            <a:r>
              <a:rPr lang="en-US" altLang="zh-CN" sz="1600" dirty="0" smtClean="0"/>
              <a:t>11-22/977r10 </a:t>
            </a:r>
            <a:r>
              <a:rPr lang="en-US" altLang="zh-CN" sz="1600" dirty="0"/>
              <a:t>'cc40-sbp-reporting'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Chaoming</a:t>
            </a:r>
            <a:r>
              <a:rPr lang="en-US" altLang="zh-CN" sz="1800" b="1" kern="0" dirty="0"/>
              <a:t> Luo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smtClean="0"/>
              <a:t>22/977r10 </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1166965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150</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666 and </a:t>
            </a:r>
            <a:r>
              <a:rPr lang="en-US" altLang="zh-CN" sz="1600" dirty="0" smtClean="0"/>
              <a:t>672</a:t>
            </a:r>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a:t>in 11-22/905r3 'CC40 CR for CIDs 666, 672 and </a:t>
            </a:r>
            <a:r>
              <a:rPr lang="en-US" altLang="zh-CN" sz="1600" dirty="0" smtClean="0"/>
              <a:t>734'</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a:t>Mengshi</a:t>
            </a:r>
            <a:r>
              <a:rPr lang="en-US" altLang="zh-CN" sz="1800" b="1" kern="0" dirty="0"/>
              <a:t> Hu</a:t>
            </a:r>
            <a:r>
              <a:rPr lang="en-US" altLang="zh-CN" sz="1800" b="1" kern="0" dirty="0" smtClean="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smtClean="0"/>
              <a:t>22/905r3 </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3791477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151</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553, 555, 556, and </a:t>
            </a:r>
            <a:r>
              <a:rPr lang="en-US" altLang="zh-CN" sz="1600" dirty="0" smtClean="0"/>
              <a:t>813</a:t>
            </a:r>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a:t>in 11-22/1386r4 'CC40 CR for Topic Instance - Part </a:t>
            </a:r>
            <a:r>
              <a:rPr lang="en-US" altLang="zh-CN" sz="1600" dirty="0" smtClean="0"/>
              <a:t>1'</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a:t>Mengshi</a:t>
            </a:r>
            <a:r>
              <a:rPr lang="en-US" altLang="zh-CN" sz="1800" b="1" kern="0" dirty="0"/>
              <a:t> Hu</a:t>
            </a:r>
            <a:r>
              <a:rPr lang="en-US" altLang="zh-CN" sz="1800" b="1" kern="0" dirty="0" smtClean="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smtClean="0"/>
              <a:t>22/1386r4 </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88823794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152</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a:t>
            </a:r>
            <a:r>
              <a:rPr lang="en-US" altLang="zh-CN" sz="1600" b="1" dirty="0"/>
              <a:t>211, 212, 213, 214, 371, 824, 731, 35, 388, 733, 468, 469, 658, 659, 826, 827, 829, 820, 822, 389, 825, 732, 821, 484</a:t>
            </a:r>
            <a:endParaRPr lang="en-US" altLang="zh-CN" sz="1600" dirty="0" smtClean="0"/>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a:t>in </a:t>
            </a:r>
            <a:r>
              <a:rPr lang="en-US" altLang="zh-CN" sz="1600" dirty="0"/>
              <a:t>11-22/1365r5 CC40 CR for MLME-Part 1</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a:t>Narengerile</a:t>
            </a:r>
            <a:r>
              <a:rPr lang="en-US" altLang="zh-CN" sz="1800" b="1" kern="0" dirty="0"/>
              <a:t> </a:t>
            </a:r>
            <a:r>
              <a:rPr lang="en-US" altLang="zh-CN" sz="1800" b="1" kern="0" dirty="0" smtClean="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smtClean="0"/>
              <a:t>22/1365r5 </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627614264"/>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153</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kern="0" dirty="0"/>
              <a:t>CIDs </a:t>
            </a:r>
            <a:r>
              <a:rPr lang="en-US" altLang="zh-CN" sz="1600" kern="0" dirty="0"/>
              <a:t>13</a:t>
            </a:r>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a:t>in </a:t>
            </a:r>
            <a:r>
              <a:rPr lang="en-US" altLang="zh-CN" sz="1600" dirty="0"/>
              <a:t> 22/989r1, CRs for CC40 11bf D0.1 SBP </a:t>
            </a:r>
            <a:r>
              <a:rPr lang="en-US" altLang="zh-CN" sz="1600" dirty="0" err="1"/>
              <a:t>Resetup</a:t>
            </a:r>
            <a:r>
              <a:rPr lang="en-US" altLang="zh-CN" sz="1600" dirty="0"/>
              <a:t> CIDs</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a:t>Rojan</a:t>
            </a:r>
            <a:r>
              <a:rPr lang="en-US" altLang="zh-CN" sz="1800" b="1" kern="0" dirty="0"/>
              <a:t> </a:t>
            </a:r>
            <a:r>
              <a:rPr lang="en-US" altLang="zh-CN" sz="1800" b="1" kern="0" dirty="0" err="1" smtClean="0"/>
              <a:t>Chitrakar</a:t>
            </a:r>
            <a:r>
              <a:rPr lang="en-US" altLang="zh-CN" sz="1800" b="1" kern="0" dirty="0" smtClean="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22/989r1</a:t>
            </a:r>
            <a:endParaRPr lang="en-US" altLang="zh-CN" kern="0" dirty="0"/>
          </a:p>
          <a:p>
            <a:pPr marL="628650" lvl="2">
              <a:buFont typeface="微软雅黑" panose="020B0503020204020204" pitchFamily="34" charset="-122"/>
              <a:buChar char="–"/>
              <a:defRPr/>
            </a:pPr>
            <a:r>
              <a:rPr lang="en-US" altLang="zh-CN" kern="0" dirty="0"/>
              <a:t>SP Result:  Y/ N/ </a:t>
            </a:r>
            <a:r>
              <a:rPr lang="en-US" altLang="zh-CN" kern="0" dirty="0" smtClean="0"/>
              <a:t>A</a:t>
            </a:r>
          </a:p>
          <a:p>
            <a:pPr marL="628650" lvl="2">
              <a:buFont typeface="微软雅黑" panose="020B0503020204020204" pitchFamily="34" charset="-122"/>
              <a:buChar char="–"/>
              <a:defRPr/>
            </a:pPr>
            <a:r>
              <a:rPr lang="en-SG" altLang="zh-CN" b="1" dirty="0"/>
              <a:t>22/989r1 contains other 3 CIDs that are not part of this motion request.</a:t>
            </a:r>
            <a:endParaRPr lang="zh-CN" altLang="zh-CN" dirty="0"/>
          </a:p>
          <a:p>
            <a:pPr marL="628650" lvl="2">
              <a:buFont typeface="微软雅黑" panose="020B0503020204020204" pitchFamily="34" charset="-122"/>
              <a:buChar char="–"/>
              <a:defRPr/>
            </a:pP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173758677"/>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SP Motion </a:t>
            </a:r>
            <a:r>
              <a:rPr lang="en-US" altLang="zh-CN" sz="4000" dirty="0"/>
              <a:t>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smtClean="0"/>
              <a:t>SP (PDT):</a:t>
            </a:r>
            <a:endParaRPr lang="en-US" altLang="zh-CN" sz="1400" b="1" kern="0" dirty="0"/>
          </a:p>
          <a:p>
            <a:pPr marL="0" lvl="1" indent="0" algn="just">
              <a:buNone/>
              <a:defRPr/>
            </a:pPr>
            <a:r>
              <a:rPr lang="en-US" altLang="zh-CN" sz="1400" b="1" kern="0" dirty="0" smtClean="0"/>
              <a:t>Do </a:t>
            </a:r>
            <a:r>
              <a:rPr lang="en-US" altLang="zh-CN" sz="1400" b="1" kern="0" dirty="0"/>
              <a:t>you support including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(PDT):</a:t>
            </a:r>
            <a:endParaRPr lang="en-US" altLang="zh-CN" sz="1400" b="1" kern="0" dirty="0"/>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a:t>SP </a:t>
            </a:r>
            <a:r>
              <a:rPr lang="en-US" altLang="zh-CN" sz="1400" b="1" kern="0" dirty="0" smtClean="0"/>
              <a:t>(CR):</a:t>
            </a:r>
          </a:p>
          <a:p>
            <a:pPr marL="0" lvl="1" indent="0" algn="just">
              <a:buNone/>
              <a:defRPr/>
            </a:pPr>
            <a:r>
              <a:rPr lang="en-US" altLang="zh-CN" sz="1400" b="1" kern="0" dirty="0"/>
              <a:t>Do you agree to resolve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a:t>
            </a:r>
            <a:r>
              <a:rPr lang="en-US" altLang="zh-CN" sz="1400" b="1" kern="0" dirty="0"/>
              <a:t>draft</a:t>
            </a:r>
            <a:r>
              <a:rPr lang="en-US" altLang="zh-CN" sz="1400" b="1" kern="0" dirty="0" smtClean="0"/>
              <a: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(CR):</a:t>
            </a:r>
          </a:p>
          <a:p>
            <a:pPr marL="0" lvl="1" indent="0" algn="just">
              <a:buNone/>
              <a:defRPr/>
            </a:pPr>
            <a:r>
              <a:rPr lang="en-US" altLang="zh-CN" sz="1400" b="1" kern="0" dirty="0"/>
              <a:t>Move to approve resolutions to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draft: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a:p>
        </p:txBody>
      </p:sp>
    </p:spTree>
    <p:extLst>
      <p:ext uri="{BB962C8B-B14F-4D97-AF65-F5344CB8AC3E}">
        <p14:creationId xmlns:p14="http://schemas.microsoft.com/office/powerpoint/2010/main" val="155509525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154878</TotalTime>
  <Words>3106</Words>
  <Application>Microsoft Office PowerPoint</Application>
  <PresentationFormat>宽屏</PresentationFormat>
  <Paragraphs>765</Paragraphs>
  <Slides>38</Slides>
  <Notes>38</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38</vt:i4>
      </vt:variant>
    </vt:vector>
  </HeadingPairs>
  <TitlesOfParts>
    <vt:vector size="49" baseType="lpstr">
      <vt:lpstr>Monotype Sorts</vt:lpstr>
      <vt:lpstr>MS Gothic</vt:lpstr>
      <vt:lpstr>MS PGothic</vt:lpstr>
      <vt:lpstr>宋体</vt:lpstr>
      <vt:lpstr>微软雅黑</vt:lpstr>
      <vt:lpstr>Arial</vt:lpstr>
      <vt:lpstr>Calibri</vt:lpstr>
      <vt:lpstr>Helvetica</vt:lpstr>
      <vt:lpstr>Times New Roman</vt:lpstr>
      <vt:lpstr>Wingdings</vt:lpstr>
      <vt:lpstr>802-11-Submission</vt:lpstr>
      <vt:lpstr>Task Group bf Meeting agenda, October teleconference 2022</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D0.1 CR Status (Until September Interim)</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Task Group bf Meeting agenda, July teleconference 2022</dc:title>
  <dc:description/>
  <cp:lastModifiedBy>Hanxiao (Tony, WT Lab)</cp:lastModifiedBy>
  <cp:revision>341</cp:revision>
  <cp:lastPrinted>2014-11-04T15:04:57Z</cp:lastPrinted>
  <dcterms:created xsi:type="dcterms:W3CDTF">2007-04-17T18:10:23Z</dcterms:created>
  <dcterms:modified xsi:type="dcterms:W3CDTF">2022-10-13T08:09:45Z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(3)J2zxq/UDnhUlP+VWWZmGEWkWat3tOr8hGfnZnE3c/tiZrR64jU8w5GUiUTipIx2NIVJpfotK
ttYDPStYk7DS2r1GRFFrRseam0sjBIGQHZ04i7cmrffAYpl7t6W9bgBGAnQGh3cjbUILOHMb
TOt2EzH7xfLgic/gOnwmnK2ZrY8pRFpxH8Kvov1kfWz7YKdLY4NfOKAQEUzc5NR1s1iDm4qf
hPQR0f30XVEgwaJ2PB</vt:lpwstr>
  </property>
  <property fmtid="{D5CDD505-2E9C-101B-9397-08002B2CF9AE}" pid="27" name="_2015_ms_pID_7253431">
    <vt:lpwstr>m+HzG2ZlbZkm5vpb1FMm2++74HW2DUcahLwZPi0xvbXV4jW/8OVasg
i9Agftd2NmoatU6d8woOefG1IBjoAIh3rlSRdUK9fQKJWTp1Jdeh4Kza4XzYzzVuqXE8oP11
eG4d2CLQfCJPtSztKuaAWLoYu++RKnyHD991wqJiTlDtywF0gjwvyii9rgW3BhbaKCGLh7BX
ER9ExqiWedp+++VUl+XU22V124CVgvl1b/Z1</vt:lpwstr>
  </property>
  <property fmtid="{D5CDD505-2E9C-101B-9397-08002B2CF9AE}" pid="28" name="_2015_ms_pID_7253432">
    <vt:lpwstr>mRF+mdHXnvRcPMw8cOmfaDE=</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