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31" r:id="rId5"/>
    <p:sldId id="696" r:id="rId6"/>
    <p:sldId id="4511" r:id="rId7"/>
    <p:sldId id="691" r:id="rId8"/>
    <p:sldId id="4509" r:id="rId9"/>
    <p:sldId id="4513" r:id="rId10"/>
    <p:sldId id="693" r:id="rId11"/>
    <p:sldId id="687" r:id="rId12"/>
    <p:sldId id="686" r:id="rId13"/>
    <p:sldId id="690" r:id="rId14"/>
    <p:sldId id="689" r:id="rId15"/>
    <p:sldId id="685" r:id="rId16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8482B9-0683-9D03-27C4-CEC19D840A24}" name="Andy Scott" initials="AS" userId="S::AScott@ncta.com::1a91c28a-49e0-4388-9cda-c26d927ed3b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Lansfor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FC"/>
    <a:srgbClr val="E4E5E5"/>
    <a:srgbClr val="A6A6A6"/>
    <a:srgbClr val="64B4FF"/>
    <a:srgbClr val="BCBDBF"/>
    <a:srgbClr val="64656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2" autoAdjust="0"/>
    <p:restoredTop sz="93771" autoAdjust="0"/>
  </p:normalViewPr>
  <p:slideViewPr>
    <p:cSldViewPr showGuides="1">
      <p:cViewPr varScale="1">
        <p:scale>
          <a:sx n="91" d="100"/>
          <a:sy n="91" d="100"/>
        </p:scale>
        <p:origin x="562" y="77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2952" y="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 Kennedy" userId="e810d86e-335d-4c6e-9b29-76a01f35df5d" providerId="ADAL" clId="{4B251C86-E087-47D0-821E-55936A9B3B30}"/>
    <pc:docChg chg="undo custSel modSld">
      <pc:chgData name="Rich Kennedy" userId="e810d86e-335d-4c6e-9b29-76a01f35df5d" providerId="ADAL" clId="{4B251C86-E087-47D0-821E-55936A9B3B30}" dt="2022-11-15T22:17:14.653" v="433" actId="114"/>
      <pc:docMkLst>
        <pc:docMk/>
      </pc:docMkLst>
      <pc:sldChg chg="modSp mod">
        <pc:chgData name="Rich Kennedy" userId="e810d86e-335d-4c6e-9b29-76a01f35df5d" providerId="ADAL" clId="{4B251C86-E087-47D0-821E-55936A9B3B30}" dt="2022-11-15T17:55:44.449" v="266" actId="20577"/>
        <pc:sldMkLst>
          <pc:docMk/>
          <pc:sldMk cId="84315524" sldId="686"/>
        </pc:sldMkLst>
        <pc:spChg chg="mod">
          <ac:chgData name="Rich Kennedy" userId="e810d86e-335d-4c6e-9b29-76a01f35df5d" providerId="ADAL" clId="{4B251C86-E087-47D0-821E-55936A9B3B30}" dt="2022-11-15T17:55:44.449" v="266" actId="20577"/>
          <ac:spMkLst>
            <pc:docMk/>
            <pc:sldMk cId="84315524" sldId="686"/>
            <ac:spMk id="3" creationId="{EF99B171-A2AC-D5D7-3C4D-684C51589452}"/>
          </ac:spMkLst>
        </pc:spChg>
      </pc:sldChg>
      <pc:sldChg chg="modSp mod">
        <pc:chgData name="Rich Kennedy" userId="e810d86e-335d-4c6e-9b29-76a01f35df5d" providerId="ADAL" clId="{4B251C86-E087-47D0-821E-55936A9B3B30}" dt="2022-11-15T17:51:36" v="91" actId="114"/>
        <pc:sldMkLst>
          <pc:docMk/>
          <pc:sldMk cId="2360019368" sldId="687"/>
        </pc:sldMkLst>
        <pc:spChg chg="mod">
          <ac:chgData name="Rich Kennedy" userId="e810d86e-335d-4c6e-9b29-76a01f35df5d" providerId="ADAL" clId="{4B251C86-E087-47D0-821E-55936A9B3B30}" dt="2022-11-15T17:51:36" v="91" actId="114"/>
          <ac:spMkLst>
            <pc:docMk/>
            <pc:sldMk cId="2360019368" sldId="687"/>
            <ac:spMk id="3" creationId="{35EFB10C-B371-8E98-C6E2-5AB1F66D5483}"/>
          </ac:spMkLst>
        </pc:spChg>
      </pc:sldChg>
      <pc:sldChg chg="modSp mod">
        <pc:chgData name="Rich Kennedy" userId="e810d86e-335d-4c6e-9b29-76a01f35df5d" providerId="ADAL" clId="{4B251C86-E087-47D0-821E-55936A9B3B30}" dt="2022-11-15T18:00:53.355" v="422" actId="20577"/>
        <pc:sldMkLst>
          <pc:docMk/>
          <pc:sldMk cId="2900227626" sldId="690"/>
        </pc:sldMkLst>
        <pc:spChg chg="mod">
          <ac:chgData name="Rich Kennedy" userId="e810d86e-335d-4c6e-9b29-76a01f35df5d" providerId="ADAL" clId="{4B251C86-E087-47D0-821E-55936A9B3B30}" dt="2022-11-15T18:00:53.355" v="422" actId="20577"/>
          <ac:spMkLst>
            <pc:docMk/>
            <pc:sldMk cId="2900227626" sldId="690"/>
            <ac:spMk id="3" creationId="{986089A3-3A1A-FDA2-C617-5AF7CBA980EC}"/>
          </ac:spMkLst>
        </pc:spChg>
      </pc:sldChg>
      <pc:sldChg chg="modSp mod">
        <pc:chgData name="Rich Kennedy" userId="e810d86e-335d-4c6e-9b29-76a01f35df5d" providerId="ADAL" clId="{4B251C86-E087-47D0-821E-55936A9B3B30}" dt="2022-11-15T22:17:14.653" v="433" actId="114"/>
        <pc:sldMkLst>
          <pc:docMk/>
          <pc:sldMk cId="1207504188" sldId="693"/>
        </pc:sldMkLst>
        <pc:spChg chg="mod">
          <ac:chgData name="Rich Kennedy" userId="e810d86e-335d-4c6e-9b29-76a01f35df5d" providerId="ADAL" clId="{4B251C86-E087-47D0-821E-55936A9B3B30}" dt="2022-11-15T22:17:14.653" v="433" actId="114"/>
          <ac:spMkLst>
            <pc:docMk/>
            <pc:sldMk cId="1207504188" sldId="693"/>
            <ac:spMk id="2" creationId="{95F16CB0-3423-8E7A-16B4-D9BEF48DA17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09197676511948E-2"/>
          <c:y val="0.15410099162176308"/>
          <c:w val="0.90935184516805323"/>
          <c:h val="0.7350408921387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2FC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64B4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A9A-463A-978D-F580579947C6}"/>
              </c:ext>
            </c:extLst>
          </c:dPt>
          <c:dPt>
            <c:idx val="6"/>
            <c:invertIfNegative val="0"/>
            <c:bubble3D val="0"/>
            <c:spPr>
              <a:solidFill>
                <a:srgbClr val="64B4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9A-463A-978D-F580579947C6}"/>
              </c:ext>
            </c:extLst>
          </c:dPt>
          <c:dPt>
            <c:idx val="7"/>
            <c:invertIfNegative val="0"/>
            <c:bubble3D val="0"/>
            <c:spPr>
              <a:solidFill>
                <a:srgbClr val="64B4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A9A-463A-978D-F580579947C6}"/>
              </c:ext>
            </c:extLst>
          </c:dPt>
          <c:dPt>
            <c:idx val="8"/>
            <c:invertIfNegative val="0"/>
            <c:bubble3D val="0"/>
            <c:spPr>
              <a:solidFill>
                <a:srgbClr val="64B4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9A-463A-978D-F580579947C6}"/>
              </c:ext>
            </c:extLst>
          </c:dPt>
          <c:dPt>
            <c:idx val="9"/>
            <c:invertIfNegative val="0"/>
            <c:bubble3D val="0"/>
            <c:spPr>
              <a:solidFill>
                <a:srgbClr val="64B4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A9A-463A-978D-F580579947C6}"/>
              </c:ext>
            </c:extLst>
          </c:dPt>
          <c:cat>
            <c:strRef>
              <c:f>Sheet1!$A$2:$A$11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3.6</c:v>
                </c:pt>
                <c:pt idx="1">
                  <c:v>3.8</c:v>
                </c:pt>
                <c:pt idx="2">
                  <c:v>4.0999999999999996</c:v>
                </c:pt>
                <c:pt idx="3">
                  <c:v>4.0999999999999996</c:v>
                </c:pt>
                <c:pt idx="4">
                  <c:v>4.7</c:v>
                </c:pt>
                <c:pt idx="5">
                  <c:v>5.0999999999999996</c:v>
                </c:pt>
                <c:pt idx="6">
                  <c:v>5.6</c:v>
                </c:pt>
                <c:pt idx="7">
                  <c:v>6.1</c:v>
                </c:pt>
                <c:pt idx="8">
                  <c:v>6.7</c:v>
                </c:pt>
                <c:pt idx="9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C-4DF2-92E4-01F7D084AC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46569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A9A-463A-978D-F580579947C6}"/>
              </c:ext>
            </c:extLst>
          </c:dPt>
          <c:dPt>
            <c:idx val="6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A9A-463A-978D-F580579947C6}"/>
              </c:ext>
            </c:extLst>
          </c:dPt>
          <c:dPt>
            <c:idx val="7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A9A-463A-978D-F580579947C6}"/>
              </c:ext>
            </c:extLst>
          </c:dPt>
          <c:dPt>
            <c:idx val="8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A9A-463A-978D-F580579947C6}"/>
              </c:ext>
            </c:extLst>
          </c:dPt>
          <c:dPt>
            <c:idx val="9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A9A-463A-978D-F580579947C6}"/>
              </c:ext>
            </c:extLst>
          </c:dPt>
          <c:cat>
            <c:strRef>
              <c:f>Sheet1!$A$2:$A$11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2.8</c:v>
                </c:pt>
                <c:pt idx="1">
                  <c:v>2.9</c:v>
                </c:pt>
                <c:pt idx="2">
                  <c:v>3.1</c:v>
                </c:pt>
                <c:pt idx="3">
                  <c:v>3.2</c:v>
                </c:pt>
                <c:pt idx="4">
                  <c:v>3.5</c:v>
                </c:pt>
                <c:pt idx="5">
                  <c:v>3.8</c:v>
                </c:pt>
                <c:pt idx="6">
                  <c:v>4.0999999999999996</c:v>
                </c:pt>
                <c:pt idx="7">
                  <c:v>4.5</c:v>
                </c:pt>
                <c:pt idx="8">
                  <c:v>4.8</c:v>
                </c:pt>
                <c:pt idx="9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A-463A-978D-F580579947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BCBDBF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E4E5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A9A-463A-978D-F580579947C6}"/>
              </c:ext>
            </c:extLst>
          </c:dPt>
          <c:dPt>
            <c:idx val="6"/>
            <c:invertIfNegative val="0"/>
            <c:bubble3D val="0"/>
            <c:spPr>
              <a:solidFill>
                <a:srgbClr val="E4E5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A9A-463A-978D-F580579947C6}"/>
              </c:ext>
            </c:extLst>
          </c:dPt>
          <c:dPt>
            <c:idx val="7"/>
            <c:invertIfNegative val="0"/>
            <c:bubble3D val="0"/>
            <c:spPr>
              <a:solidFill>
                <a:srgbClr val="E4E5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A9A-463A-978D-F580579947C6}"/>
              </c:ext>
            </c:extLst>
          </c:dPt>
          <c:dPt>
            <c:idx val="8"/>
            <c:invertIfNegative val="0"/>
            <c:bubble3D val="0"/>
            <c:spPr>
              <a:solidFill>
                <a:srgbClr val="E4E5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A9A-463A-978D-F580579947C6}"/>
              </c:ext>
            </c:extLst>
          </c:dPt>
          <c:dPt>
            <c:idx val="9"/>
            <c:invertIfNegative val="0"/>
            <c:bubble3D val="0"/>
            <c:spPr>
              <a:solidFill>
                <a:srgbClr val="E4E5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A9A-463A-978D-F580579947C6}"/>
              </c:ext>
            </c:extLst>
          </c:dPt>
          <c:cat>
            <c:strRef>
              <c:f>Sheet1!$A$2:$A$11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1.9</c:v>
                </c:pt>
                <c:pt idx="3">
                  <c:v>1.4</c:v>
                </c:pt>
                <c:pt idx="4">
                  <c:v>1.3</c:v>
                </c:pt>
                <c:pt idx="5">
                  <c:v>2</c:v>
                </c:pt>
                <c:pt idx="6">
                  <c:v>2.1</c:v>
                </c:pt>
                <c:pt idx="7">
                  <c:v>2.2000000000000002</c:v>
                </c:pt>
                <c:pt idx="8">
                  <c:v>2.2999999999999998</c:v>
                </c:pt>
                <c:pt idx="9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9A-463A-978D-F58057994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31"/>
        <c:axId val="173250799"/>
        <c:axId val="173258703"/>
      </c:barChart>
      <c:catAx>
        <c:axId val="17325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58703"/>
        <c:crosses val="autoZero"/>
        <c:auto val="1"/>
        <c:lblAlgn val="ctr"/>
        <c:lblOffset val="100"/>
        <c:noMultiLvlLbl val="0"/>
      </c:catAx>
      <c:valAx>
        <c:axId val="173258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50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57FCF0B3-7731-4F1D-B8C3-11FBCE2C46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641CFDED-7E2E-4575-8988-82AD3DFF5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1F70B89B-C42B-4632-971C-B4FBC7A79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87CA89A-6CFC-4CD6-A115-29A0939E37F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50888"/>
            <a:ext cx="6596062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DF0BDB8A-338A-47B7-8BD3-8ABAE343A7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1FBD192C-DBBB-44D7-9ACD-C05E8D1BD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84C20D1D-C99C-4F5B-8BB7-121273774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3A05B6FB-C83E-4290-9970-C5E70BA5C1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A63EC56-B4BE-426E-9AA5-2517DE1126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0F9F363-1290-4AD6-BB78-89D441B371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8A193706-B9F7-4644-BCC3-000DE246E8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539D40C-219E-401C-9904-DCD51F7C74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466E0592-371B-4CCA-A858-E28D61E119F1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F2EC43D5-7B9C-453D-81A9-6D0A9256F0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31A5E591-9660-44DA-A906-BDC20E145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9C9E238A-B3DA-4A2A-9843-8D43208A7A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535F0A0-4AE1-4E15-86B9-4156DDD21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90917A8-CEE8-419E-8AE3-3086C2462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id="{08F4C553-FCA7-48D1-A136-2E9D4A7C2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id="{02FD81E7-6F16-44DD-9AA5-A7CBE5724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9510DE34-0704-4661-A137-F78C4757F757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8439" name="Rectangle 2">
            <a:extLst>
              <a:ext uri="{FF2B5EF4-FFF2-40B4-BE49-F238E27FC236}">
                <a16:creationId xmlns:a16="http://schemas.microsoft.com/office/drawing/2014/main" id="{2B944605-9154-4809-BF43-66E58962A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13388" y="120650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400" b="1"/>
              <a:t>doc.: IEEE 802.11-09/0301r1</a:t>
            </a:r>
          </a:p>
        </p:txBody>
      </p:sp>
      <p:sp>
        <p:nvSpPr>
          <p:cNvPr id="18440" name="Rectangle 3">
            <a:extLst>
              <a:ext uri="{FF2B5EF4-FFF2-40B4-BE49-F238E27FC236}">
                <a16:creationId xmlns:a16="http://schemas.microsoft.com/office/drawing/2014/main" id="{CBA38F2A-4A38-42A4-BB63-7C7E454833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March 2009</a:t>
            </a:r>
          </a:p>
        </p:txBody>
      </p:sp>
      <p:sp>
        <p:nvSpPr>
          <p:cNvPr id="18441" name="Rectangle 6">
            <a:extLst>
              <a:ext uri="{FF2B5EF4-FFF2-40B4-BE49-F238E27FC236}">
                <a16:creationId xmlns:a16="http://schemas.microsoft.com/office/drawing/2014/main" id="{1512C1E9-6E8C-47FA-9E61-22F42DD95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230813" y="9615488"/>
            <a:ext cx="923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GB" altLang="en-US"/>
              <a:t>Stephen McCann, RIM</a:t>
            </a:r>
          </a:p>
        </p:txBody>
      </p:sp>
      <p:sp>
        <p:nvSpPr>
          <p:cNvPr id="18442" name="Rectangle 7">
            <a:extLst>
              <a:ext uri="{FF2B5EF4-FFF2-40B4-BE49-F238E27FC236}">
                <a16:creationId xmlns:a16="http://schemas.microsoft.com/office/drawing/2014/main" id="{2678206F-1437-4BED-8E8E-88F1E0FFF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/>
              <a:t>Page </a:t>
            </a:r>
            <a:fld id="{574C64DB-5872-4201-BE5B-D93072CDD5A5}" type="slidenum">
              <a:rPr lang="en-GB" altLang="en-US"/>
              <a:pPr algn="r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8443" name="Rectangle 2">
            <a:extLst>
              <a:ext uri="{FF2B5EF4-FFF2-40B4-BE49-F238E27FC236}">
                <a16:creationId xmlns:a16="http://schemas.microsoft.com/office/drawing/2014/main" id="{8F559DA4-1F23-4203-A3EC-F3D02A1ED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44" name="Rectangle 3">
            <a:extLst>
              <a:ext uri="{FF2B5EF4-FFF2-40B4-BE49-F238E27FC236}">
                <a16:creationId xmlns:a16="http://schemas.microsoft.com/office/drawing/2014/main" id="{3A8B036A-7B55-44BD-A8B1-EBA404A8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78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162BB5-2F43-4C93-A65F-DE6CD46E7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28688" y="332601"/>
            <a:ext cx="157960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2022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5295A9-EA8A-498A-BD6F-FB29FDF0A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429750" y="6475413"/>
            <a:ext cx="19621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Kennedy (Unlicensed Spectrum Advocates)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91E083-D178-43A6-B7CC-C07C3A938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C90FC3A3-301E-4F8D-8839-43598ECC5F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839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14D9B2-19E2-4D39-B902-C7695CA5D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2022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95563E-A754-441A-B624-E05B0D0CB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429750" y="6475413"/>
            <a:ext cx="19621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Kennedy (Unlicensed Spectrum Advocates)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3993DB-068F-48A7-ACFE-E922D57F0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45D35EB-F145-4DCE-B653-E0E78232D0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951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55944A-7797-439F-86E7-EE09F6FC9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2022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615415-EB2D-4B72-A5C2-33558C2B2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429750" y="6475413"/>
            <a:ext cx="19621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Kennedy (Unlicensed Spectrum Advocates)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D87681-822D-4A90-AB45-BEB1A3401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C9234C9D-468D-4AD0-9264-55B8588447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463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9014E-E29C-478D-8CDE-9A8802734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28688" y="332601"/>
            <a:ext cx="1579600" cy="276999"/>
          </a:xfrm>
        </p:spPr>
        <p:txBody>
          <a:bodyPr/>
          <a:lstStyle>
            <a:lvl1pPr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r>
              <a:rPr lang="en-US" altLang="en-US"/>
              <a:t>November 2022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C967E2-6E9B-4605-BBEA-7F2E8AD12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885076" y="6475413"/>
            <a:ext cx="1506824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Kennedy (Unlicensed Spectrum Advocates)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79BE3-BB4B-42FD-BB33-650F5C57B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771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3326DC-8A0D-407E-94EB-FA21285907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2022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F3188F-38BE-4A83-A7D3-192944DBE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429750" y="6475413"/>
            <a:ext cx="19621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Kennedy (Unlicensed Spectrum Advocates)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0F9A85-4476-48DE-AC4B-C30C4CCDA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C3D88D79-446B-4CF6-8697-1DE1636A63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215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DD650-2424-47E3-98F1-A149E38BB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2022</a:t>
            </a: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F1FFB-4951-41EA-8164-B5F446A4B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429750" y="6475413"/>
            <a:ext cx="19621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Kennedy (Unlicensed Spectrum Advocates)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CA41-1F38-4130-8B42-CCD72E7B1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E2B3D2A-5CCD-4B5E-83C7-76A5672704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065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2AB8B3-1849-4863-89AE-FD02F24DA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2022</a:t>
            </a: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52CA75-157C-44C6-A594-8F14F5B25E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429750" y="6475413"/>
            <a:ext cx="19621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Kennedy (Unlicensed Spectrum Advocates)</a:t>
            </a: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40E0BD-BC0C-432B-9EFD-E2D02D471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F52BE4A7-3B50-4AF2-A21C-B57AF6278B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534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D44B1E-F24B-4165-96E9-8985EC07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2022</a:t>
            </a: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8EF126-47DF-4016-BC2A-3310AC418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429750" y="6475413"/>
            <a:ext cx="19621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Kennedy (Unlicensed Spectrum Advocates)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433F7D-B59D-46B5-B18E-26666A009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0BD6BA7-8125-4068-88D7-758CD77082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667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D9B33B-6031-41A7-9206-1D975EAE2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28688" y="333375"/>
            <a:ext cx="1579562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2022</a:t>
            </a: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76C83DC-7CE0-4364-9DE9-2BAF8FCA4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429750" y="6475413"/>
            <a:ext cx="19621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Kennedy (Unlicensed Spectrum Advocates)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DC9481-B806-4833-83F4-BD4F87177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CF441D77-599F-438E-93D4-2ABF912CE1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6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671EC-64E2-4AFD-B525-CD2CF1FB5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2022</a:t>
            </a: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ECCDC-152A-4934-97B0-AC6ED6A933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429750" y="6475413"/>
            <a:ext cx="19621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Kennedy (Unlicensed Spectrum Advocates)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EFFC2-9D69-4191-AF36-168A39127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2F840D7-024E-4653-AFA7-60ED552D82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713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3C996-666C-4CDA-8E28-8FE98F636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November 2022</a:t>
            </a: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BFBCF-4A28-436E-B4E2-9F8A24B2A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429750" y="6475413"/>
            <a:ext cx="196215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Kennedy (Unlicensed Spectrum Advocates)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E9A10-9122-4DF6-934F-FE27C8E9D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C2BF721C-17A9-4506-8341-59AC093A71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15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648E16-6CD0-443C-9B3E-841C31006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176AA4-0BA9-4071-AD64-5207EBAFC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89138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FontTx/>
              <a:buNone/>
              <a:defRPr sz="1800" b="1"/>
            </a:lvl1pPr>
          </a:lstStyle>
          <a:p>
            <a:pPr>
              <a:defRPr/>
            </a:pPr>
            <a:r>
              <a:rPr lang="en-US" altLang="en-US"/>
              <a:t>November 2022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38828" y="6475413"/>
            <a:ext cx="18530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Rich Kennedy (Unlicensed Spectrum Advocates)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8513" y="6475413"/>
            <a:ext cx="536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947C7220-C02C-4A77-A190-914EADC739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673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802.11-22/1672r0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6E8180E1-2FE1-479A-8675-C118557E3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2E39F446-D11E-4C4C-AF64-BB43D4FD0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4" r:id="rId1"/>
    <p:sldLayoutId id="2147487015" r:id="rId2"/>
    <p:sldLayoutId id="2147487016" r:id="rId3"/>
    <p:sldLayoutId id="2147487017" r:id="rId4"/>
    <p:sldLayoutId id="2147487018" r:id="rId5"/>
    <p:sldLayoutId id="2147487019" r:id="rId6"/>
    <p:sldLayoutId id="2147487020" r:id="rId7"/>
    <p:sldLayoutId id="2147487021" r:id="rId8"/>
    <p:sldLayoutId id="2147487022" r:id="rId9"/>
    <p:sldLayoutId id="2147487023" r:id="rId10"/>
    <p:sldLayoutId id="214748702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N/TXT/HTML/?uri=CELEX:32021D1067&amp;from=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EB8D47FA-9379-4FE3-9170-9C2567C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5076" y="6475413"/>
            <a:ext cx="150682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Rich Kennedy (Unlicensed Spectrum Advocates)</a:t>
            </a:r>
            <a:endParaRPr lang="en-GB" altLang="en-US" sz="1200" b="0" dirty="0"/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8E8CFAA6-1FA0-463F-B9B8-9821C821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7888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4E0BD71-6E2E-4B2B-8E7F-C2B4CAD0412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4E8B2BB7-4429-43CC-96FE-B4AF112A9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Bluetooth in 6 GHz [Part 1]</a:t>
            </a: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3466BA2A-8613-4051-B457-B39178A6B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155733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2022-11-15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C9C6A8D3-4ECD-4F1E-9815-52E4EF192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graphicFrame>
        <p:nvGraphicFramePr>
          <p:cNvPr id="15368" name="Object 5">
            <a:extLst>
              <a:ext uri="{FF2B5EF4-FFF2-40B4-BE49-F238E27FC236}">
                <a16:creationId xmlns:a16="http://schemas.microsoft.com/office/drawing/2014/main" id="{F5163E98-425C-4593-9D48-97ED102A4E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11877"/>
              </p:ext>
            </p:extLst>
          </p:nvPr>
        </p:nvGraphicFramePr>
        <p:xfrm>
          <a:off x="1920875" y="2600325"/>
          <a:ext cx="8774113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27419" imgH="2345500" progId="Word.Document.8">
                  <p:embed/>
                </p:oleObj>
              </mc:Choice>
              <mc:Fallback>
                <p:oleObj name="Document" r:id="rId3" imgW="8127419" imgH="2345500" progId="Word.Document.8">
                  <p:embed/>
                  <p:pic>
                    <p:nvPicPr>
                      <p:cNvPr id="15368" name="Object 5">
                        <a:extLst>
                          <a:ext uri="{FF2B5EF4-FFF2-40B4-BE49-F238E27FC236}">
                            <a16:creationId xmlns:a16="http://schemas.microsoft.com/office/drawing/2014/main" id="{F5163E98-425C-4593-9D48-97ED102A4E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2600325"/>
                        <a:ext cx="8774113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DD183-1EDE-CAF6-EC27-7E34A360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2022</a:t>
            </a:r>
            <a:endParaRPr lang="en-GB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4229-DBC7-15AE-32C9-E36368BE7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Makes 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089A3-3A1A-FDA2-C617-5AF7CBA98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IEEE 802.11 proponents took on the incumbents starting in 2017 to gain regulatory approval to share the 6 GHz band</a:t>
            </a:r>
          </a:p>
          <a:p>
            <a:pPr lvl="1"/>
            <a:r>
              <a:rPr lang="en-US" sz="1800" dirty="0"/>
              <a:t>Significant industry support in an industry coalition to drive required regulatory changes</a:t>
            </a:r>
          </a:p>
          <a:p>
            <a:pPr lvl="1"/>
            <a:r>
              <a:rPr lang="en-US" sz="1800" dirty="0"/>
              <a:t>Regulators world-wide recognized the need to support the growth of Wi-Fi based on how the limitations of the 2.4 and 5 GHz bands would stifle innovations</a:t>
            </a:r>
          </a:p>
          <a:p>
            <a:r>
              <a:rPr lang="en-US" sz="2000" dirty="0"/>
              <a:t>Bluetooth is currently shipping over 5 billion devices per year; 7 per year billion by 2026</a:t>
            </a:r>
          </a:p>
          <a:p>
            <a:pPr lvl="1"/>
            <a:r>
              <a:rPr lang="en-US" sz="1800" dirty="0"/>
              <a:t>Congestion in the 83.5 MHz of spectrum in the 2.4 GHz band not only limits technology innovation but may eventually make critical application less reliable; reminiscent of the Wi-Fi story</a:t>
            </a:r>
          </a:p>
          <a:p>
            <a:r>
              <a:rPr lang="en-US" sz="2000" dirty="0"/>
              <a:t>Regulators will not favor one unlicensed/license-exempt technology over another</a:t>
            </a:r>
          </a:p>
          <a:p>
            <a:pPr lvl="1"/>
            <a:r>
              <a:rPr lang="en-US" sz="1800" dirty="0"/>
              <a:t>ETSI has already begun the process of incorporating narrow band technology in the 6 GHz harmonized standard (EN 303 687)</a:t>
            </a:r>
          </a:p>
          <a:p>
            <a:r>
              <a:rPr lang="en-US" sz="2000" dirty="0"/>
              <a:t>For many years Bluetooth and Wi-Fi have successfully shared the 2.4 GHz band</a:t>
            </a:r>
          </a:p>
          <a:p>
            <a:pPr lvl="1"/>
            <a:r>
              <a:rPr lang="en-US" sz="1800" dirty="0"/>
              <a:t>If we collaborate on this effort both technologies will win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E5598-F32C-FF68-68E1-45F1A631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2022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E8DD0-BF32-FFCE-CC9E-5F749E921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Rich Kennedy (Unlicensed Spectrum Advocates)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398A1-4B86-22A5-6A2C-DFC4A42E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022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16561-32EC-9933-0182-5E5C50E2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Is What We Do!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D998F-C457-ED49-5901-80FF07AFA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Bluetooth SIG is committed to sharing the 6 GHz band with minimal impact on Wi-Fi</a:t>
            </a:r>
          </a:p>
          <a:p>
            <a:r>
              <a:rPr lang="en-US" dirty="0"/>
              <a:t>Collaborating with both IEEE 802.11 and Wi-Fi Alliance we believe this will be a win-win</a:t>
            </a:r>
          </a:p>
          <a:p>
            <a:pPr lvl="1"/>
            <a:r>
              <a:rPr lang="en-US" dirty="0"/>
              <a:t>Together at IEEE 802.11</a:t>
            </a:r>
          </a:p>
          <a:p>
            <a:pPr lvl="1"/>
            <a:r>
              <a:rPr lang="en-US" dirty="0"/>
              <a:t>Together at ETSI BRAN</a:t>
            </a:r>
          </a:p>
          <a:p>
            <a:pPr lvl="1"/>
            <a:r>
              <a:rPr lang="en-US" dirty="0"/>
              <a:t>Together at the FCC, etc.</a:t>
            </a:r>
          </a:p>
          <a:p>
            <a:r>
              <a:rPr lang="en-US" dirty="0"/>
              <a:t>Supporting the global growth of 6 GHz band unlicensed allocations together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A54E-88EA-F566-64DF-CDA52010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2022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5AB1A-0274-B55D-7F74-F91449CB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Rich Kennedy (Unlicensed Spectrum Advocates)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85C52-1548-83E1-5984-7971EE0E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1025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A5EE-730E-4062-AD23-D15342BA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0C6F2-F129-4683-95FF-87C4FAD9E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COMMISSION IMPLEMENTING DECISION (EU) 2021/1067 of 17 June 2021 on the harmonised use of radio spectrum in the 5 945-6 425MHz frequency band for the implementation of wireless access systems including radio local area networks (WAS/RLANs)</a:t>
            </a:r>
          </a:p>
          <a:p>
            <a:pPr lvl="1"/>
            <a:r>
              <a:rPr lang="en-US" sz="1400" dirty="0">
                <a:hlinkClick r:id="rId2"/>
              </a:rPr>
              <a:t>https://eur-lex.europa.eu/legal-content/EN/TXT/HTML/?uri=CELEX:32021D1067&amp;from=EN</a:t>
            </a:r>
            <a:r>
              <a:rPr lang="en-US" sz="14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6BB93-E615-491A-9D0C-81BE205F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Rich Kennedy (Unlicensed Spectrum Advocates)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DAA84-DEB2-4EFF-B851-9BE7D428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9E008-4D47-811E-57FC-0073ACA5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307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0853FF92-6C03-4C01-8EBB-91B1DBB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513" y="6475413"/>
            <a:ext cx="43180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FFDFC3D-7886-42A4-9FD0-C44B470DE9E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302AC22-707D-476E-AF8B-149A282016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GB" altLang="en-US"/>
              <a:t>Abstract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96EDD78-84C3-4E11-A20D-1A09A5B2EE4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2813" y="1828800"/>
            <a:ext cx="10363200" cy="4114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800" dirty="0"/>
              <a:t>   Currently, over 5 billion Bluetooth enabled devices are sold each year. This success is large part due to continued performance enhancements made to Bluetooth technology over the last 20+ years.  To continue those enhancements, Bluetooth needs to expand its operation beyond the 83.5 MHz of spectrum in the 2.4 GHz band. With between 480 and 1200 MHz of license-exempt/unlicensed shared spectrum in the 6 GHz band, this narrowband technology can coexist with IEEE 802.11 technologies to the benefit of both.</a:t>
            </a:r>
          </a:p>
        </p:txBody>
      </p:sp>
      <p:sp>
        <p:nvSpPr>
          <p:cNvPr id="17414" name="Footer Placeholder 4">
            <a:extLst>
              <a:ext uri="{FF2B5EF4-FFF2-40B4-BE49-F238E27FC236}">
                <a16:creationId xmlns:a16="http://schemas.microsoft.com/office/drawing/2014/main" id="{9677A13B-8CCE-49A1-A327-551272E1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26563" y="6475413"/>
            <a:ext cx="2065337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Rich Kennedy (Unlicensed Spectrum Advocates)</a:t>
            </a:r>
            <a:endParaRPr lang="en-GB" altLang="en-US" sz="1200" b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2ACAFB-4D27-A674-6E7E-3C31AD20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2022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3505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5DA5559F-6D90-4CC5-96DE-A9E95DF4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9A0E4AE1-1B7D-4621-BCED-4F52DEEA3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History of Bluetooth</a:t>
            </a:r>
          </a:p>
          <a:p>
            <a:r>
              <a:rPr lang="en-US" dirty="0"/>
              <a:t>Bluetooth Today</a:t>
            </a:r>
          </a:p>
          <a:p>
            <a:r>
              <a:rPr lang="en-US" dirty="0"/>
              <a:t>WAS/RLAN in 6 GHz</a:t>
            </a:r>
          </a:p>
          <a:p>
            <a:r>
              <a:rPr lang="en-US" dirty="0"/>
              <a:t>Bluetooth and IEEE 802.11 Coexistence</a:t>
            </a:r>
          </a:p>
          <a:p>
            <a:r>
              <a:rPr lang="en-US" dirty="0"/>
              <a:t>Sharing Makes Sense</a:t>
            </a:r>
            <a:endParaRPr lang="en-US" altLang="en-US" dirty="0">
              <a:cs typeface="Times New Roman"/>
            </a:endParaRPr>
          </a:p>
          <a:p>
            <a:r>
              <a:rPr lang="en-US" altLang="en-US" dirty="0">
                <a:cs typeface="Times New Roman"/>
              </a:rPr>
              <a:t>Solutions is What We Do!</a:t>
            </a:r>
          </a:p>
        </p:txBody>
      </p:sp>
      <p:sp>
        <p:nvSpPr>
          <p:cNvPr id="16389" name="Footer Placeholder 4">
            <a:extLst>
              <a:ext uri="{FF2B5EF4-FFF2-40B4-BE49-F238E27FC236}">
                <a16:creationId xmlns:a16="http://schemas.microsoft.com/office/drawing/2014/main" id="{AB76FE4A-5070-4C8C-8ABA-91A5C0AB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5077" y="6475413"/>
            <a:ext cx="1506823" cy="184666"/>
          </a:xfrm>
        </p:spPr>
        <p:txBody>
          <a:bodyPr/>
          <a:lstStyle/>
          <a:p>
            <a:pPr>
              <a:defRPr/>
            </a:pPr>
            <a:r>
              <a:rPr lang="en-US"/>
              <a:t>Rich Kennedy (Unlicensed Spectrum Advocates)</a:t>
            </a:r>
            <a:endParaRPr lang="en-US" dirty="0"/>
          </a:p>
        </p:txBody>
      </p:sp>
      <p:sp>
        <p:nvSpPr>
          <p:cNvPr id="61445" name="Slide Number Placeholder 5">
            <a:extLst>
              <a:ext uri="{FF2B5EF4-FFF2-40B4-BE49-F238E27FC236}">
                <a16:creationId xmlns:a16="http://schemas.microsoft.com/office/drawing/2014/main" id="{2789DD9D-F2BE-4231-9867-2B89CB84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1923" y="6475413"/>
            <a:ext cx="50975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Slide </a:t>
            </a:r>
            <a:fld id="{B0EE1FBE-B006-4AB0-AC11-4E5E0A6AB5D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D619F-518F-4CF7-FCD6-94CDDF61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2022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687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5DA5559F-6D90-4CC5-96DE-A9E95DF4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History of Bluetooth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9A0E4AE1-1B7D-4621-BCED-4F52DEEA3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844824"/>
            <a:ext cx="6045696" cy="3826768"/>
          </a:xfrm>
        </p:spPr>
        <p:txBody>
          <a:bodyPr/>
          <a:lstStyle/>
          <a:p>
            <a:r>
              <a:rPr lang="en-US" altLang="en-US" sz="1600" b="0" dirty="0">
                <a:cs typeface="Times New Roman"/>
              </a:rPr>
              <a:t>“Short-link” radio technology was initiated in 1989 by Nils </a:t>
            </a:r>
            <a:r>
              <a:rPr lang="en-US" altLang="en-US" sz="1600" b="0" dirty="0" err="1">
                <a:cs typeface="Times New Roman"/>
              </a:rPr>
              <a:t>Rydbeck</a:t>
            </a:r>
            <a:r>
              <a:rPr lang="en-US" altLang="en-US" sz="1600" b="0" dirty="0">
                <a:cs typeface="Times New Roman"/>
              </a:rPr>
              <a:t>, CTO at Ericsson Mobile in Lund, Sweden to enable wireless headsets</a:t>
            </a:r>
          </a:p>
          <a:p>
            <a:r>
              <a:rPr lang="en-US" altLang="en-US" sz="1600" b="0" dirty="0">
                <a:cs typeface="Times New Roman"/>
              </a:rPr>
              <a:t>In 1997 by Jim </a:t>
            </a:r>
            <a:r>
              <a:rPr lang="en-US" altLang="en-US" sz="1600" b="0" dirty="0" err="1">
                <a:cs typeface="Times New Roman"/>
              </a:rPr>
              <a:t>Kardach</a:t>
            </a:r>
            <a:r>
              <a:rPr lang="en-US" altLang="en-US" sz="1600" b="0" dirty="0">
                <a:cs typeface="Times New Roman"/>
              </a:rPr>
              <a:t> of Intel proposed the name “Bluetooth” as a placeholder until a better name could be devised (</a:t>
            </a:r>
            <a:r>
              <a:rPr lang="en-US" altLang="en-US" sz="1600" b="0" dirty="0" err="1">
                <a:cs typeface="Times New Roman"/>
              </a:rPr>
              <a:t>RadioWire</a:t>
            </a:r>
            <a:r>
              <a:rPr lang="en-US" altLang="en-US" sz="1600" b="0" dirty="0">
                <a:cs typeface="Times New Roman"/>
              </a:rPr>
              <a:t> and PAN were rejected)</a:t>
            </a:r>
          </a:p>
          <a:p>
            <a:pPr lvl="1"/>
            <a:r>
              <a:rPr lang="en-US" altLang="en-US" sz="1400" b="0" dirty="0">
                <a:cs typeface="Times New Roman"/>
              </a:rPr>
              <a:t>Using the name of the 10th-century Danish king Harald Bluetooth</a:t>
            </a:r>
          </a:p>
          <a:p>
            <a:pPr lvl="1"/>
            <a:r>
              <a:rPr lang="en-US" altLang="en-US" sz="1400" dirty="0">
                <a:cs typeface="Times New Roman"/>
              </a:rPr>
              <a:t>Jim was one of the founders of the Bluetooth Special Interest Group</a:t>
            </a:r>
          </a:p>
          <a:p>
            <a:pPr lvl="1"/>
            <a:r>
              <a:rPr lang="en-US" altLang="en-US" sz="1400" dirty="0">
                <a:cs typeface="Times New Roman"/>
              </a:rPr>
              <a:t>T</a:t>
            </a:r>
            <a:r>
              <a:rPr lang="en-US" altLang="en-US" sz="1400" b="0" dirty="0">
                <a:cs typeface="Times New Roman"/>
              </a:rPr>
              <a:t>he Bluetooth logo combines the runes ᚼ and ᛒ, which are Harald’s initials</a:t>
            </a:r>
          </a:p>
          <a:p>
            <a:r>
              <a:rPr lang="en-US" altLang="en-US" sz="1600" b="0" dirty="0" err="1">
                <a:cs typeface="Times New Roman"/>
              </a:rPr>
              <a:t>Adalio</a:t>
            </a:r>
            <a:r>
              <a:rPr lang="en-US" altLang="en-US" sz="1600" b="0" dirty="0">
                <a:cs typeface="Times New Roman"/>
              </a:rPr>
              <a:t> Sanchez, then head of IBM ThinkPad product R&amp;D, looked at incorporating a mobile phone in a ThinkPad</a:t>
            </a:r>
          </a:p>
          <a:p>
            <a:pPr lvl="1"/>
            <a:r>
              <a:rPr lang="en-US" altLang="en-US" sz="1400" dirty="0">
                <a:cs typeface="Times New Roman"/>
              </a:rPr>
              <a:t>Phone power requirements prompted another look, and Short-link was the answer</a:t>
            </a:r>
          </a:p>
          <a:p>
            <a:pPr lvl="1"/>
            <a:r>
              <a:rPr lang="en-US" altLang="en-US" sz="1400" b="0" dirty="0" err="1">
                <a:cs typeface="Times New Roman"/>
              </a:rPr>
              <a:t>Adalio</a:t>
            </a:r>
            <a:r>
              <a:rPr lang="en-US" altLang="en-US" sz="1400" b="0" dirty="0">
                <a:cs typeface="Times New Roman"/>
              </a:rPr>
              <a:t> and Nil</a:t>
            </a:r>
            <a:r>
              <a:rPr lang="en-US" altLang="en-US" sz="1400" dirty="0">
                <a:cs typeface="Times New Roman"/>
              </a:rPr>
              <a:t>s decided it needed to become an open standard</a:t>
            </a:r>
            <a:endParaRPr lang="en-US" altLang="en-US" sz="1400" b="0" dirty="0">
              <a:cs typeface="Times New Roman"/>
            </a:endParaRPr>
          </a:p>
          <a:p>
            <a:r>
              <a:rPr lang="en-US" altLang="en-US" sz="1600" b="0" dirty="0">
                <a:cs typeface="Times New Roman"/>
              </a:rPr>
              <a:t>In May 1998, the Bluetooth SIG was launched by IBM and Ericsson, and the specification was born, later to become a part of </a:t>
            </a:r>
            <a:r>
              <a:rPr lang="en-US" altLang="en-US" sz="1600" dirty="0">
                <a:cs typeface="Times New Roman"/>
              </a:rPr>
              <a:t>IEEE 802.15.1</a:t>
            </a:r>
          </a:p>
        </p:txBody>
      </p:sp>
      <p:sp>
        <p:nvSpPr>
          <p:cNvPr id="16389" name="Footer Placeholder 4">
            <a:extLst>
              <a:ext uri="{FF2B5EF4-FFF2-40B4-BE49-F238E27FC236}">
                <a16:creationId xmlns:a16="http://schemas.microsoft.com/office/drawing/2014/main" id="{AB76FE4A-5070-4C8C-8ABA-91A5C0AB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85077" y="6475413"/>
            <a:ext cx="1506823" cy="184666"/>
          </a:xfrm>
        </p:spPr>
        <p:txBody>
          <a:bodyPr/>
          <a:lstStyle/>
          <a:p>
            <a:pPr>
              <a:defRPr/>
            </a:pPr>
            <a:r>
              <a:rPr lang="en-US"/>
              <a:t>Rich Kennedy (Unlicensed Spectrum Advocates)</a:t>
            </a:r>
            <a:endParaRPr lang="en-US" dirty="0"/>
          </a:p>
        </p:txBody>
      </p:sp>
      <p:sp>
        <p:nvSpPr>
          <p:cNvPr id="61445" name="Slide Number Placeholder 5">
            <a:extLst>
              <a:ext uri="{FF2B5EF4-FFF2-40B4-BE49-F238E27FC236}">
                <a16:creationId xmlns:a16="http://schemas.microsoft.com/office/drawing/2014/main" id="{2789DD9D-F2BE-4231-9867-2B89CB84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1923" y="6475413"/>
            <a:ext cx="50975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Slide </a:t>
            </a:r>
            <a:fld id="{B0EE1FBE-B006-4AB0-AC11-4E5E0A6AB5D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D619F-518F-4CF7-FCD6-94CDDF61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November 2022</a:t>
            </a:r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67A6E-F826-C039-83E9-77D8567B2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988840"/>
            <a:ext cx="4857769" cy="3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1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6EAD85E-1A07-4F18-AA4B-66AA09F4C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02099"/>
              </p:ext>
            </p:extLst>
          </p:nvPr>
        </p:nvGraphicFramePr>
        <p:xfrm>
          <a:off x="928688" y="1684947"/>
          <a:ext cx="10142616" cy="436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429693-CC6B-8F5A-4AAC-822C0BB46DB7}"/>
              </a:ext>
            </a:extLst>
          </p:cNvPr>
          <p:cNvSpPr txBox="1"/>
          <p:nvPr/>
        </p:nvSpPr>
        <p:spPr>
          <a:xfrm>
            <a:off x="839416" y="6116824"/>
            <a:ext cx="3434965" cy="3413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Sources: ABI Research, Bluetooth SIG, Inc.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2624D2A-5111-A1F3-F421-D7832FE4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255" y="3302459"/>
            <a:ext cx="713286" cy="4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irectory Listing /ftp/Inbox/Marcoms/Logos/3GPP_logo">
            <a:extLst>
              <a:ext uri="{FF2B5EF4-FFF2-40B4-BE49-F238E27FC236}">
                <a16:creationId xmlns:a16="http://schemas.microsoft.com/office/drawing/2014/main" id="{BE8DA1F6-1E8A-F226-0FE6-F34E71C75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" b="18938"/>
          <a:stretch/>
        </p:blipFill>
        <p:spPr bwMode="auto">
          <a:xfrm>
            <a:off x="10348870" y="4386248"/>
            <a:ext cx="883095" cy="4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498D0E4-76A6-C0CB-AF13-11310B33DE47}"/>
              </a:ext>
            </a:extLst>
          </p:cNvPr>
          <p:cNvGrpSpPr/>
          <p:nvPr/>
        </p:nvGrpSpPr>
        <p:grpSpPr>
          <a:xfrm>
            <a:off x="9835178" y="2301933"/>
            <a:ext cx="728505" cy="728505"/>
            <a:chOff x="9976199" y="2010622"/>
            <a:chExt cx="600664" cy="60066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87F7174-AB18-0FC3-1926-E8728C4A6B5A}"/>
                </a:ext>
              </a:extLst>
            </p:cNvPr>
            <p:cNvSpPr/>
            <p:nvPr/>
          </p:nvSpPr>
          <p:spPr>
            <a:xfrm>
              <a:off x="10162358" y="2129425"/>
              <a:ext cx="226908" cy="3635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DFA74C6-72D3-8F9D-A171-A8EB55B4C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76199" y="2010622"/>
              <a:ext cx="600664" cy="600664"/>
            </a:xfrm>
            <a:prstGeom prst="rect">
              <a:avLst/>
            </a:prstGeom>
          </p:spPr>
        </p:pic>
      </p:grpSp>
      <p:sp>
        <p:nvSpPr>
          <p:cNvPr id="23" name="Title 3">
            <a:extLst>
              <a:ext uri="{FF2B5EF4-FFF2-40B4-BE49-F238E27FC236}">
                <a16:creationId xmlns:a16="http://schemas.microsoft.com/office/drawing/2014/main" id="{2AAB913C-A9AB-AF00-9BD7-A99A90143C68}"/>
              </a:ext>
            </a:extLst>
          </p:cNvPr>
          <p:cNvSpPr txBox="1">
            <a:spLocks/>
          </p:cNvSpPr>
          <p:nvPr/>
        </p:nvSpPr>
        <p:spPr>
          <a:xfrm>
            <a:off x="2690750" y="1785555"/>
            <a:ext cx="6810500" cy="564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None/>
              <a:defRPr lang="en-US" sz="32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</a:rPr>
              <a:t>Annual Wireless Product Shipments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C4C522-62B0-8409-4100-4A336645C42C}"/>
              </a:ext>
            </a:extLst>
          </p:cNvPr>
          <p:cNvSpPr txBox="1"/>
          <p:nvPr/>
        </p:nvSpPr>
        <p:spPr>
          <a:xfrm>
            <a:off x="839416" y="1881900"/>
            <a:ext cx="973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billions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8BD3C706-B257-1A7C-E3E7-25CB1237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8688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November 2022</a:t>
            </a:r>
            <a:endParaRPr lang="en-GB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764B0C-898D-3C68-4CDC-89B8FD627E93}"/>
              </a:ext>
            </a:extLst>
          </p:cNvPr>
          <p:cNvSpPr txBox="1"/>
          <p:nvPr/>
        </p:nvSpPr>
        <p:spPr>
          <a:xfrm>
            <a:off x="2221835" y="768229"/>
            <a:ext cx="7556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Bluetooth Today: The leading global wireless standard for device communications and positioning</a:t>
            </a:r>
          </a:p>
        </p:txBody>
      </p:sp>
    </p:spTree>
    <p:extLst>
      <p:ext uri="{BB962C8B-B14F-4D97-AF65-F5344CB8AC3E}">
        <p14:creationId xmlns:p14="http://schemas.microsoft.com/office/powerpoint/2010/main" val="7202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63627B38-135C-7740-2C76-FA1094F9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8688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November 2022</a:t>
            </a: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E18BF-4115-8F42-FDA6-A775EDFEF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84" y="1628800"/>
            <a:ext cx="9847832" cy="4721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B1278C-6EFC-D427-A54D-A4EEBF234F89}"/>
              </a:ext>
            </a:extLst>
          </p:cNvPr>
          <p:cNvSpPr txBox="1"/>
          <p:nvPr/>
        </p:nvSpPr>
        <p:spPr>
          <a:xfrm>
            <a:off x="2317839" y="768229"/>
            <a:ext cx="7556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Bluetooth Today: &gt;20-year track record of performance enhancements that have enabled massive new markets</a:t>
            </a:r>
          </a:p>
        </p:txBody>
      </p:sp>
    </p:spTree>
    <p:extLst>
      <p:ext uri="{BB962C8B-B14F-4D97-AF65-F5344CB8AC3E}">
        <p14:creationId xmlns:p14="http://schemas.microsoft.com/office/powerpoint/2010/main" val="27641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6CB0-3423-8E7A-16B4-D9BEF48D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Today</a:t>
            </a:r>
            <a:br>
              <a:rPr lang="en-US" dirty="0"/>
            </a:br>
            <a:r>
              <a:rPr lang="en-US" sz="1800" i="1" dirty="0"/>
              <a:t>Mid-Band Spectrum Expansion Project Aims to Enhance Performance of Bluetooth™ Technology</a:t>
            </a:r>
            <a:endParaRPr lang="en-US" i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4DB94B-87CB-B7F6-99FD-BEEFEB0CD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5800" y="1759867"/>
            <a:ext cx="7555685" cy="470261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98144-3523-5ED8-D754-B11F6F91B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2022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B474A-900D-37B0-A253-DBFA8EA3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Rich Kennedy (Unlicensed Spectrum Advocates)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C6FAF-2C03-0B7A-D4DF-4C81FF17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BE6887-45EA-B403-29C7-1E2DF926023E}"/>
              </a:ext>
            </a:extLst>
          </p:cNvPr>
          <p:cNvSpPr txBox="1">
            <a:spLocks/>
          </p:cNvSpPr>
          <p:nvPr/>
        </p:nvSpPr>
        <p:spPr bwMode="auto">
          <a:xfrm>
            <a:off x="911424" y="1772816"/>
            <a:ext cx="3528392" cy="468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Bluetooth SIG has more than 38,000 members</a:t>
            </a:r>
          </a:p>
          <a:p>
            <a:r>
              <a:rPr lang="en-US" sz="2000" kern="0" dirty="0"/>
              <a:t>Technologies</a:t>
            </a:r>
          </a:p>
          <a:p>
            <a:pPr lvl="1"/>
            <a:r>
              <a:rPr lang="en-US" sz="1800" kern="0" dirty="0"/>
              <a:t>Bluetooth Classic BR/EDR</a:t>
            </a:r>
          </a:p>
          <a:p>
            <a:pPr lvl="2"/>
            <a:r>
              <a:rPr lang="en-US" sz="1600" kern="0" dirty="0"/>
              <a:t>Basic Rate</a:t>
            </a:r>
          </a:p>
          <a:p>
            <a:pPr lvl="2"/>
            <a:r>
              <a:rPr lang="en-US" sz="1600" kern="0" dirty="0"/>
              <a:t>Enhanced Data Rate</a:t>
            </a:r>
          </a:p>
          <a:p>
            <a:pPr lvl="2"/>
            <a:r>
              <a:rPr lang="en-US" sz="1600" kern="0" dirty="0"/>
              <a:t>79 1MHz channels</a:t>
            </a:r>
          </a:p>
          <a:p>
            <a:pPr lvl="2"/>
            <a:r>
              <a:rPr lang="en-US" sz="1600" kern="0" dirty="0"/>
              <a:t>Point-to-Point connections</a:t>
            </a:r>
          </a:p>
          <a:p>
            <a:pPr lvl="1"/>
            <a:r>
              <a:rPr lang="en-US" sz="1800" kern="0" dirty="0"/>
              <a:t>Bluetooth LE</a:t>
            </a:r>
          </a:p>
          <a:p>
            <a:pPr lvl="2"/>
            <a:r>
              <a:rPr lang="en-US" sz="1600" b="0" kern="0" dirty="0"/>
              <a:t>Low Energy</a:t>
            </a:r>
          </a:p>
          <a:p>
            <a:pPr lvl="2"/>
            <a:r>
              <a:rPr lang="en-US" sz="1600" kern="0" dirty="0"/>
              <a:t>40 2MHz channels</a:t>
            </a:r>
          </a:p>
          <a:p>
            <a:pPr lvl="2"/>
            <a:r>
              <a:rPr lang="en-US" sz="1600" kern="0" dirty="0"/>
              <a:t>Multiple connection topologies</a:t>
            </a:r>
          </a:p>
          <a:p>
            <a:pPr lvl="2"/>
            <a:r>
              <a:rPr lang="en-US" sz="1600" b="0" kern="0" dirty="0"/>
              <a:t>Expa</a:t>
            </a:r>
            <a:r>
              <a:rPr lang="en-US" sz="1600" kern="0" dirty="0"/>
              <a:t>nded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120750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D3951-A410-3610-CDAE-192B1E38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WAS/RLAN in 6 GHz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FB10C-B371-8E98-C6E2-5AB1F66D5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2017, a coalition of companies with an interest in expanding Wi-Fi to another frequency band </a:t>
            </a:r>
            <a:r>
              <a:rPr lang="en-US" sz="2000" i="1" dirty="0"/>
              <a:t>to support innovation and to enable operation in less congested spectrum</a:t>
            </a:r>
            <a:r>
              <a:rPr lang="en-US" sz="2000" dirty="0"/>
              <a:t>, requested ECC FM57 to consider the 6 GHz band</a:t>
            </a:r>
          </a:p>
          <a:p>
            <a:pPr lvl="1"/>
            <a:r>
              <a:rPr lang="en-US" sz="1800" dirty="0"/>
              <a:t>Apple, Broadcom, Cisco, Facebook, Google, Hewlett-Packard Enterprise, Intel, MediaTek, Microsoft and Qualcomm </a:t>
            </a:r>
          </a:p>
          <a:p>
            <a:pPr lvl="1"/>
            <a:r>
              <a:rPr lang="en-US" sz="1800" dirty="0"/>
              <a:t>The European Commission issued an Implementing Decision in June 2021 to make 5945 – 6425 MHz open for license-exempt sharing: [E]very EU member state must update their national frequency allocation plans to reflect the 6 GHz decision before December 1, 2021</a:t>
            </a:r>
          </a:p>
          <a:p>
            <a:r>
              <a:rPr lang="en-US" sz="2000" dirty="0"/>
              <a:t>The FCC started an NPRM in October of 2018: “Unlicensed Use of the 6 GHz Band” spun off from a proceeding on “Expanding Flexible Use in Mid-Band Spectrum Between 3.7 and 24 GHz” </a:t>
            </a:r>
          </a:p>
          <a:p>
            <a:pPr lvl="1"/>
            <a:r>
              <a:rPr lang="en-US" sz="1800" dirty="0"/>
              <a:t>Supported by the same coalition, the FCC issued a first R&amp;O in April 2020</a:t>
            </a:r>
            <a:endParaRPr lang="en-US" sz="1400" dirty="0"/>
          </a:p>
          <a:p>
            <a:r>
              <a:rPr lang="en-US" sz="2200" dirty="0"/>
              <a:t>Global* support is slowly become a reality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B6855-B6C6-C6D9-85DF-2322335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2022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947B5-293A-F2F7-4156-EFABC226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Rich Kennedy (Unlicensed Spectrum Advocates)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EF2B1-21E8-4EA0-0F9E-343B48104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2F68E-52C8-89A5-7E50-10DDF6F9DC73}"/>
              </a:ext>
            </a:extLst>
          </p:cNvPr>
          <p:cNvSpPr txBox="1"/>
          <p:nvPr/>
        </p:nvSpPr>
        <p:spPr>
          <a:xfrm>
            <a:off x="5015880" y="6225060"/>
            <a:ext cx="6840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*WRC23 will decide if this band should be declared as IMT spectrum, the outcome of which countries such as China are waiting for.</a:t>
            </a:r>
          </a:p>
        </p:txBody>
      </p:sp>
    </p:spTree>
    <p:extLst>
      <p:ext uri="{BB962C8B-B14F-4D97-AF65-F5344CB8AC3E}">
        <p14:creationId xmlns:p14="http://schemas.microsoft.com/office/powerpoint/2010/main" val="236001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C560-66DA-4E41-A11D-8E181275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and IEEE 802.11 Coexistence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B171-A2AC-D5D7-3C4D-684C51589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sharing with Wi-Fi in 2.4 GHz</a:t>
            </a:r>
          </a:p>
          <a:p>
            <a:pPr lvl="1"/>
            <a:r>
              <a:rPr lang="en-US" dirty="0"/>
              <a:t>e.g. Adaptive Frequency Hopping Spread Spectrum and in-device coordination</a:t>
            </a:r>
          </a:p>
          <a:p>
            <a:r>
              <a:rPr lang="en-US" dirty="0"/>
              <a:t>Sharing methods have been developed and enhanced over the years</a:t>
            </a:r>
          </a:p>
          <a:p>
            <a:pPr lvl="1"/>
            <a:r>
              <a:rPr lang="en-US" dirty="0"/>
              <a:t>Innovation in both IEEE 802.11 and Bluetooth will adapt to new 6 GHz band uses </a:t>
            </a:r>
            <a:r>
              <a:rPr lang="en-US" sz="2000" i="1" dirty="0"/>
              <a:t>“…to support innovation and to enable operation in less congested spectrum” </a:t>
            </a:r>
            <a:endParaRPr lang="en-US" dirty="0"/>
          </a:p>
          <a:p>
            <a:r>
              <a:rPr lang="en-US" dirty="0"/>
              <a:t>Both organizations have the experience and know-how to coexist in 6 GHz</a:t>
            </a:r>
          </a:p>
          <a:p>
            <a:r>
              <a:rPr lang="en-US" dirty="0"/>
              <a:t>Regulators have a responsibility to be technology neutral</a:t>
            </a:r>
          </a:p>
          <a:p>
            <a:pPr lvl="1"/>
            <a:r>
              <a:rPr lang="en-US" dirty="0"/>
              <a:t>Collaboration between the two most prolific wireless technologies is essential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F9057-1CA8-5089-89BA-BBBB5BAF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November 2022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C7B9A-7FD6-F2DB-F81B-BE6B0508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Rich Kennedy (Unlicensed Spectrum Advocates)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E552-7D37-5DDC-5098-27DC363B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70BDA19C-3406-4C3B-948D-B5367C004F37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315524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2ebcc5fe3275a99fca492d5bd295dfcf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99aa03bed7de4a43d67998ed741878dc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6070EE-6505-46E3-AD64-5C9A86CCD1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27E25D-999B-455B-9E0A-B4B308F928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CF723-B635-438C-88CE-66D4278AA6EB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cc9c437c-ae0c-4066-8d90-a0f7de786127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20821</TotalTime>
  <Words>1141</Words>
  <Application>Microsoft Office PowerPoint</Application>
  <PresentationFormat>Widescreen</PresentationFormat>
  <Paragraphs>122</Paragraphs>
  <Slides>12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Times New Roman</vt:lpstr>
      <vt:lpstr>802-11-Submission</vt:lpstr>
      <vt:lpstr>Document</vt:lpstr>
      <vt:lpstr>Bluetooth in 6 GHz [Part 1]</vt:lpstr>
      <vt:lpstr>Abstract</vt:lpstr>
      <vt:lpstr>Agenda</vt:lpstr>
      <vt:lpstr>The History of Bluetooth</vt:lpstr>
      <vt:lpstr>PowerPoint Presentation</vt:lpstr>
      <vt:lpstr>PowerPoint Presentation</vt:lpstr>
      <vt:lpstr>Bluetooth Today Mid-Band Spectrum Expansion Project Aims to Enhance Performance of Bluetooth™ Technology</vt:lpstr>
      <vt:lpstr>WAS/RLAN in 6 GHz</vt:lpstr>
      <vt:lpstr>Bluetooth and IEEE 802.11 Coexistence</vt:lpstr>
      <vt:lpstr>Sharing Makes Sense</vt:lpstr>
      <vt:lpstr>Solutions Is What We Do!</vt:lpstr>
      <vt:lpstr>References</vt:lpstr>
    </vt:vector>
  </TitlesOfParts>
  <Company>Qualcomm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RR-TAG spectrum survey</dc:title>
  <dc:creator>RKennedy@bluetooth.com</dc:creator>
  <cp:lastModifiedBy>Rich Kennedy</cp:lastModifiedBy>
  <cp:revision>1271</cp:revision>
  <cp:lastPrinted>1998-02-10T13:28:06Z</cp:lastPrinted>
  <dcterms:created xsi:type="dcterms:W3CDTF">2004-12-02T14:01:45Z</dcterms:created>
  <dcterms:modified xsi:type="dcterms:W3CDTF">2022-11-15T22:17:16Z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0x010100EB28163D68FE8E4D9361964FDD814FC4</vt:lpwstr>
  </property>
</Properties>
</file>