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76" r:id="rId3"/>
    <p:sldId id="288" r:id="rId4"/>
    <p:sldId id="286" r:id="rId5"/>
    <p:sldId id="284" r:id="rId6"/>
    <p:sldId id="285" r:id="rId7"/>
    <p:sldId id="283" r:id="rId8"/>
    <p:sldId id="289"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n Cooper" initials="JC" lastIdx="63" clrIdx="0">
    <p:extLst>
      <p:ext uri="{19B8F6BF-5375-455C-9EA6-DF929625EA0E}">
        <p15:presenceInfo xmlns:p15="http://schemas.microsoft.com/office/powerpoint/2012/main" userId="S::jcooper@qipworks.com::c6216b84-9c14-4d8c-b3ee-c6ee19a919f2" providerId="AD"/>
      </p:ext>
    </p:extLst>
  </p:cmAuthor>
  <p:cmAuthor id="2" name="Chris Beg" initials="CB" lastIdx="16" clrIdx="1">
    <p:extLst>
      <p:ext uri="{19B8F6BF-5375-455C-9EA6-DF929625EA0E}">
        <p15:presenceInfo xmlns:p15="http://schemas.microsoft.com/office/powerpoint/2012/main" userId="S-1-5-21-4065907471-556700853-1459077334-1232" providerId="AD"/>
      </p:ext>
    </p:extLst>
  </p:cmAuthor>
  <p:cmAuthor id="3" name="高宁(Gao Ning)" initials="高宁(GN)" lastIdx="1" clrIdx="2">
    <p:extLst>
      <p:ext uri="{19B8F6BF-5375-455C-9EA6-DF929625EA0E}">
        <p15:presenceInfo xmlns:p15="http://schemas.microsoft.com/office/powerpoint/2012/main" userId="高宁(Gao Ni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浅色样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2260" autoAdjust="0"/>
  </p:normalViewPr>
  <p:slideViewPr>
    <p:cSldViewPr>
      <p:cViewPr>
        <p:scale>
          <a:sx n="66" d="100"/>
          <a:sy n="66" d="100"/>
        </p:scale>
        <p:origin x="1116" y="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4" d="100"/>
          <a:sy n="64" d="100"/>
        </p:scale>
        <p:origin x="3178" y="8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802.11-21/0753r0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April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Chris Beg, Cognitive Systems</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802.11-21/0753r0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April 2021</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Chris Beg, Cognitive Systems</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802.11-21/0753r0</a:t>
            </a:r>
          </a:p>
        </p:txBody>
      </p:sp>
      <p:sp>
        <p:nvSpPr>
          <p:cNvPr id="5" name="Rectangle 3"/>
          <p:cNvSpPr>
            <a:spLocks noGrp="1" noChangeArrowheads="1"/>
          </p:cNvSpPr>
          <p:nvPr>
            <p:ph type="dt"/>
          </p:nvPr>
        </p:nvSpPr>
        <p:spPr>
          <a:ln/>
        </p:spPr>
        <p:txBody>
          <a:bodyPr/>
          <a:lstStyle/>
          <a:p>
            <a:r>
              <a:rPr lang="en-US"/>
              <a:t>April 2021</a:t>
            </a:r>
          </a:p>
        </p:txBody>
      </p:sp>
      <p:sp>
        <p:nvSpPr>
          <p:cNvPr id="6" name="Rectangle 6"/>
          <p:cNvSpPr>
            <a:spLocks noGrp="1" noChangeArrowheads="1"/>
          </p:cNvSpPr>
          <p:nvPr>
            <p:ph type="ftr"/>
          </p:nvPr>
        </p:nvSpPr>
        <p:spPr>
          <a:ln/>
        </p:spPr>
        <p:txBody>
          <a:bodyPr/>
          <a:lstStyle/>
          <a:p>
            <a:r>
              <a:rPr lang="en-US"/>
              <a:t>Chris Beg, Cognitive Systems</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802.11-21/0753r0</a:t>
            </a:r>
          </a:p>
        </p:txBody>
      </p:sp>
      <p:sp>
        <p:nvSpPr>
          <p:cNvPr id="5" name="Rectangle 3"/>
          <p:cNvSpPr>
            <a:spLocks noGrp="1" noChangeArrowheads="1"/>
          </p:cNvSpPr>
          <p:nvPr>
            <p:ph type="dt"/>
          </p:nvPr>
        </p:nvSpPr>
        <p:spPr>
          <a:ln/>
        </p:spPr>
        <p:txBody>
          <a:bodyPr/>
          <a:lstStyle/>
          <a:p>
            <a:r>
              <a:rPr lang="en-US"/>
              <a:t>April 2021</a:t>
            </a:r>
          </a:p>
        </p:txBody>
      </p:sp>
      <p:sp>
        <p:nvSpPr>
          <p:cNvPr id="6" name="Rectangle 6"/>
          <p:cNvSpPr>
            <a:spLocks noGrp="1" noChangeArrowheads="1"/>
          </p:cNvSpPr>
          <p:nvPr>
            <p:ph type="ftr"/>
          </p:nvPr>
        </p:nvSpPr>
        <p:spPr>
          <a:ln/>
        </p:spPr>
        <p:txBody>
          <a:bodyPr/>
          <a:lstStyle/>
          <a:p>
            <a:r>
              <a:rPr lang="en-US"/>
              <a:t>Chris Beg, Cognitive Systems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67627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802.11-21/0753r0</a:t>
            </a:r>
          </a:p>
        </p:txBody>
      </p:sp>
      <p:sp>
        <p:nvSpPr>
          <p:cNvPr id="5" name="Rectangle 3"/>
          <p:cNvSpPr>
            <a:spLocks noGrp="1" noChangeArrowheads="1"/>
          </p:cNvSpPr>
          <p:nvPr>
            <p:ph type="dt"/>
          </p:nvPr>
        </p:nvSpPr>
        <p:spPr>
          <a:ln/>
        </p:spPr>
        <p:txBody>
          <a:bodyPr/>
          <a:lstStyle/>
          <a:p>
            <a:r>
              <a:rPr lang="en-US"/>
              <a:t>April 2021</a:t>
            </a:r>
          </a:p>
        </p:txBody>
      </p:sp>
      <p:sp>
        <p:nvSpPr>
          <p:cNvPr id="6" name="Rectangle 6"/>
          <p:cNvSpPr>
            <a:spLocks noGrp="1" noChangeArrowheads="1"/>
          </p:cNvSpPr>
          <p:nvPr>
            <p:ph type="ftr"/>
          </p:nvPr>
        </p:nvSpPr>
        <p:spPr>
          <a:ln/>
        </p:spPr>
        <p:txBody>
          <a:bodyPr/>
          <a:lstStyle/>
          <a:p>
            <a:r>
              <a:rPr lang="en-US"/>
              <a:t>Chris Beg, Cognitive Systems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376577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802.11-21/0753r0</a:t>
            </a:r>
          </a:p>
        </p:txBody>
      </p:sp>
      <p:sp>
        <p:nvSpPr>
          <p:cNvPr id="5" name="Rectangle 3"/>
          <p:cNvSpPr>
            <a:spLocks noGrp="1" noChangeArrowheads="1"/>
          </p:cNvSpPr>
          <p:nvPr>
            <p:ph type="dt"/>
          </p:nvPr>
        </p:nvSpPr>
        <p:spPr>
          <a:ln/>
        </p:spPr>
        <p:txBody>
          <a:bodyPr/>
          <a:lstStyle/>
          <a:p>
            <a:r>
              <a:rPr lang="en-US"/>
              <a:t>April 2021</a:t>
            </a:r>
          </a:p>
        </p:txBody>
      </p:sp>
      <p:sp>
        <p:nvSpPr>
          <p:cNvPr id="6" name="Rectangle 6"/>
          <p:cNvSpPr>
            <a:spLocks noGrp="1" noChangeArrowheads="1"/>
          </p:cNvSpPr>
          <p:nvPr>
            <p:ph type="ftr"/>
          </p:nvPr>
        </p:nvSpPr>
        <p:spPr>
          <a:ln/>
        </p:spPr>
        <p:txBody>
          <a:bodyPr/>
          <a:lstStyle/>
          <a:p>
            <a:r>
              <a:rPr lang="en-US"/>
              <a:t>Chris Beg, Cognitive Systems</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altLang="zh-CN" dirty="0"/>
              <a:t>The length of the Data field of the EDMG Control mode and the non-EDMG Control mode PPDU range from 14 to 1023 Octets.</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zh-CN" dirty="0"/>
              <a:t>The length of the Data field of the non-EDMG SC mode PPDU range from 1 to 262143 Octets.</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zh-CN" dirty="0"/>
              <a:t>The length of the Data field of the EDMG SC mode PPDU range from 1 to 4194303 Octets.</a:t>
            </a:r>
          </a:p>
          <a:p>
            <a:endParaRPr lang="en-US" dirty="0"/>
          </a:p>
        </p:txBody>
      </p:sp>
    </p:spTree>
    <p:extLst>
      <p:ext uri="{BB962C8B-B14F-4D97-AF65-F5344CB8AC3E}">
        <p14:creationId xmlns:p14="http://schemas.microsoft.com/office/powerpoint/2010/main" val="33813626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802.11-21/0753r0</a:t>
            </a:r>
          </a:p>
        </p:txBody>
      </p:sp>
      <p:sp>
        <p:nvSpPr>
          <p:cNvPr id="5" name="Rectangle 3"/>
          <p:cNvSpPr>
            <a:spLocks noGrp="1" noChangeArrowheads="1"/>
          </p:cNvSpPr>
          <p:nvPr>
            <p:ph type="dt"/>
          </p:nvPr>
        </p:nvSpPr>
        <p:spPr>
          <a:ln/>
        </p:spPr>
        <p:txBody>
          <a:bodyPr/>
          <a:lstStyle/>
          <a:p>
            <a:r>
              <a:rPr lang="en-US"/>
              <a:t>April 2021</a:t>
            </a:r>
          </a:p>
        </p:txBody>
      </p:sp>
      <p:sp>
        <p:nvSpPr>
          <p:cNvPr id="6" name="Rectangle 6"/>
          <p:cNvSpPr>
            <a:spLocks noGrp="1" noChangeArrowheads="1"/>
          </p:cNvSpPr>
          <p:nvPr>
            <p:ph type="ftr"/>
          </p:nvPr>
        </p:nvSpPr>
        <p:spPr>
          <a:ln/>
        </p:spPr>
        <p:txBody>
          <a:bodyPr/>
          <a:lstStyle/>
          <a:p>
            <a:r>
              <a:rPr lang="en-US"/>
              <a:t>Chris Beg, Cognitive Systems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76698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802.11-21/0753r0</a:t>
            </a:r>
          </a:p>
        </p:txBody>
      </p:sp>
      <p:sp>
        <p:nvSpPr>
          <p:cNvPr id="5" name="Rectangle 3"/>
          <p:cNvSpPr>
            <a:spLocks noGrp="1" noChangeArrowheads="1"/>
          </p:cNvSpPr>
          <p:nvPr>
            <p:ph type="dt"/>
          </p:nvPr>
        </p:nvSpPr>
        <p:spPr>
          <a:ln/>
        </p:spPr>
        <p:txBody>
          <a:bodyPr/>
          <a:lstStyle/>
          <a:p>
            <a:r>
              <a:rPr lang="en-US"/>
              <a:t>April 2021</a:t>
            </a:r>
          </a:p>
        </p:txBody>
      </p:sp>
      <p:sp>
        <p:nvSpPr>
          <p:cNvPr id="6" name="Rectangle 6"/>
          <p:cNvSpPr>
            <a:spLocks noGrp="1" noChangeArrowheads="1"/>
          </p:cNvSpPr>
          <p:nvPr>
            <p:ph type="ftr"/>
          </p:nvPr>
        </p:nvSpPr>
        <p:spPr>
          <a:ln/>
        </p:spPr>
        <p:txBody>
          <a:bodyPr/>
          <a:lstStyle/>
          <a:p>
            <a:r>
              <a:rPr lang="en-US"/>
              <a:t>Chris Beg, Cognitive Systems</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The length of the Data field of the EDMG Control mode and the non-EDMG Control mode PPDU range from 14 to 1023 Octets.</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zh-CN" dirty="0"/>
              <a:t>The length of the Data field of the non-EDMG SC mode PPDU range from 1 to 262143 Octets.</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zh-CN" dirty="0"/>
              <a:t>The length of the Data field of the EDMG SC mode PPDU range from 1 to </a:t>
            </a:r>
            <a:r>
              <a:rPr lang="en-US" altLang="zh-CN" b="0" dirty="0">
                <a:solidFill>
                  <a:srgbClr val="FF0000"/>
                </a:solidFill>
                <a:highlight>
                  <a:srgbClr val="FFFF00"/>
                </a:highlight>
              </a:rPr>
              <a:t>4194303 Octets.</a:t>
            </a:r>
            <a:endParaRPr lang="en-US" b="0" dirty="0"/>
          </a:p>
          <a:p>
            <a:endParaRPr lang="en-US" dirty="0"/>
          </a:p>
        </p:txBody>
      </p:sp>
    </p:spTree>
    <p:extLst>
      <p:ext uri="{BB962C8B-B14F-4D97-AF65-F5344CB8AC3E}">
        <p14:creationId xmlns:p14="http://schemas.microsoft.com/office/powerpoint/2010/main" val="332470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802.11-21/0753r0</a:t>
            </a:r>
          </a:p>
        </p:txBody>
      </p:sp>
      <p:sp>
        <p:nvSpPr>
          <p:cNvPr id="5" name="Rectangle 3"/>
          <p:cNvSpPr>
            <a:spLocks noGrp="1" noChangeArrowheads="1"/>
          </p:cNvSpPr>
          <p:nvPr>
            <p:ph type="dt"/>
          </p:nvPr>
        </p:nvSpPr>
        <p:spPr>
          <a:ln/>
        </p:spPr>
        <p:txBody>
          <a:bodyPr/>
          <a:lstStyle/>
          <a:p>
            <a:r>
              <a:rPr lang="en-US"/>
              <a:t>April 2021</a:t>
            </a:r>
          </a:p>
        </p:txBody>
      </p:sp>
      <p:sp>
        <p:nvSpPr>
          <p:cNvPr id="6" name="Rectangle 6"/>
          <p:cNvSpPr>
            <a:spLocks noGrp="1" noChangeArrowheads="1"/>
          </p:cNvSpPr>
          <p:nvPr>
            <p:ph type="ftr"/>
          </p:nvPr>
        </p:nvSpPr>
        <p:spPr>
          <a:ln/>
        </p:spPr>
        <p:txBody>
          <a:bodyPr/>
          <a:lstStyle/>
          <a:p>
            <a:r>
              <a:rPr lang="en-US"/>
              <a:t>Chris Beg, Cognitive Systems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6741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802.11-21/0753r0</a:t>
            </a:r>
          </a:p>
        </p:txBody>
      </p:sp>
      <p:sp>
        <p:nvSpPr>
          <p:cNvPr id="5" name="Rectangle 3"/>
          <p:cNvSpPr>
            <a:spLocks noGrp="1" noChangeArrowheads="1"/>
          </p:cNvSpPr>
          <p:nvPr>
            <p:ph type="dt"/>
          </p:nvPr>
        </p:nvSpPr>
        <p:spPr>
          <a:ln/>
        </p:spPr>
        <p:txBody>
          <a:bodyPr/>
          <a:lstStyle/>
          <a:p>
            <a:r>
              <a:rPr lang="en-US"/>
              <a:t>April 2021</a:t>
            </a:r>
          </a:p>
        </p:txBody>
      </p:sp>
      <p:sp>
        <p:nvSpPr>
          <p:cNvPr id="6" name="Rectangle 6"/>
          <p:cNvSpPr>
            <a:spLocks noGrp="1" noChangeArrowheads="1"/>
          </p:cNvSpPr>
          <p:nvPr>
            <p:ph type="ftr"/>
          </p:nvPr>
        </p:nvSpPr>
        <p:spPr>
          <a:ln/>
        </p:spPr>
        <p:txBody>
          <a:bodyPr/>
          <a:lstStyle/>
          <a:p>
            <a:r>
              <a:rPr lang="en-US"/>
              <a:t>Chris Beg, Cognitive Systems</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4346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dirty="0"/>
          </a:p>
        </p:txBody>
      </p:sp>
      <p:sp>
        <p:nvSpPr>
          <p:cNvPr id="5" name="Footer Placeholder 4"/>
          <p:cNvSpPr>
            <a:spLocks noGrp="1"/>
          </p:cNvSpPr>
          <p:nvPr>
            <p:ph type="ftr" idx="11"/>
          </p:nvPr>
        </p:nvSpPr>
        <p:spPr/>
        <p:txBody>
          <a:bodyPr/>
          <a:lstStyle>
            <a:lvl1pPr>
              <a:defRPr/>
            </a:lvl1pPr>
          </a:lstStyle>
          <a:p>
            <a:r>
              <a:rPr lang="en-GB" dirty="0"/>
              <a:t>Chris Beg, Cognitive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Chris Beg, Cognitive Systems</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Chris Beg, Cognitive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idx="10"/>
          </p:nvPr>
        </p:nvSpPr>
        <p:spPr/>
        <p:txBody>
          <a:bodyPr/>
          <a:lstStyle>
            <a:lvl1pPr>
              <a:defRPr/>
            </a:lvl1pPr>
          </a:lstStyle>
          <a:p>
            <a:r>
              <a:rPr lang="en-US" dirty="0"/>
              <a:t>April 2021</a:t>
            </a:r>
            <a:endParaRPr lang="en-GB" dirty="0"/>
          </a:p>
        </p:txBody>
      </p:sp>
      <p:sp>
        <p:nvSpPr>
          <p:cNvPr id="6" name="Footer Placeholder 5"/>
          <p:cNvSpPr>
            <a:spLocks noGrp="1"/>
          </p:cNvSpPr>
          <p:nvPr>
            <p:ph type="ftr" idx="11"/>
          </p:nvPr>
        </p:nvSpPr>
        <p:spPr/>
        <p:txBody>
          <a:bodyPr/>
          <a:lstStyle>
            <a:lvl1pPr>
              <a:defRPr/>
            </a:lvl1pPr>
          </a:lstStyle>
          <a:p>
            <a:r>
              <a:rPr lang="en-GB"/>
              <a:t>Chris Beg, Cognitive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2021</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Chris Beg, Cognitive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2021</a:t>
            </a:r>
            <a:endParaRPr lang="en-GB"/>
          </a:p>
        </p:txBody>
      </p:sp>
      <p:sp>
        <p:nvSpPr>
          <p:cNvPr id="4" name="Footer Placeholder 3"/>
          <p:cNvSpPr>
            <a:spLocks noGrp="1"/>
          </p:cNvSpPr>
          <p:nvPr>
            <p:ph type="ftr" idx="11"/>
          </p:nvPr>
        </p:nvSpPr>
        <p:spPr/>
        <p:txBody>
          <a:bodyPr/>
          <a:lstStyle>
            <a:lvl1pPr>
              <a:defRPr/>
            </a:lvl1pPr>
          </a:lstStyle>
          <a:p>
            <a:r>
              <a:rPr lang="en-GB"/>
              <a:t>Chris Beg, Cognitive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2021</a:t>
            </a:r>
            <a:endParaRPr lang="en-GB"/>
          </a:p>
        </p:txBody>
      </p:sp>
      <p:sp>
        <p:nvSpPr>
          <p:cNvPr id="3" name="Footer Placeholder 2"/>
          <p:cNvSpPr>
            <a:spLocks noGrp="1"/>
          </p:cNvSpPr>
          <p:nvPr>
            <p:ph type="ftr" idx="11"/>
          </p:nvPr>
        </p:nvSpPr>
        <p:spPr/>
        <p:txBody>
          <a:bodyPr/>
          <a:lstStyle>
            <a:lvl1pPr>
              <a:defRPr/>
            </a:lvl1pPr>
          </a:lstStyle>
          <a:p>
            <a:r>
              <a:rPr lang="en-GB"/>
              <a:t>Chris Beg, Cognitive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Chris Beg, Cognitive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Chris Beg, Cognitive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Chris Beg, Cognitive Systems</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1670</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zh-CN" dirty="0"/>
              <a:t>October</a:t>
            </a:r>
            <a:r>
              <a:rPr lang="en-US" dirty="0"/>
              <a:t>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Ning Gao (OPPO)</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95536" y="685800"/>
            <a:ext cx="8568952"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Timing Problems of the Parallel Coordinated Monostatic DMG Sensing Instance</a:t>
            </a:r>
            <a:endParaRPr lang="en-GB" dirty="0"/>
          </a:p>
        </p:txBody>
      </p:sp>
      <p:sp>
        <p:nvSpPr>
          <p:cNvPr id="3074" name="Rectangle 2"/>
          <p:cNvSpPr>
            <a:spLocks noGrp="1" noChangeArrowheads="1"/>
          </p:cNvSpPr>
          <p:nvPr>
            <p:ph type="body" idx="1"/>
          </p:nvPr>
        </p:nvSpPr>
        <p:spPr>
          <a:xfrm>
            <a:off x="685800" y="192447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a:t>
            </a:r>
            <a:r>
              <a:rPr lang="en-US" sz="2000" b="0" dirty="0"/>
              <a:t>10</a:t>
            </a:r>
            <a:r>
              <a:rPr lang="en-GB" sz="2000" b="0" dirty="0"/>
              <a:t>-</a:t>
            </a:r>
            <a:r>
              <a:rPr lang="en-US" sz="2000" b="0" dirty="0"/>
              <a:t>31</a:t>
            </a:r>
            <a:endParaRPr lang="en-GB" sz="2000" b="0" dirty="0"/>
          </a:p>
        </p:txBody>
      </p:sp>
      <p:sp>
        <p:nvSpPr>
          <p:cNvPr id="3076" name="Rectangle 4"/>
          <p:cNvSpPr>
            <a:spLocks noChangeArrowheads="1"/>
          </p:cNvSpPr>
          <p:nvPr/>
        </p:nvSpPr>
        <p:spPr bwMode="auto">
          <a:xfrm>
            <a:off x="539552" y="232135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Table 12">
            <a:extLst>
              <a:ext uri="{FF2B5EF4-FFF2-40B4-BE49-F238E27FC236}">
                <a16:creationId xmlns:a16="http://schemas.microsoft.com/office/drawing/2014/main" id="{9D01740D-B826-401A-82E4-8EDCFAB62B07}"/>
              </a:ext>
            </a:extLst>
          </p:cNvPr>
          <p:cNvGraphicFramePr>
            <a:graphicFrameLocks noGrp="1"/>
          </p:cNvGraphicFramePr>
          <p:nvPr>
            <p:extLst>
              <p:ext uri="{D42A27DB-BD31-4B8C-83A1-F6EECF244321}">
                <p14:modId xmlns:p14="http://schemas.microsoft.com/office/powerpoint/2010/main" val="822050332"/>
              </p:ext>
            </p:extLst>
          </p:nvPr>
        </p:nvGraphicFramePr>
        <p:xfrm>
          <a:off x="799306" y="3098247"/>
          <a:ext cx="7620000" cy="1229071"/>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367243">
                <a:tc>
                  <a:txBody>
                    <a:bodyPr/>
                    <a:lstStyle/>
                    <a:p>
                      <a:pPr algn="ctr"/>
                      <a:r>
                        <a:rPr kumimoji="0" lang="en-US" altLang="zh-CN" sz="1100" b="1" i="0" u="none" strike="noStrike" kern="1200" cap="none" normalizeH="0" baseline="0" dirty="0">
                          <a:ln>
                            <a:noFill/>
                          </a:ln>
                          <a:solidFill>
                            <a:schemeClr val="tx1"/>
                          </a:solidFill>
                          <a:effectLst/>
                          <a:latin typeface="Times New Roman" pitchFamily="18" charset="0"/>
                          <a:ea typeface="굴림" charset="-127"/>
                          <a:cs typeface="+mn-cs"/>
                        </a:rPr>
                        <a:t>Name </a:t>
                      </a:r>
                      <a:endParaRPr kumimoji="0" lang="zh-CN" altLang="en-US" sz="1100" b="1" i="0" u="none" strike="noStrike" kern="1200" cap="none" normalizeH="0" baseline="0" dirty="0">
                        <a:ln>
                          <a:noFill/>
                        </a:ln>
                        <a:solidFill>
                          <a:schemeClr val="tx1"/>
                        </a:solidFill>
                        <a:effectLst/>
                        <a:latin typeface="Times New Roman" pitchFamily="18" charset="0"/>
                        <a:ea typeface="굴림" charset="-127"/>
                        <a:cs typeface="+mn-cs"/>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a:solidFill>
                            <a:schemeClr val="dk1"/>
                          </a:solidFill>
                          <a:latin typeface="+mn-lt"/>
                          <a:ea typeface="Times New Roman"/>
                          <a:cs typeface="Arial"/>
                        </a:rPr>
                        <a:t>Ning Gao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chemeClr val="tx1"/>
                          </a:solidFill>
                          <a:effectLst/>
                          <a:latin typeface="Times New Roman" pitchFamily="18" charset="0"/>
                          <a:ea typeface="굴림" charset="-127"/>
                          <a:cs typeface="Times New Roman" pitchFamily="18" charset="0"/>
                        </a:rPr>
                        <a:t>OPPO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zh-CN" sz="1200" b="0" dirty="0">
                        <a:latin typeface="Times New Roman"/>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gaoning1@oppo.com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7276">
                <a:tc>
                  <a:txBody>
                    <a:bodyPr/>
                    <a:lstStyle/>
                    <a:p>
                      <a:pPr algn="ctr"/>
                      <a:r>
                        <a:rPr lang="en-US" altLang="zh-CN" sz="1200" i="0" kern="1200" dirty="0">
                          <a:solidFill>
                            <a:schemeClr val="dk1"/>
                          </a:solidFill>
                          <a:latin typeface="+mn-lt"/>
                          <a:ea typeface="Times New Roman"/>
                          <a:cs typeface="Arial"/>
                        </a:rPr>
                        <a:t>Chaoming Luo</a:t>
                      </a:r>
                      <a:endParaRPr lang="zh-CN" alt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zh-CN" sz="1200" b="0" dirty="0">
                        <a:latin typeface="Times New Roman"/>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luochaoming@oppo.com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a:solidFill>
                            <a:schemeClr val="dk1"/>
                          </a:solidFill>
                          <a:latin typeface="+mn-lt"/>
                          <a:ea typeface="Times New Roman"/>
                          <a:cs typeface="Arial"/>
                        </a:rPr>
                        <a:t>Pei Zhou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zh-CN" sz="1200" b="0" dirty="0">
                        <a:latin typeface="Times New Roman"/>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zhoupei1@oppo.com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dirty="0"/>
              <a:t>October 2022</a:t>
            </a:r>
            <a:endParaRPr lang="en-GB" altLang="zh-CN" dirty="0"/>
          </a:p>
        </p:txBody>
      </p:sp>
      <p:sp>
        <p:nvSpPr>
          <p:cNvPr id="5" name="Footer Placeholder 4"/>
          <p:cNvSpPr>
            <a:spLocks noGrp="1"/>
          </p:cNvSpPr>
          <p:nvPr>
            <p:ph type="ftr" idx="14"/>
          </p:nvPr>
        </p:nvSpPr>
        <p:spPr>
          <a:xfrm>
            <a:off x="6286512" y="6475413"/>
            <a:ext cx="2255826" cy="180975"/>
          </a:xfrm>
        </p:spPr>
        <p:txBody>
          <a:bodyPr/>
          <a:lstStyle/>
          <a:p>
            <a:r>
              <a:rPr lang="en-GB" altLang="zh-CN" dirty="0"/>
              <a:t>Ning Gao (OPPO)</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a:t>
            </a:fld>
            <a:endParaRPr lang="en-GB"/>
          </a:p>
        </p:txBody>
      </p:sp>
      <p:sp>
        <p:nvSpPr>
          <p:cNvPr id="8" name="Rectangle 1"/>
          <p:cNvSpPr>
            <a:spLocks noGrp="1" noChangeArrowheads="1"/>
          </p:cNvSpPr>
          <p:nvPr>
            <p:ph type="title"/>
          </p:nvPr>
        </p:nvSpPr>
        <p:spPr>
          <a:xfrm>
            <a:off x="685800" y="908720"/>
            <a:ext cx="7772400" cy="483292"/>
          </a:xfrm>
          <a:ln/>
        </p:spPr>
        <p:txBody>
          <a:bodyPr lIns="90000" tIns="46800" rIns="90000" bIns="46800"/>
          <a:lstStyle/>
          <a:p>
            <a:pPr marL="0" indent="0"/>
            <a:r>
              <a:rPr lang="en-GB" dirty="0"/>
              <a:t>Introduction</a:t>
            </a:r>
          </a:p>
        </p:txBody>
      </p:sp>
      <p:sp>
        <p:nvSpPr>
          <p:cNvPr id="2" name="文本框 1">
            <a:extLst>
              <a:ext uri="{FF2B5EF4-FFF2-40B4-BE49-F238E27FC236}">
                <a16:creationId xmlns:a16="http://schemas.microsoft.com/office/drawing/2014/main" id="{C823D26C-E05A-462F-BB05-6DC833E1B04F}"/>
              </a:ext>
            </a:extLst>
          </p:cNvPr>
          <p:cNvSpPr txBox="1"/>
          <p:nvPr/>
        </p:nvSpPr>
        <p:spPr>
          <a:xfrm>
            <a:off x="693681" y="1679636"/>
            <a:ext cx="7772401" cy="3847207"/>
          </a:xfrm>
          <a:prstGeom prst="rect">
            <a:avLst/>
          </a:prstGeom>
          <a:noFill/>
        </p:spPr>
        <p:txBody>
          <a:bodyPr wrap="square" rtlCol="0">
            <a:spAutoFit/>
          </a:bodyPr>
          <a:lstStyle/>
          <a:p>
            <a:pPr marL="342900" indent="-342900">
              <a:buFont typeface="Arial" panose="020B0604020202020204" pitchFamily="34" charset="0"/>
              <a:buChar char="•"/>
            </a:pPr>
            <a:r>
              <a:rPr lang="en-US" altLang="zh-CN" sz="2000" dirty="0">
                <a:solidFill>
                  <a:schemeClr val="tx1"/>
                </a:solidFill>
              </a:rPr>
              <a:t>The Coordinated Monostatic DMG Sensing instance has two types: sequential and parallel.</a:t>
            </a:r>
          </a:p>
          <a:p>
            <a:pPr marL="342900" indent="-342900">
              <a:buFont typeface="Arial" panose="020B0604020202020204" pitchFamily="34" charset="0"/>
              <a:buChar char="•"/>
            </a:pPr>
            <a:endParaRPr lang="en-US" altLang="zh-CN" sz="2000" dirty="0">
              <a:solidFill>
                <a:schemeClr val="tx1"/>
              </a:solidFill>
            </a:endParaRPr>
          </a:p>
          <a:p>
            <a:pPr marL="342900" indent="-342900">
              <a:buFont typeface="Arial" panose="020B0604020202020204" pitchFamily="34" charset="0"/>
              <a:buChar char="•"/>
            </a:pPr>
            <a:r>
              <a:rPr lang="en-US" altLang="zh-CN" sz="2000" dirty="0">
                <a:solidFill>
                  <a:schemeClr val="tx1"/>
                </a:solidFill>
              </a:rPr>
              <a:t>In the contribution 22/1558r0, a timing problem of the Sequential Coordinated Monostatic DMG Sensing instance was shown and three solutions were proposed. The result of the SP is Option 1-A: 0, Option1-B: 1, Option 2: 16, Neither: 0, Abstain: 5.</a:t>
            </a:r>
          </a:p>
          <a:p>
            <a:r>
              <a:rPr lang="en-US" altLang="zh-CN" sz="2000" dirty="0">
                <a:solidFill>
                  <a:schemeClr val="tx1"/>
                </a:solidFill>
              </a:rPr>
              <a:t> </a:t>
            </a:r>
          </a:p>
          <a:p>
            <a:pPr marL="342900" indent="-342900">
              <a:buFont typeface="Arial" panose="020B0604020202020204" pitchFamily="34" charset="0"/>
              <a:buChar char="•"/>
            </a:pPr>
            <a:r>
              <a:rPr lang="en-US" altLang="zh-CN" sz="2000" dirty="0">
                <a:solidFill>
                  <a:schemeClr val="tx1"/>
                </a:solidFill>
              </a:rPr>
              <a:t>In this contribution, several similar timing problems of the Parallel Coordinated Monostatic DMG Sensing instance are shown and possible solutions are proposed.</a:t>
            </a:r>
          </a:p>
          <a:p>
            <a:pPr marL="342900" indent="-342900">
              <a:buFont typeface="Arial" panose="020B0604020202020204" pitchFamily="34" charset="0"/>
              <a:buChar char="•"/>
            </a:pPr>
            <a:endParaRPr lang="zh-CN" altLang="en-US" dirty="0">
              <a:solidFill>
                <a:schemeClr val="tx1"/>
              </a:solidFill>
            </a:endParaRPr>
          </a:p>
        </p:txBody>
      </p:sp>
    </p:spTree>
    <p:extLst>
      <p:ext uri="{BB962C8B-B14F-4D97-AF65-F5344CB8AC3E}">
        <p14:creationId xmlns:p14="http://schemas.microsoft.com/office/powerpoint/2010/main" val="32419339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dirty="0"/>
              <a:t>October 2022</a:t>
            </a:r>
            <a:endParaRPr lang="en-GB" altLang="zh-CN" dirty="0"/>
          </a:p>
        </p:txBody>
      </p:sp>
      <p:sp>
        <p:nvSpPr>
          <p:cNvPr id="5" name="Footer Placeholder 4"/>
          <p:cNvSpPr>
            <a:spLocks noGrp="1"/>
          </p:cNvSpPr>
          <p:nvPr>
            <p:ph type="ftr" idx="14"/>
          </p:nvPr>
        </p:nvSpPr>
        <p:spPr>
          <a:xfrm>
            <a:off x="6286512" y="6475413"/>
            <a:ext cx="2255826" cy="180975"/>
          </a:xfrm>
        </p:spPr>
        <p:txBody>
          <a:bodyPr/>
          <a:lstStyle/>
          <a:p>
            <a:r>
              <a:rPr lang="en-GB" altLang="zh-CN" dirty="0"/>
              <a:t>Ning Gao (OPPO)</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3568" y="834791"/>
            <a:ext cx="7772400" cy="483292"/>
          </a:xfrm>
          <a:ln/>
        </p:spPr>
        <p:txBody>
          <a:bodyPr lIns="90000" tIns="46800" rIns="90000" bIns="46800"/>
          <a:lstStyle/>
          <a:p>
            <a:pPr marL="0" indent="0"/>
            <a:r>
              <a:rPr lang="en-GB" sz="2800" dirty="0"/>
              <a:t>Re</a:t>
            </a:r>
            <a:r>
              <a:rPr lang="en-US" altLang="zh-CN" sz="2800" dirty="0"/>
              <a:t>cap</a:t>
            </a:r>
            <a:endParaRPr lang="en-GB" sz="2800" dirty="0"/>
          </a:p>
        </p:txBody>
      </p:sp>
      <p:sp>
        <p:nvSpPr>
          <p:cNvPr id="2" name="文本框 1">
            <a:extLst>
              <a:ext uri="{FF2B5EF4-FFF2-40B4-BE49-F238E27FC236}">
                <a16:creationId xmlns:a16="http://schemas.microsoft.com/office/drawing/2014/main" id="{C823D26C-E05A-462F-BB05-6DC833E1B04F}"/>
              </a:ext>
            </a:extLst>
          </p:cNvPr>
          <p:cNvSpPr txBox="1"/>
          <p:nvPr/>
        </p:nvSpPr>
        <p:spPr>
          <a:xfrm>
            <a:off x="681602" y="1405904"/>
            <a:ext cx="7772401" cy="369332"/>
          </a:xfrm>
          <a:prstGeom prst="rect">
            <a:avLst/>
          </a:prstGeom>
          <a:noFill/>
        </p:spPr>
        <p:txBody>
          <a:bodyPr wrap="square" rtlCol="0">
            <a:spAutoFit/>
          </a:bodyPr>
          <a:lstStyle/>
          <a:p>
            <a:pPr marL="342900" indent="-342900">
              <a:buFont typeface="Wingdings" panose="05000000000000000000" pitchFamily="2" charset="2"/>
              <a:buChar char="n"/>
            </a:pPr>
            <a:r>
              <a:rPr lang="en-US" altLang="zh-CN" sz="1800" b="1" dirty="0">
                <a:solidFill>
                  <a:schemeClr val="tx1"/>
                </a:solidFill>
              </a:rPr>
              <a:t>The Parallel Coordinated Monostatic DMG Sensing instance in 11bf D0.3</a:t>
            </a:r>
            <a:endParaRPr lang="zh-CN" altLang="en-US" sz="2000" b="1" dirty="0">
              <a:solidFill>
                <a:schemeClr val="tx1"/>
              </a:solidFill>
            </a:endParaRPr>
          </a:p>
        </p:txBody>
      </p:sp>
      <p:pic>
        <p:nvPicPr>
          <p:cNvPr id="3" name="图片 2">
            <a:extLst>
              <a:ext uri="{FF2B5EF4-FFF2-40B4-BE49-F238E27FC236}">
                <a16:creationId xmlns:a16="http://schemas.microsoft.com/office/drawing/2014/main" id="{868A3CAF-9BBA-454D-BAF6-5C13EB4D8EA4}"/>
              </a:ext>
            </a:extLst>
          </p:cNvPr>
          <p:cNvPicPr>
            <a:picLocks noChangeAspect="1"/>
          </p:cNvPicPr>
          <p:nvPr/>
        </p:nvPicPr>
        <p:blipFill rotWithShape="1">
          <a:blip r:embed="rId3"/>
          <a:srcRect t="4178"/>
          <a:stretch/>
        </p:blipFill>
        <p:spPr>
          <a:xfrm>
            <a:off x="917130" y="1811868"/>
            <a:ext cx="7301343" cy="2420064"/>
          </a:xfrm>
          <a:prstGeom prst="rect">
            <a:avLst/>
          </a:prstGeom>
          <a:ln>
            <a:solidFill>
              <a:schemeClr val="tx1"/>
            </a:solidFill>
          </a:ln>
        </p:spPr>
      </p:pic>
      <p:sp>
        <p:nvSpPr>
          <p:cNvPr id="7" name="文本框 6">
            <a:extLst>
              <a:ext uri="{FF2B5EF4-FFF2-40B4-BE49-F238E27FC236}">
                <a16:creationId xmlns:a16="http://schemas.microsoft.com/office/drawing/2014/main" id="{D3549095-D30C-4808-A1DD-4F666E55325D}"/>
              </a:ext>
            </a:extLst>
          </p:cNvPr>
          <p:cNvSpPr txBox="1"/>
          <p:nvPr/>
        </p:nvSpPr>
        <p:spPr>
          <a:xfrm>
            <a:off x="881766" y="4268564"/>
            <a:ext cx="7455079" cy="2123658"/>
          </a:xfrm>
          <a:prstGeom prst="rect">
            <a:avLst/>
          </a:prstGeom>
          <a:noFill/>
        </p:spPr>
        <p:txBody>
          <a:bodyPr wrap="square" rtlCol="0">
            <a:spAutoFit/>
          </a:bodyPr>
          <a:lstStyle/>
          <a:p>
            <a:r>
              <a:rPr lang="en-US" altLang="zh-CN" sz="1600" dirty="0">
                <a:solidFill>
                  <a:schemeClr val="tx1"/>
                </a:solidFill>
              </a:rPr>
              <a:t>A Parallel Coordinated Monostatic DMG Sensing instance contains three phases:</a:t>
            </a:r>
          </a:p>
          <a:p>
            <a:pPr marL="576000" indent="-284400">
              <a:buFont typeface="Arial" panose="020B0604020202020204" pitchFamily="34" charset="0"/>
              <a:buChar char="•"/>
            </a:pPr>
            <a:r>
              <a:rPr lang="en-US" altLang="zh-CN" sz="1600" dirty="0">
                <a:solidFill>
                  <a:schemeClr val="tx1"/>
                </a:solidFill>
              </a:rPr>
              <a:t>In the initiation phase, the sensing initiator shake hands with sensing responders using DMG Sensing Request and DMG Sensing Response frames.</a:t>
            </a:r>
          </a:p>
          <a:p>
            <a:pPr marL="576000" lvl="1" indent="-284400">
              <a:buFont typeface="Arial" panose="020B0604020202020204" pitchFamily="34" charset="0"/>
              <a:buChar char="•"/>
            </a:pPr>
            <a:r>
              <a:rPr lang="en-US" altLang="zh-CN" sz="1600" dirty="0">
                <a:solidFill>
                  <a:schemeClr val="tx1"/>
                </a:solidFill>
              </a:rPr>
              <a:t>In the sounding phase, the sensing responders (STA A and STA B) transmit the PPDU and receive the reflected signal </a:t>
            </a:r>
            <a:r>
              <a:rPr lang="en-US" altLang="zh-CN" sz="1600" b="1" dirty="0">
                <a:solidFill>
                  <a:schemeClr val="tx1"/>
                </a:solidFill>
              </a:rPr>
              <a:t>in parallel</a:t>
            </a:r>
            <a:r>
              <a:rPr lang="en-US" altLang="zh-CN" sz="1600" dirty="0">
                <a:solidFill>
                  <a:schemeClr val="tx1"/>
                </a:solidFill>
              </a:rPr>
              <a:t>.</a:t>
            </a:r>
          </a:p>
          <a:p>
            <a:pPr marL="576000" lvl="1" indent="-284400">
              <a:buFont typeface="Arial" panose="020B0604020202020204" pitchFamily="34" charset="0"/>
              <a:buChar char="•"/>
            </a:pPr>
            <a:r>
              <a:rPr lang="en-US" altLang="zh-CN" sz="1600" dirty="0">
                <a:solidFill>
                  <a:schemeClr val="tx1"/>
                </a:solidFill>
              </a:rPr>
              <a:t>In the reporting phase, both sensing responders report results to the initiator.</a:t>
            </a:r>
          </a:p>
          <a:p>
            <a:r>
              <a:rPr lang="en-US" altLang="zh-CN" sz="1800" b="1" dirty="0">
                <a:solidFill>
                  <a:schemeClr val="tx1"/>
                </a:solidFill>
              </a:rPr>
              <a:t>However, due to the directional communication and the variety of PPDU types and MCSs,</a:t>
            </a:r>
            <a:r>
              <a:rPr lang="zh-CN" altLang="en-US" sz="1800" b="1" dirty="0">
                <a:solidFill>
                  <a:schemeClr val="tx1"/>
                </a:solidFill>
              </a:rPr>
              <a:t> </a:t>
            </a:r>
            <a:r>
              <a:rPr lang="en-US" altLang="zh-CN" sz="1800" b="1" dirty="0">
                <a:solidFill>
                  <a:schemeClr val="tx1"/>
                </a:solidFill>
              </a:rPr>
              <a:t>some timing problems may arise in this instance. </a:t>
            </a:r>
            <a:endParaRPr lang="zh-CN" altLang="en-US" sz="1800" b="1" dirty="0">
              <a:solidFill>
                <a:schemeClr val="tx1"/>
              </a:solidFill>
            </a:endParaRPr>
          </a:p>
        </p:txBody>
      </p:sp>
    </p:spTree>
    <p:extLst>
      <p:ext uri="{BB962C8B-B14F-4D97-AF65-F5344CB8AC3E}">
        <p14:creationId xmlns:p14="http://schemas.microsoft.com/office/powerpoint/2010/main" val="28006681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20288" y="347638"/>
            <a:ext cx="2589203" cy="273050"/>
          </a:xfrm>
        </p:spPr>
        <p:txBody>
          <a:bodyPr/>
          <a:lstStyle/>
          <a:p>
            <a:r>
              <a:rPr lang="en-US" altLang="zh-CN" dirty="0"/>
              <a:t>October 2022</a:t>
            </a:r>
            <a:endParaRPr lang="en-GB" altLang="zh-CN" dirty="0"/>
          </a:p>
        </p:txBody>
      </p:sp>
      <p:sp>
        <p:nvSpPr>
          <p:cNvPr id="5" name="Footer Placeholder 4"/>
          <p:cNvSpPr>
            <a:spLocks noGrp="1"/>
          </p:cNvSpPr>
          <p:nvPr>
            <p:ph type="ftr" idx="14"/>
          </p:nvPr>
        </p:nvSpPr>
        <p:spPr>
          <a:xfrm>
            <a:off x="5500694" y="6475413"/>
            <a:ext cx="3041644" cy="180975"/>
          </a:xfrm>
        </p:spPr>
        <p:txBody>
          <a:bodyPr/>
          <a:lstStyle/>
          <a:p>
            <a:r>
              <a:rPr lang="en-GB" altLang="zh-CN" dirty="0"/>
              <a:t>Ning Gao (OPPO)</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4097" name="Rectangle 1"/>
          <p:cNvSpPr>
            <a:spLocks noGrp="1" noChangeArrowheads="1"/>
          </p:cNvSpPr>
          <p:nvPr>
            <p:ph type="title"/>
          </p:nvPr>
        </p:nvSpPr>
        <p:spPr>
          <a:xfrm>
            <a:off x="913595" y="529215"/>
            <a:ext cx="7510117"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The Timing Problem </a:t>
            </a:r>
            <a:r>
              <a:rPr lang="en-US" altLang="zh-CN" sz="2800" dirty="0"/>
              <a:t>of the STA B</a:t>
            </a:r>
            <a:endParaRPr lang="en-GB" sz="2800" dirty="0"/>
          </a:p>
        </p:txBody>
      </p:sp>
      <p:sp>
        <p:nvSpPr>
          <p:cNvPr id="7" name="文本框 6">
            <a:extLst>
              <a:ext uri="{FF2B5EF4-FFF2-40B4-BE49-F238E27FC236}">
                <a16:creationId xmlns:a16="http://schemas.microsoft.com/office/drawing/2014/main" id="{2FFF23E0-49D7-4A2D-873B-DCA143B4A8AE}"/>
              </a:ext>
            </a:extLst>
          </p:cNvPr>
          <p:cNvSpPr txBox="1"/>
          <p:nvPr/>
        </p:nvSpPr>
        <p:spPr>
          <a:xfrm>
            <a:off x="597673" y="1414794"/>
            <a:ext cx="8222799" cy="1107996"/>
          </a:xfrm>
          <a:prstGeom prst="rect">
            <a:avLst/>
          </a:prstGeom>
          <a:noFill/>
        </p:spPr>
        <p:txBody>
          <a:bodyPr wrap="square" rtlCol="0">
            <a:spAutoFit/>
          </a:bodyPr>
          <a:lstStyle/>
          <a:p>
            <a:r>
              <a:rPr lang="en-US" altLang="zh-CN" sz="1800" b="1" dirty="0">
                <a:solidFill>
                  <a:schemeClr val="tx1"/>
                </a:solidFill>
              </a:rPr>
              <a:t>The STA B does not know when to send the report frame.</a:t>
            </a:r>
          </a:p>
          <a:p>
            <a:pPr marL="572400" lvl="1">
              <a:buFont typeface="Arial" panose="020B0604020202020204" pitchFamily="34" charset="0"/>
              <a:buChar char="•"/>
            </a:pPr>
            <a:r>
              <a:rPr lang="en-US" altLang="zh-CN" sz="1600" dirty="0">
                <a:solidFill>
                  <a:schemeClr val="tx1"/>
                </a:solidFill>
              </a:rPr>
              <a:t>The STA B may not receive the Ack frame of the STA A for it is transmitted </a:t>
            </a:r>
            <a:r>
              <a:rPr lang="en-US" altLang="zh-CN" sz="1600" b="1" dirty="0">
                <a:solidFill>
                  <a:schemeClr val="tx1"/>
                </a:solidFill>
              </a:rPr>
              <a:t>directionally</a:t>
            </a:r>
            <a:r>
              <a:rPr lang="en-US" altLang="zh-CN" sz="1600" dirty="0">
                <a:solidFill>
                  <a:schemeClr val="tx1"/>
                </a:solidFill>
              </a:rPr>
              <a:t>. </a:t>
            </a:r>
          </a:p>
          <a:p>
            <a:pPr marL="572400" lvl="1">
              <a:buFont typeface="Arial" panose="020B0604020202020204" pitchFamily="34" charset="0"/>
              <a:buChar char="•"/>
            </a:pPr>
            <a:r>
              <a:rPr lang="en-US" altLang="zh-CN" sz="1600" dirty="0">
                <a:solidFill>
                  <a:schemeClr val="tx1"/>
                </a:solidFill>
              </a:rPr>
              <a:t>The STA B does not know the duration of the Report frame and the ACK frame of the STA A for </a:t>
            </a:r>
            <a:r>
              <a:rPr lang="en-US" altLang="zh-CN" sz="1600" b="1" dirty="0">
                <a:solidFill>
                  <a:schemeClr val="tx1"/>
                </a:solidFill>
              </a:rPr>
              <a:t>different MCSs</a:t>
            </a:r>
            <a:r>
              <a:rPr lang="en-US" altLang="zh-CN" sz="1600" dirty="0">
                <a:solidFill>
                  <a:schemeClr val="tx1"/>
                </a:solidFill>
              </a:rPr>
              <a:t>.</a:t>
            </a:r>
          </a:p>
        </p:txBody>
      </p:sp>
      <p:sp>
        <p:nvSpPr>
          <p:cNvPr id="10" name="文本框 9">
            <a:extLst>
              <a:ext uri="{FF2B5EF4-FFF2-40B4-BE49-F238E27FC236}">
                <a16:creationId xmlns:a16="http://schemas.microsoft.com/office/drawing/2014/main" id="{FD1FF645-A008-4463-99C5-101524AAD4E2}"/>
              </a:ext>
            </a:extLst>
          </p:cNvPr>
          <p:cNvSpPr txBox="1"/>
          <p:nvPr/>
        </p:nvSpPr>
        <p:spPr>
          <a:xfrm>
            <a:off x="799812" y="5194172"/>
            <a:ext cx="7917185" cy="1415772"/>
          </a:xfrm>
          <a:prstGeom prst="rect">
            <a:avLst/>
          </a:prstGeom>
          <a:noFill/>
        </p:spPr>
        <p:txBody>
          <a:bodyPr wrap="square" rtlCol="0">
            <a:spAutoFit/>
          </a:bodyPr>
          <a:lstStyle/>
          <a:p>
            <a:r>
              <a:rPr lang="en-US" altLang="zh-CN" sz="1600" b="1" dirty="0">
                <a:solidFill>
                  <a:schemeClr val="tx1"/>
                </a:solidFill>
              </a:rPr>
              <a:t>For Example:</a:t>
            </a:r>
          </a:p>
          <a:p>
            <a:pPr marL="285750" indent="-285750">
              <a:buFont typeface="Arial" panose="020B0604020202020204" pitchFamily="34" charset="0"/>
              <a:buChar char="•"/>
            </a:pPr>
            <a:r>
              <a:rPr lang="en-US" altLang="zh-CN" sz="1400" dirty="0">
                <a:solidFill>
                  <a:schemeClr val="tx1"/>
                </a:solidFill>
              </a:rPr>
              <a:t>When use non-EDMG SC mode PPDU and MCS</a:t>
            </a:r>
            <a:r>
              <a:rPr lang="zh-CN" altLang="en-US" sz="1400" dirty="0">
                <a:solidFill>
                  <a:schemeClr val="tx1"/>
                </a:solidFill>
              </a:rPr>
              <a:t> </a:t>
            </a:r>
            <a:r>
              <a:rPr lang="en-US" altLang="zh-CN" sz="1400" dirty="0">
                <a:solidFill>
                  <a:schemeClr val="tx1"/>
                </a:solidFill>
              </a:rPr>
              <a:t>1, the maximum TXTIME_REPORT ≈ </a:t>
            </a:r>
            <a:r>
              <a:rPr lang="en-US" altLang="zh-CN" sz="1400" b="1" dirty="0">
                <a:solidFill>
                  <a:schemeClr val="tx1"/>
                </a:solidFill>
              </a:rPr>
              <a:t>5447.27μs.</a:t>
            </a:r>
          </a:p>
          <a:p>
            <a:pPr marL="285750" indent="-285750">
              <a:buFont typeface="Arial" panose="020B0604020202020204" pitchFamily="34" charset="0"/>
              <a:buChar char="•"/>
            </a:pPr>
            <a:r>
              <a:rPr lang="en-US" altLang="zh-CN" sz="1400" dirty="0">
                <a:solidFill>
                  <a:schemeClr val="tx1"/>
                </a:solidFill>
              </a:rPr>
              <a:t>When use non-EDMG SC mode PPDU and MCS</a:t>
            </a:r>
            <a:r>
              <a:rPr lang="zh-CN" altLang="en-US" sz="1400" dirty="0">
                <a:solidFill>
                  <a:schemeClr val="tx1"/>
                </a:solidFill>
              </a:rPr>
              <a:t> </a:t>
            </a:r>
            <a:r>
              <a:rPr lang="en-US" altLang="zh-CN" sz="1400" dirty="0">
                <a:solidFill>
                  <a:schemeClr val="tx1"/>
                </a:solidFill>
              </a:rPr>
              <a:t>10, the maximum TXTIME_REPORT ≈ </a:t>
            </a:r>
            <a:r>
              <a:rPr lang="en-US" altLang="zh-CN" sz="1400" b="1" dirty="0">
                <a:solidFill>
                  <a:schemeClr val="tx1"/>
                </a:solidFill>
              </a:rPr>
              <a:t>838.11μs.</a:t>
            </a:r>
          </a:p>
          <a:p>
            <a:pPr marL="285750" indent="-285750">
              <a:buFont typeface="Arial" panose="020B0604020202020204" pitchFamily="34" charset="0"/>
              <a:buChar char="•"/>
            </a:pPr>
            <a:r>
              <a:rPr lang="en-US" altLang="zh-CN" sz="1400" dirty="0">
                <a:solidFill>
                  <a:schemeClr val="tx1"/>
                </a:solidFill>
              </a:rPr>
              <a:t>When use EDMG SC mode PPDU and MCS</a:t>
            </a:r>
            <a:r>
              <a:rPr lang="zh-CN" altLang="en-US" sz="1400" dirty="0">
                <a:solidFill>
                  <a:schemeClr val="tx1"/>
                </a:solidFill>
              </a:rPr>
              <a:t> </a:t>
            </a:r>
            <a:r>
              <a:rPr lang="en-US" altLang="zh-CN" sz="1400" dirty="0">
                <a:solidFill>
                  <a:schemeClr val="tx1"/>
                </a:solidFill>
              </a:rPr>
              <a:t>1, the maximum TXTIME_REPORT ≈ </a:t>
            </a:r>
            <a:r>
              <a:rPr lang="en-US" altLang="zh-CN" sz="1400" b="1" dirty="0">
                <a:solidFill>
                  <a:schemeClr val="tx1"/>
                </a:solidFill>
              </a:rPr>
              <a:t>87157.70μs.</a:t>
            </a:r>
          </a:p>
          <a:p>
            <a:pPr marL="285750" indent="-285750">
              <a:buFont typeface="Arial" panose="020B0604020202020204" pitchFamily="34" charset="0"/>
              <a:buChar char="•"/>
            </a:pPr>
            <a:r>
              <a:rPr lang="en-US" altLang="zh-CN" sz="1400" dirty="0">
                <a:solidFill>
                  <a:schemeClr val="tx1"/>
                </a:solidFill>
              </a:rPr>
              <a:t>When use EDMG SC mode PPDU and MCS</a:t>
            </a:r>
            <a:r>
              <a:rPr lang="zh-CN" altLang="en-US" sz="1400" dirty="0">
                <a:solidFill>
                  <a:schemeClr val="tx1"/>
                </a:solidFill>
              </a:rPr>
              <a:t> </a:t>
            </a:r>
            <a:r>
              <a:rPr lang="en-US" altLang="zh-CN" sz="1400" dirty="0">
                <a:solidFill>
                  <a:schemeClr val="tx1"/>
                </a:solidFill>
              </a:rPr>
              <a:t>10, the maximum TXTIME_REPORT ≈ </a:t>
            </a:r>
            <a:r>
              <a:rPr lang="en-US" altLang="zh-CN" sz="1400" b="1" dirty="0">
                <a:solidFill>
                  <a:schemeClr val="tx1"/>
                </a:solidFill>
              </a:rPr>
              <a:t>13411.67μs.</a:t>
            </a:r>
          </a:p>
          <a:p>
            <a:endParaRPr lang="zh-CN" altLang="en-US" sz="1400" dirty="0">
              <a:solidFill>
                <a:schemeClr val="tx1"/>
              </a:solidFill>
            </a:endParaRPr>
          </a:p>
        </p:txBody>
      </p:sp>
      <p:pic>
        <p:nvPicPr>
          <p:cNvPr id="8" name="图片 7">
            <a:extLst>
              <a:ext uri="{FF2B5EF4-FFF2-40B4-BE49-F238E27FC236}">
                <a16:creationId xmlns:a16="http://schemas.microsoft.com/office/drawing/2014/main" id="{856EBD19-1B77-426F-8362-BAB951A5063A}"/>
              </a:ext>
            </a:extLst>
          </p:cNvPr>
          <p:cNvPicPr>
            <a:picLocks noChangeAspect="1"/>
          </p:cNvPicPr>
          <p:nvPr/>
        </p:nvPicPr>
        <p:blipFill>
          <a:blip r:embed="rId3"/>
          <a:stretch>
            <a:fillRect/>
          </a:stretch>
        </p:blipFill>
        <p:spPr>
          <a:xfrm>
            <a:off x="1219036" y="2568745"/>
            <a:ext cx="7078736" cy="2605368"/>
          </a:xfrm>
          <a:prstGeom prst="rect">
            <a:avLst/>
          </a:prstGeom>
        </p:spPr>
      </p:pic>
      <p:sp>
        <p:nvSpPr>
          <p:cNvPr id="17" name="矩形: 圆角 16">
            <a:extLst>
              <a:ext uri="{FF2B5EF4-FFF2-40B4-BE49-F238E27FC236}">
                <a16:creationId xmlns:a16="http://schemas.microsoft.com/office/drawing/2014/main" id="{9806EAF1-9D20-48BB-A4DA-8E765CD895CA}"/>
              </a:ext>
            </a:extLst>
          </p:cNvPr>
          <p:cNvSpPr/>
          <p:nvPr/>
        </p:nvSpPr>
        <p:spPr bwMode="auto">
          <a:xfrm>
            <a:off x="6660232" y="2542849"/>
            <a:ext cx="504056" cy="1626779"/>
          </a:xfrm>
          <a:prstGeom prst="roundRect">
            <a:avLst/>
          </a:prstGeom>
          <a:noFill/>
          <a:ln w="1905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16031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dirty="0"/>
              <a:t>October 2022</a:t>
            </a:r>
            <a:endParaRPr lang="en-GB" altLang="zh-CN" dirty="0"/>
          </a:p>
        </p:txBody>
      </p:sp>
      <p:sp>
        <p:nvSpPr>
          <p:cNvPr id="5" name="Footer Placeholder 4"/>
          <p:cNvSpPr>
            <a:spLocks noGrp="1"/>
          </p:cNvSpPr>
          <p:nvPr>
            <p:ph type="ftr" idx="14"/>
          </p:nvPr>
        </p:nvSpPr>
        <p:spPr>
          <a:xfrm>
            <a:off x="6286512" y="6475413"/>
            <a:ext cx="2255826" cy="180975"/>
          </a:xfrm>
        </p:spPr>
        <p:txBody>
          <a:bodyPr/>
          <a:lstStyle/>
          <a:p>
            <a:r>
              <a:rPr lang="en-GB" altLang="zh-CN" dirty="0"/>
              <a:t>Ning Gao (OPPO)</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8" name="Rectangle 1"/>
          <p:cNvSpPr>
            <a:spLocks noGrp="1" noChangeArrowheads="1"/>
          </p:cNvSpPr>
          <p:nvPr>
            <p:ph type="title"/>
          </p:nvPr>
        </p:nvSpPr>
        <p:spPr>
          <a:xfrm>
            <a:off x="685800" y="843812"/>
            <a:ext cx="7772400" cy="483292"/>
          </a:xfrm>
          <a:ln/>
        </p:spPr>
        <p:txBody>
          <a:bodyPr lIns="90000" tIns="46800" rIns="90000" bIns="46800"/>
          <a:lstStyle/>
          <a:p>
            <a:pPr marL="0" indent="0"/>
            <a:r>
              <a:rPr lang="en-GB" sz="2800" dirty="0"/>
              <a:t>Solution </a:t>
            </a:r>
          </a:p>
        </p:txBody>
      </p:sp>
      <p:sp>
        <p:nvSpPr>
          <p:cNvPr id="3" name="文本框 2">
            <a:extLst>
              <a:ext uri="{FF2B5EF4-FFF2-40B4-BE49-F238E27FC236}">
                <a16:creationId xmlns:a16="http://schemas.microsoft.com/office/drawing/2014/main" id="{25B4684A-627D-45D3-9F51-E45CC9902ADF}"/>
              </a:ext>
            </a:extLst>
          </p:cNvPr>
          <p:cNvSpPr txBox="1"/>
          <p:nvPr/>
        </p:nvSpPr>
        <p:spPr>
          <a:xfrm>
            <a:off x="611560" y="1557068"/>
            <a:ext cx="7930778" cy="646331"/>
          </a:xfrm>
          <a:prstGeom prst="rect">
            <a:avLst/>
          </a:prstGeom>
          <a:noFill/>
        </p:spPr>
        <p:txBody>
          <a:bodyPr wrap="square" rtlCol="0">
            <a:spAutoFit/>
          </a:bodyPr>
          <a:lstStyle/>
          <a:p>
            <a:pPr marL="285750" indent="-285750">
              <a:buFont typeface="Wingdings" panose="05000000000000000000" pitchFamily="2" charset="2"/>
              <a:buChar char="n"/>
            </a:pPr>
            <a:r>
              <a:rPr lang="en-US" altLang="zh-CN" sz="1800" b="1" dirty="0">
                <a:solidFill>
                  <a:schemeClr val="tx1"/>
                </a:solidFill>
              </a:rPr>
              <a:t>Add a rule </a:t>
            </a:r>
            <a:r>
              <a:rPr lang="en-US" altLang="zh-CN" sz="1800" dirty="0">
                <a:solidFill>
                  <a:schemeClr val="tx1"/>
                </a:solidFill>
              </a:rPr>
              <a:t>to the 11bf Draft: In the Parallel Coordinated DMG Sensing instance, the sensing initiator </a:t>
            </a:r>
            <a:r>
              <a:rPr lang="en-US" altLang="zh-CN" sz="1800" b="1" dirty="0">
                <a:solidFill>
                  <a:schemeClr val="tx1"/>
                </a:solidFill>
              </a:rPr>
              <a:t>shall</a:t>
            </a:r>
            <a:r>
              <a:rPr lang="en-US" altLang="zh-CN" sz="1800" dirty="0">
                <a:solidFill>
                  <a:schemeClr val="tx1"/>
                </a:solidFill>
              </a:rPr>
              <a:t> poll each sensing responder for the report.</a:t>
            </a:r>
          </a:p>
        </p:txBody>
      </p:sp>
      <p:pic>
        <p:nvPicPr>
          <p:cNvPr id="9" name="图片 8">
            <a:extLst>
              <a:ext uri="{FF2B5EF4-FFF2-40B4-BE49-F238E27FC236}">
                <a16:creationId xmlns:a16="http://schemas.microsoft.com/office/drawing/2014/main" id="{C19E3896-9D34-4CE5-A422-BA14DBDBB9E6}"/>
              </a:ext>
            </a:extLst>
          </p:cNvPr>
          <p:cNvPicPr>
            <a:picLocks noChangeAspect="1"/>
          </p:cNvPicPr>
          <p:nvPr/>
        </p:nvPicPr>
        <p:blipFill>
          <a:blip r:embed="rId3"/>
          <a:stretch>
            <a:fillRect/>
          </a:stretch>
        </p:blipFill>
        <p:spPr>
          <a:xfrm>
            <a:off x="215516" y="2803635"/>
            <a:ext cx="8712968" cy="2497297"/>
          </a:xfrm>
          <a:prstGeom prst="rect">
            <a:avLst/>
          </a:prstGeom>
        </p:spPr>
      </p:pic>
    </p:spTree>
    <p:extLst>
      <p:ext uri="{BB962C8B-B14F-4D97-AF65-F5344CB8AC3E}">
        <p14:creationId xmlns:p14="http://schemas.microsoft.com/office/powerpoint/2010/main" val="5764605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20288" y="347638"/>
            <a:ext cx="2589203" cy="273050"/>
          </a:xfrm>
        </p:spPr>
        <p:txBody>
          <a:bodyPr/>
          <a:lstStyle/>
          <a:p>
            <a:r>
              <a:rPr lang="en-US" altLang="zh-CN" dirty="0"/>
              <a:t>October 2022</a:t>
            </a:r>
            <a:endParaRPr lang="en-GB" altLang="zh-CN" dirty="0"/>
          </a:p>
        </p:txBody>
      </p:sp>
      <p:sp>
        <p:nvSpPr>
          <p:cNvPr id="5" name="Footer Placeholder 4"/>
          <p:cNvSpPr>
            <a:spLocks noGrp="1"/>
          </p:cNvSpPr>
          <p:nvPr>
            <p:ph type="ftr" idx="14"/>
          </p:nvPr>
        </p:nvSpPr>
        <p:spPr>
          <a:xfrm>
            <a:off x="5500694" y="6475413"/>
            <a:ext cx="3041644" cy="180975"/>
          </a:xfrm>
        </p:spPr>
        <p:txBody>
          <a:bodyPr/>
          <a:lstStyle/>
          <a:p>
            <a:r>
              <a:rPr lang="en-GB" altLang="zh-CN" dirty="0"/>
              <a:t>Ning Gao (OPPO)</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4097" name="Rectangle 1"/>
          <p:cNvSpPr>
            <a:spLocks noGrp="1" noChangeArrowheads="1"/>
          </p:cNvSpPr>
          <p:nvPr>
            <p:ph type="title"/>
          </p:nvPr>
        </p:nvSpPr>
        <p:spPr>
          <a:xfrm>
            <a:off x="936971" y="548750"/>
            <a:ext cx="7510117"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The Timing Problem of the STA A</a:t>
            </a:r>
          </a:p>
        </p:txBody>
      </p:sp>
      <p:sp>
        <p:nvSpPr>
          <p:cNvPr id="7" name="文本框 6">
            <a:extLst>
              <a:ext uri="{FF2B5EF4-FFF2-40B4-BE49-F238E27FC236}">
                <a16:creationId xmlns:a16="http://schemas.microsoft.com/office/drawing/2014/main" id="{2FFF23E0-49D7-4A2D-873B-DCA143B4A8AE}"/>
              </a:ext>
            </a:extLst>
          </p:cNvPr>
          <p:cNvSpPr txBox="1"/>
          <p:nvPr/>
        </p:nvSpPr>
        <p:spPr>
          <a:xfrm>
            <a:off x="696912" y="1412776"/>
            <a:ext cx="8339584" cy="1384995"/>
          </a:xfrm>
          <a:prstGeom prst="rect">
            <a:avLst/>
          </a:prstGeom>
          <a:noFill/>
        </p:spPr>
        <p:txBody>
          <a:bodyPr wrap="square" rtlCol="0">
            <a:spAutoFit/>
          </a:bodyPr>
          <a:lstStyle/>
          <a:p>
            <a:r>
              <a:rPr lang="en-US" altLang="zh-CN" sz="1800" b="1" dirty="0">
                <a:solidFill>
                  <a:schemeClr val="tx1"/>
                </a:solidFill>
              </a:rPr>
              <a:t>The Report frame of STA A may overlap with the Monostatic PPDU of STA B for the duration of Monostatic PPDUs may be different.</a:t>
            </a:r>
            <a:endParaRPr lang="en-US" altLang="zh-CN" sz="1600" dirty="0">
              <a:solidFill>
                <a:schemeClr val="tx1"/>
              </a:solidFill>
            </a:endParaRPr>
          </a:p>
          <a:p>
            <a:pPr marL="572400" indent="-284400">
              <a:buFont typeface="Arial" panose="020B0604020202020204" pitchFamily="34" charset="0"/>
              <a:buChar char="•"/>
            </a:pPr>
            <a:r>
              <a:rPr lang="en-US" altLang="zh-CN" sz="1600" dirty="0">
                <a:solidFill>
                  <a:schemeClr val="tx1"/>
                </a:solidFill>
              </a:rPr>
              <a:t>Monostatic PPDUs of different STAs may have </a:t>
            </a:r>
            <a:r>
              <a:rPr lang="en-US" altLang="zh-CN" sz="1600" b="1" dirty="0">
                <a:solidFill>
                  <a:schemeClr val="tx1"/>
                </a:solidFill>
              </a:rPr>
              <a:t>Date fields </a:t>
            </a:r>
            <a:r>
              <a:rPr lang="en-US" altLang="zh-CN" sz="1600" dirty="0">
                <a:solidFill>
                  <a:schemeClr val="tx1"/>
                </a:solidFill>
              </a:rPr>
              <a:t>of different lengths.</a:t>
            </a:r>
          </a:p>
          <a:p>
            <a:pPr marL="572400" indent="-284400">
              <a:buFont typeface="Arial" panose="020B0604020202020204" pitchFamily="34" charset="0"/>
              <a:buChar char="•"/>
            </a:pPr>
            <a:r>
              <a:rPr lang="en-US" altLang="zh-CN" sz="1600" dirty="0">
                <a:solidFill>
                  <a:schemeClr val="tx1"/>
                </a:solidFill>
              </a:rPr>
              <a:t>Monostatic PPDUs of different STAs may use different </a:t>
            </a:r>
            <a:r>
              <a:rPr lang="en-US" altLang="zh-CN" sz="1600" b="1" dirty="0">
                <a:solidFill>
                  <a:schemeClr val="tx1"/>
                </a:solidFill>
              </a:rPr>
              <a:t>PPDU types</a:t>
            </a:r>
            <a:r>
              <a:rPr lang="en-US" altLang="zh-CN" sz="1600" dirty="0">
                <a:solidFill>
                  <a:schemeClr val="tx1"/>
                </a:solidFill>
              </a:rPr>
              <a:t>.</a:t>
            </a:r>
          </a:p>
          <a:p>
            <a:pPr marL="572400" indent="-284400">
              <a:buFont typeface="Arial" panose="020B0604020202020204" pitchFamily="34" charset="0"/>
              <a:buChar char="•"/>
            </a:pPr>
            <a:r>
              <a:rPr lang="en-US" altLang="zh-CN" sz="1600" dirty="0">
                <a:solidFill>
                  <a:schemeClr val="tx1"/>
                </a:solidFill>
              </a:rPr>
              <a:t>Monostatic PPDUs of different STAs may use the </a:t>
            </a:r>
            <a:r>
              <a:rPr lang="en-US" altLang="zh-CN" sz="1600" b="1" dirty="0">
                <a:solidFill>
                  <a:schemeClr val="tx1"/>
                </a:solidFill>
              </a:rPr>
              <a:t>L/EDMG-CEF </a:t>
            </a:r>
            <a:r>
              <a:rPr lang="en-US" altLang="zh-CN" sz="1600" dirty="0">
                <a:solidFill>
                  <a:schemeClr val="tx1"/>
                </a:solidFill>
              </a:rPr>
              <a:t>or </a:t>
            </a:r>
            <a:r>
              <a:rPr lang="en-US" altLang="zh-CN" sz="1600" b="1" dirty="0">
                <a:solidFill>
                  <a:schemeClr val="tx1"/>
                </a:solidFill>
              </a:rPr>
              <a:t>TRN</a:t>
            </a:r>
            <a:r>
              <a:rPr lang="en-US" altLang="zh-CN" sz="1600" dirty="0">
                <a:solidFill>
                  <a:schemeClr val="tx1"/>
                </a:solidFill>
              </a:rPr>
              <a:t> field for sensing. </a:t>
            </a:r>
          </a:p>
        </p:txBody>
      </p:sp>
      <p:sp>
        <p:nvSpPr>
          <p:cNvPr id="10" name="文本框 9">
            <a:extLst>
              <a:ext uri="{FF2B5EF4-FFF2-40B4-BE49-F238E27FC236}">
                <a16:creationId xmlns:a16="http://schemas.microsoft.com/office/drawing/2014/main" id="{264B3498-6E71-4B97-BFC6-F54FC26DFE8E}"/>
              </a:ext>
            </a:extLst>
          </p:cNvPr>
          <p:cNvSpPr txBox="1"/>
          <p:nvPr/>
        </p:nvSpPr>
        <p:spPr>
          <a:xfrm>
            <a:off x="683568" y="5253588"/>
            <a:ext cx="8123560" cy="1415772"/>
          </a:xfrm>
          <a:prstGeom prst="rect">
            <a:avLst/>
          </a:prstGeom>
          <a:noFill/>
        </p:spPr>
        <p:txBody>
          <a:bodyPr wrap="square" rtlCol="0">
            <a:spAutoFit/>
          </a:bodyPr>
          <a:lstStyle/>
          <a:p>
            <a:r>
              <a:rPr lang="en-US" altLang="zh-CN" sz="1400" b="1" dirty="0">
                <a:solidFill>
                  <a:schemeClr val="tx1"/>
                </a:solidFill>
              </a:rPr>
              <a:t>For Example:</a:t>
            </a:r>
          </a:p>
          <a:p>
            <a:r>
              <a:rPr lang="en-US" altLang="zh-CN" sz="1200" dirty="0">
                <a:solidFill>
                  <a:schemeClr val="tx1"/>
                </a:solidFill>
              </a:rPr>
              <a:t>The TXTIME of Monostatic PPDUs(with shortest Data, without TRN) using different mode are as follow:</a:t>
            </a:r>
          </a:p>
          <a:p>
            <a:pPr marL="565200" lvl="1">
              <a:buFont typeface="Arial" panose="020B0604020202020204" pitchFamily="34" charset="0"/>
              <a:buChar char="•"/>
            </a:pPr>
            <a:r>
              <a:rPr lang="en-US" altLang="zh-CN" sz="1200" dirty="0">
                <a:solidFill>
                  <a:schemeClr val="tx1"/>
                </a:solidFill>
              </a:rPr>
              <a:t>The TXTIME_MONOSTATIC_PPDU using EDMG Control mode: </a:t>
            </a:r>
            <a:r>
              <a:rPr lang="en-US" altLang="zh-CN" sz="1200" b="1" dirty="0">
                <a:solidFill>
                  <a:schemeClr val="tx1"/>
                </a:solidFill>
              </a:rPr>
              <a:t>14.462μs.</a:t>
            </a:r>
            <a:r>
              <a:rPr lang="en-US" altLang="zh-CN" sz="1200" dirty="0">
                <a:solidFill>
                  <a:schemeClr val="tx1"/>
                </a:solidFill>
              </a:rPr>
              <a:t> </a:t>
            </a:r>
          </a:p>
          <a:p>
            <a:pPr marL="565200" lvl="1">
              <a:buFont typeface="Arial" panose="020B0604020202020204" pitchFamily="34" charset="0"/>
              <a:buChar char="•"/>
            </a:pPr>
            <a:r>
              <a:rPr lang="en-US" altLang="zh-CN" sz="1200" dirty="0">
                <a:solidFill>
                  <a:schemeClr val="tx1"/>
                </a:solidFill>
              </a:rPr>
              <a:t>The TXTIME_MONOSTATIC_PPDU using EDMG SC mode: </a:t>
            </a:r>
            <a:r>
              <a:rPr lang="en-US" altLang="zh-CN" sz="1200" b="1" dirty="0">
                <a:solidFill>
                  <a:schemeClr val="tx1"/>
                </a:solidFill>
              </a:rPr>
              <a:t>3.377μs.</a:t>
            </a:r>
            <a:endParaRPr lang="en-US" altLang="zh-CN" sz="1200" dirty="0">
              <a:solidFill>
                <a:schemeClr val="tx1"/>
              </a:solidFill>
            </a:endParaRPr>
          </a:p>
          <a:p>
            <a:pPr marL="565200" lvl="1">
              <a:buFont typeface="Arial" panose="020B0604020202020204" pitchFamily="34" charset="0"/>
              <a:buChar char="•"/>
            </a:pPr>
            <a:r>
              <a:rPr lang="en-US" altLang="zh-CN" sz="1200" dirty="0">
                <a:solidFill>
                  <a:schemeClr val="tx1"/>
                </a:solidFill>
              </a:rPr>
              <a:t>The TXTIME_MONOSTATIC_PPDU using non-EDMG control mode: </a:t>
            </a:r>
            <a:r>
              <a:rPr lang="en-US" altLang="zh-CN" sz="1200" b="1" dirty="0">
                <a:solidFill>
                  <a:schemeClr val="tx1"/>
                </a:solidFill>
              </a:rPr>
              <a:t>13.153μs.</a:t>
            </a:r>
            <a:endParaRPr lang="en-US" altLang="zh-CN" sz="1200" dirty="0">
              <a:solidFill>
                <a:schemeClr val="tx1"/>
              </a:solidFill>
            </a:endParaRPr>
          </a:p>
          <a:p>
            <a:pPr marL="565200" lvl="1">
              <a:buFont typeface="Arial" panose="020B0604020202020204" pitchFamily="34" charset="0"/>
              <a:buChar char="•"/>
            </a:pPr>
            <a:r>
              <a:rPr lang="en-US" altLang="zh-CN" sz="1200" dirty="0">
                <a:solidFill>
                  <a:schemeClr val="tx1"/>
                </a:solidFill>
              </a:rPr>
              <a:t>The TXTIME_MONOSTATIC_PPDU using non-EDMG SC mode: </a:t>
            </a:r>
            <a:r>
              <a:rPr lang="en-US" altLang="zh-CN" sz="1200" b="1" dirty="0">
                <a:solidFill>
                  <a:schemeClr val="tx1"/>
                </a:solidFill>
              </a:rPr>
              <a:t>2.800μs </a:t>
            </a:r>
          </a:p>
          <a:p>
            <a:endParaRPr lang="zh-CN" altLang="en-US" sz="1200" dirty="0">
              <a:solidFill>
                <a:schemeClr val="tx1"/>
              </a:solidFill>
            </a:endParaRPr>
          </a:p>
        </p:txBody>
      </p:sp>
      <p:grpSp>
        <p:nvGrpSpPr>
          <p:cNvPr id="2" name="组合 1">
            <a:extLst>
              <a:ext uri="{FF2B5EF4-FFF2-40B4-BE49-F238E27FC236}">
                <a16:creationId xmlns:a16="http://schemas.microsoft.com/office/drawing/2014/main" id="{0924E6D0-4C70-429F-8862-2502DAF3D096}"/>
              </a:ext>
            </a:extLst>
          </p:cNvPr>
          <p:cNvGrpSpPr/>
          <p:nvPr/>
        </p:nvGrpSpPr>
        <p:grpSpPr>
          <a:xfrm>
            <a:off x="1019538" y="2793774"/>
            <a:ext cx="7104924" cy="2579442"/>
            <a:chOff x="1019538" y="2517253"/>
            <a:chExt cx="7104924" cy="2579442"/>
          </a:xfrm>
        </p:grpSpPr>
        <p:pic>
          <p:nvPicPr>
            <p:cNvPr id="3" name="图片 2">
              <a:extLst>
                <a:ext uri="{FF2B5EF4-FFF2-40B4-BE49-F238E27FC236}">
                  <a16:creationId xmlns:a16="http://schemas.microsoft.com/office/drawing/2014/main" id="{8199AA94-E7C9-4C3F-9216-CE2CCEFEDBCA}"/>
                </a:ext>
              </a:extLst>
            </p:cNvPr>
            <p:cNvPicPr>
              <a:picLocks noChangeAspect="1"/>
            </p:cNvPicPr>
            <p:nvPr/>
          </p:nvPicPr>
          <p:blipFill>
            <a:blip r:embed="rId3"/>
            <a:stretch>
              <a:fillRect/>
            </a:stretch>
          </p:blipFill>
          <p:spPr>
            <a:xfrm>
              <a:off x="1019538" y="2517253"/>
              <a:ext cx="7104924" cy="2579442"/>
            </a:xfrm>
            <a:prstGeom prst="rect">
              <a:avLst/>
            </a:prstGeom>
          </p:spPr>
        </p:pic>
        <p:sp>
          <p:nvSpPr>
            <p:cNvPr id="17" name="矩形: 圆角 16">
              <a:extLst>
                <a:ext uri="{FF2B5EF4-FFF2-40B4-BE49-F238E27FC236}">
                  <a16:creationId xmlns:a16="http://schemas.microsoft.com/office/drawing/2014/main" id="{E8A081E8-5A43-40E3-BADB-735BC04395F4}"/>
                </a:ext>
              </a:extLst>
            </p:cNvPr>
            <p:cNvSpPr/>
            <p:nvPr/>
          </p:nvSpPr>
          <p:spPr bwMode="auto">
            <a:xfrm>
              <a:off x="5148064" y="2636912"/>
              <a:ext cx="432048" cy="2304256"/>
            </a:xfrm>
            <a:prstGeom prst="roundRect">
              <a:avLst/>
            </a:prstGeom>
            <a:noFill/>
            <a:ln w="1905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37085374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dirty="0"/>
              <a:t>October 2022</a:t>
            </a:r>
            <a:endParaRPr lang="en-GB" altLang="zh-CN" dirty="0"/>
          </a:p>
        </p:txBody>
      </p:sp>
      <p:sp>
        <p:nvSpPr>
          <p:cNvPr id="5" name="Footer Placeholder 4"/>
          <p:cNvSpPr>
            <a:spLocks noGrp="1"/>
          </p:cNvSpPr>
          <p:nvPr>
            <p:ph type="ftr" idx="14"/>
          </p:nvPr>
        </p:nvSpPr>
        <p:spPr>
          <a:xfrm>
            <a:off x="6286512" y="6475413"/>
            <a:ext cx="2255826" cy="180975"/>
          </a:xfrm>
        </p:spPr>
        <p:txBody>
          <a:bodyPr/>
          <a:lstStyle/>
          <a:p>
            <a:r>
              <a:rPr lang="en-GB" altLang="zh-CN" dirty="0"/>
              <a:t>Ning Gao (OPPO)</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8" name="Rectangle 1"/>
          <p:cNvSpPr>
            <a:spLocks noGrp="1" noChangeArrowheads="1"/>
          </p:cNvSpPr>
          <p:nvPr>
            <p:ph type="title"/>
          </p:nvPr>
        </p:nvSpPr>
        <p:spPr>
          <a:xfrm>
            <a:off x="685800" y="843812"/>
            <a:ext cx="7772400" cy="483292"/>
          </a:xfrm>
          <a:ln/>
        </p:spPr>
        <p:txBody>
          <a:bodyPr lIns="90000" tIns="46800" rIns="90000" bIns="46800"/>
          <a:lstStyle/>
          <a:p>
            <a:pPr marL="0" indent="0"/>
            <a:r>
              <a:rPr lang="en-GB" sz="2800" dirty="0"/>
              <a:t>Solution</a:t>
            </a:r>
          </a:p>
        </p:txBody>
      </p:sp>
      <p:sp>
        <p:nvSpPr>
          <p:cNvPr id="3" name="文本框 2">
            <a:extLst>
              <a:ext uri="{FF2B5EF4-FFF2-40B4-BE49-F238E27FC236}">
                <a16:creationId xmlns:a16="http://schemas.microsoft.com/office/drawing/2014/main" id="{25B4684A-627D-45D3-9F51-E45CC9902ADF}"/>
              </a:ext>
            </a:extLst>
          </p:cNvPr>
          <p:cNvSpPr txBox="1"/>
          <p:nvPr/>
        </p:nvSpPr>
        <p:spPr>
          <a:xfrm>
            <a:off x="685800" y="1540700"/>
            <a:ext cx="7630616" cy="2308324"/>
          </a:xfrm>
          <a:prstGeom prst="rect">
            <a:avLst/>
          </a:prstGeom>
          <a:noFill/>
        </p:spPr>
        <p:txBody>
          <a:bodyPr wrap="square" rtlCol="0">
            <a:spAutoFit/>
          </a:bodyPr>
          <a:lstStyle/>
          <a:p>
            <a:pPr marL="342000" lvl="1" indent="-324000">
              <a:buFont typeface="Wingdings" panose="05000000000000000000" pitchFamily="2" charset="2"/>
              <a:buChar char="n"/>
            </a:pPr>
            <a:r>
              <a:rPr lang="en-US" altLang="zh-CN" sz="1800" b="1" dirty="0">
                <a:solidFill>
                  <a:schemeClr val="tx1"/>
                </a:solidFill>
              </a:rPr>
              <a:t>Add a parameter</a:t>
            </a:r>
            <a:r>
              <a:rPr lang="en-US" altLang="zh-CN" sz="1800" dirty="0">
                <a:solidFill>
                  <a:schemeClr val="tx1"/>
                </a:solidFill>
              </a:rPr>
              <a:t>(e.g. </a:t>
            </a:r>
            <a:r>
              <a:rPr lang="en-US" altLang="zh-CN" sz="1800" b="1" dirty="0">
                <a:solidFill>
                  <a:schemeClr val="tx1"/>
                </a:solidFill>
              </a:rPr>
              <a:t>Duration of Monostatic PPDUs</a:t>
            </a:r>
            <a:r>
              <a:rPr lang="en-US" altLang="zh-CN" sz="1800" dirty="0">
                <a:solidFill>
                  <a:schemeClr val="tx1"/>
                </a:solidFill>
              </a:rPr>
              <a:t>) into the </a:t>
            </a:r>
            <a:r>
              <a:rPr lang="en-US" altLang="zh-CN" sz="1800" b="1" dirty="0">
                <a:solidFill>
                  <a:schemeClr val="tx1"/>
                </a:solidFill>
              </a:rPr>
              <a:t>DMG Sensing Response </a:t>
            </a:r>
            <a:r>
              <a:rPr lang="en-US" altLang="zh-CN" sz="1800" dirty="0">
                <a:solidFill>
                  <a:schemeClr val="tx1"/>
                </a:solidFill>
              </a:rPr>
              <a:t>frame to inform the sensing initiator of the duration from the start of the first Monostatic PPDU to the end of the last Monostatic PPDU. </a:t>
            </a:r>
          </a:p>
          <a:p>
            <a:pPr marL="342000" lvl="1" indent="-324000">
              <a:buFont typeface="Wingdings" panose="05000000000000000000" pitchFamily="2" charset="2"/>
              <a:buChar char="n"/>
            </a:pPr>
            <a:r>
              <a:rPr lang="en-US" altLang="zh-CN" sz="1800" b="1" dirty="0">
                <a:solidFill>
                  <a:schemeClr val="tx1"/>
                </a:solidFill>
              </a:rPr>
              <a:t>Add a rule </a:t>
            </a:r>
            <a:r>
              <a:rPr lang="en-US" altLang="zh-CN" sz="1800" dirty="0">
                <a:solidFill>
                  <a:schemeClr val="tx1"/>
                </a:solidFill>
              </a:rPr>
              <a:t>to the draft: The sensing initiator shall send the first DMG Sensing Poll frame after waiting the largest Duration of Monostatic PPDUs plus SIFS and BRPIFS time from the end of the last DMG Sensing Response frame.</a:t>
            </a:r>
          </a:p>
        </p:txBody>
      </p:sp>
      <p:pic>
        <p:nvPicPr>
          <p:cNvPr id="9" name="图片 8">
            <a:extLst>
              <a:ext uri="{FF2B5EF4-FFF2-40B4-BE49-F238E27FC236}">
                <a16:creationId xmlns:a16="http://schemas.microsoft.com/office/drawing/2014/main" id="{7CEAC575-6270-4ECA-B20C-8591ED2BF645}"/>
              </a:ext>
            </a:extLst>
          </p:cNvPr>
          <p:cNvPicPr>
            <a:picLocks noChangeAspect="1"/>
          </p:cNvPicPr>
          <p:nvPr/>
        </p:nvPicPr>
        <p:blipFill>
          <a:blip r:embed="rId3"/>
          <a:stretch>
            <a:fillRect/>
          </a:stretch>
        </p:blipFill>
        <p:spPr>
          <a:xfrm>
            <a:off x="353329" y="4062620"/>
            <a:ext cx="8437342" cy="2174725"/>
          </a:xfrm>
          <a:prstGeom prst="rect">
            <a:avLst/>
          </a:prstGeom>
        </p:spPr>
      </p:pic>
    </p:spTree>
    <p:extLst>
      <p:ext uri="{BB962C8B-B14F-4D97-AF65-F5344CB8AC3E}">
        <p14:creationId xmlns:p14="http://schemas.microsoft.com/office/powerpoint/2010/main" val="29481611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zh-CN" dirty="0"/>
              <a:t>October 2022</a:t>
            </a:r>
            <a:endParaRPr lang="en-GB" altLang="zh-CN" dirty="0"/>
          </a:p>
        </p:txBody>
      </p:sp>
      <p:sp>
        <p:nvSpPr>
          <p:cNvPr id="5" name="Footer Placeholder 4"/>
          <p:cNvSpPr>
            <a:spLocks noGrp="1"/>
          </p:cNvSpPr>
          <p:nvPr>
            <p:ph type="ftr" idx="14"/>
          </p:nvPr>
        </p:nvSpPr>
        <p:spPr>
          <a:xfrm>
            <a:off x="6215074" y="6475413"/>
            <a:ext cx="2327264" cy="180975"/>
          </a:xfrm>
        </p:spPr>
        <p:txBody>
          <a:bodyPr/>
          <a:lstStyle/>
          <a:p>
            <a:r>
              <a:rPr lang="en-GB" altLang="zh-CN" dirty="0"/>
              <a:t>Ning Gao (OPPO)</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SP 1 </a:t>
            </a:r>
          </a:p>
        </p:txBody>
      </p:sp>
      <p:sp>
        <p:nvSpPr>
          <p:cNvPr id="11266" name="Rectangle 2"/>
          <p:cNvSpPr>
            <a:spLocks noGrp="1" noChangeArrowheads="1"/>
          </p:cNvSpPr>
          <p:nvPr>
            <p:ph type="body" idx="1"/>
          </p:nvPr>
        </p:nvSpPr>
        <p:spPr>
          <a:xfrm>
            <a:off x="569272" y="1628800"/>
            <a:ext cx="7973066" cy="4208463"/>
          </a:xfrm>
          <a:ln/>
        </p:spPr>
        <p:txBody>
          <a:bodyPr/>
          <a:lstStyle/>
          <a:p>
            <a:pPr lvl="1" indent="-342900">
              <a:buFont typeface="Times New Roman" panose="02020603050405020304" pitchFamily="18" charset="0"/>
              <a:buChar char="‑"/>
            </a:pPr>
            <a:endParaRPr lang="en-US" dirty="0"/>
          </a:p>
          <a:p>
            <a:pPr>
              <a:buFont typeface="Arial" panose="020B0604020202020204" pitchFamily="34" charset="0"/>
              <a:buChar char="•"/>
            </a:pPr>
            <a:endParaRPr lang="en-US" sz="2000" dirty="0"/>
          </a:p>
          <a:p>
            <a:pPr marL="0" indent="0"/>
            <a:endParaRPr lang="en-US" sz="2000" dirty="0"/>
          </a:p>
        </p:txBody>
      </p:sp>
      <p:sp>
        <p:nvSpPr>
          <p:cNvPr id="7" name="文本框 6">
            <a:extLst>
              <a:ext uri="{FF2B5EF4-FFF2-40B4-BE49-F238E27FC236}">
                <a16:creationId xmlns:a16="http://schemas.microsoft.com/office/drawing/2014/main" id="{3B153AF4-F0E0-488F-BFE4-4AB988B80164}"/>
              </a:ext>
            </a:extLst>
          </p:cNvPr>
          <p:cNvSpPr txBox="1"/>
          <p:nvPr/>
        </p:nvSpPr>
        <p:spPr>
          <a:xfrm>
            <a:off x="681036" y="1503854"/>
            <a:ext cx="8067427" cy="5386090"/>
          </a:xfrm>
          <a:prstGeom prst="rect">
            <a:avLst/>
          </a:prstGeom>
          <a:noFill/>
        </p:spPr>
        <p:txBody>
          <a:bodyPr wrap="square" rtlCol="0">
            <a:spAutoFit/>
          </a:bodyPr>
          <a:lstStyle/>
          <a:p>
            <a:r>
              <a:rPr lang="en-US" altLang="zh-CN" sz="2000" b="1" dirty="0">
                <a:solidFill>
                  <a:schemeClr val="tx1"/>
                </a:solidFill>
              </a:rPr>
              <a:t>Do you support the following solutions?</a:t>
            </a:r>
          </a:p>
          <a:p>
            <a:endParaRPr lang="en-US" altLang="zh-CN" sz="2000" b="1" dirty="0">
              <a:solidFill>
                <a:schemeClr val="tx1"/>
              </a:solidFill>
            </a:endParaRPr>
          </a:p>
          <a:p>
            <a:r>
              <a:rPr lang="en-US" altLang="zh-CN" sz="2000" dirty="0">
                <a:solidFill>
                  <a:schemeClr val="tx1"/>
                </a:solidFill>
              </a:rPr>
              <a:t>In a Parallel Coordinated Monostatic DMG Sensing instance,</a:t>
            </a:r>
          </a:p>
          <a:p>
            <a:pPr marL="648000" lvl="1" indent="-342900">
              <a:buFont typeface="Arial" panose="020B0604020202020204" pitchFamily="34" charset="0"/>
              <a:buChar char="•"/>
            </a:pPr>
            <a:r>
              <a:rPr lang="en-US" altLang="zh-CN" sz="2000" dirty="0">
                <a:solidFill>
                  <a:schemeClr val="tx1"/>
                </a:solidFill>
              </a:rPr>
              <a:t>Add a field(Duration of Monostatic PPDUs) into the TDD Beamforming Information field of the DMG Sensing Response frame to inform the sensing initiator of the duration from the start of the first Monostatic PPDU to the end of the last Monostatic PPDU. </a:t>
            </a:r>
          </a:p>
          <a:p>
            <a:pPr marL="648000" lvl="1" indent="-342900">
              <a:buFont typeface="Arial" panose="020B0604020202020204" pitchFamily="34" charset="0"/>
              <a:buChar char="•"/>
            </a:pPr>
            <a:r>
              <a:rPr lang="en-US" altLang="zh-CN" sz="2000" dirty="0">
                <a:solidFill>
                  <a:schemeClr val="tx1"/>
                </a:solidFill>
              </a:rPr>
              <a:t>The sensing initiator shall poll each sensing responder for the report.</a:t>
            </a:r>
          </a:p>
          <a:p>
            <a:pPr marL="648000" lvl="1" indent="-342900">
              <a:buFont typeface="Arial" panose="020B0604020202020204" pitchFamily="34" charset="0"/>
              <a:buChar char="•"/>
            </a:pPr>
            <a:r>
              <a:rPr lang="en-US" altLang="zh-CN" sz="2000" dirty="0">
                <a:solidFill>
                  <a:schemeClr val="tx1"/>
                </a:solidFill>
              </a:rPr>
              <a:t>The sensing initiator shall send the first DMG Sensing Poll frame after waiting the largest Duration of Monostatic PPDUs plus SIFS and BRPIFS time from the end of the last DMG Sensing Response frame.</a:t>
            </a:r>
          </a:p>
          <a:p>
            <a:pPr marL="648000" lvl="1" indent="-342900">
              <a:buFont typeface="Arial" panose="020B0604020202020204" pitchFamily="34" charset="0"/>
              <a:buChar char="•"/>
            </a:pPr>
            <a:endParaRPr lang="en-US" altLang="zh-CN" sz="2000" dirty="0">
              <a:solidFill>
                <a:schemeClr val="tx1"/>
              </a:solidFill>
            </a:endParaRPr>
          </a:p>
          <a:p>
            <a:pPr marL="648000" lvl="1" indent="-342900">
              <a:buFont typeface="Arial" panose="020B0604020202020204" pitchFamily="34" charset="0"/>
              <a:buChar char="•"/>
            </a:pPr>
            <a:endParaRPr lang="en-US" altLang="zh-CN" sz="2000" dirty="0">
              <a:solidFill>
                <a:schemeClr val="tx1"/>
              </a:solidFill>
            </a:endParaRPr>
          </a:p>
          <a:p>
            <a:pPr marL="305100" lvl="1" indent="0"/>
            <a:endParaRPr lang="en-US" altLang="zh-CN" sz="2000" dirty="0">
              <a:solidFill>
                <a:schemeClr val="tx1"/>
              </a:solidFill>
            </a:endParaRPr>
          </a:p>
          <a:p>
            <a:pPr marL="305100" lvl="1" indent="0"/>
            <a:r>
              <a:rPr lang="en-US" altLang="zh-CN" sz="2000" dirty="0">
                <a:solidFill>
                  <a:schemeClr val="tx1"/>
                </a:solidFill>
              </a:rPr>
              <a:t>Yes/No/Abstain</a:t>
            </a:r>
          </a:p>
          <a:p>
            <a:pPr marL="648000" lvl="1" indent="-342900">
              <a:buFont typeface="Arial" panose="020B0604020202020204" pitchFamily="34" charset="0"/>
              <a:buChar char="•"/>
            </a:pPr>
            <a:endParaRPr lang="en-US" altLang="zh-CN" sz="2000" dirty="0">
              <a:solidFill>
                <a:schemeClr val="tx1"/>
              </a:solidFill>
            </a:endParaRPr>
          </a:p>
          <a:p>
            <a:pPr marL="342900" indent="-342900">
              <a:buFont typeface="Arial" panose="020B0604020202020204" pitchFamily="34" charset="0"/>
              <a:buChar char="•"/>
            </a:pPr>
            <a:endParaRPr lang="zh-CN" altLang="en-US" dirty="0"/>
          </a:p>
        </p:txBody>
      </p:sp>
    </p:spTree>
    <p:extLst>
      <p:ext uri="{BB962C8B-B14F-4D97-AF65-F5344CB8AC3E}">
        <p14:creationId xmlns:p14="http://schemas.microsoft.com/office/powerpoint/2010/main" val="2901757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7946</TotalTime>
  <Words>1067</Words>
  <Application>Microsoft Office PowerPoint</Application>
  <PresentationFormat>全屏显示(4:3)</PresentationFormat>
  <Paragraphs>129</Paragraphs>
  <Slides>8</Slides>
  <Notes>8</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8</vt:i4>
      </vt:variant>
    </vt:vector>
  </HeadingPairs>
  <TitlesOfParts>
    <vt:vector size="16" baseType="lpstr">
      <vt:lpstr>Arial Unicode MS</vt:lpstr>
      <vt:lpstr>굴림</vt:lpstr>
      <vt:lpstr>MS Gothic</vt:lpstr>
      <vt:lpstr>宋体</vt:lpstr>
      <vt:lpstr>Arial</vt:lpstr>
      <vt:lpstr>Times New Roman</vt:lpstr>
      <vt:lpstr>Wingdings</vt:lpstr>
      <vt:lpstr>Office Theme</vt:lpstr>
      <vt:lpstr>Timing Problems of the Parallel Coordinated Monostatic DMG Sensing Instance</vt:lpstr>
      <vt:lpstr>Introduction</vt:lpstr>
      <vt:lpstr>Recap</vt:lpstr>
      <vt:lpstr>The Timing Problem of the STA B</vt:lpstr>
      <vt:lpstr>Solution </vt:lpstr>
      <vt:lpstr>The Timing Problem of the STA A</vt:lpstr>
      <vt:lpstr>Solution</vt:lpstr>
      <vt:lpstr>SP 1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Sub-7 PHY Long Training Field Selection</dc:title>
  <dc:creator>Chris Beg</dc:creator>
  <cp:lastModifiedBy>高宁(Gao Ning)</cp:lastModifiedBy>
  <cp:revision>1357</cp:revision>
  <cp:lastPrinted>1601-01-01T00:00:00Z</cp:lastPrinted>
  <dcterms:created xsi:type="dcterms:W3CDTF">2021-04-06T17:23:10Z</dcterms:created>
  <dcterms:modified xsi:type="dcterms:W3CDTF">2022-11-10T07:57:36Z</dcterms:modified>
</cp:coreProperties>
</file>