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6" r:id="rId3"/>
    <p:sldId id="288" r:id="rId4"/>
    <p:sldId id="287" r:id="rId5"/>
    <p:sldId id="274" r:id="rId6"/>
    <p:sldId id="285" r:id="rId7"/>
    <p:sldId id="283" r:id="rId8"/>
    <p:sldId id="286" r:id="rId9"/>
    <p:sldId id="284" r:id="rId10"/>
    <p:sldId id="282" r:id="rId11"/>
    <p:sldId id="289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Cooper" initials="JC" lastIdx="63" clrIdx="0">
    <p:extLst>
      <p:ext uri="{19B8F6BF-5375-455C-9EA6-DF929625EA0E}">
        <p15:presenceInfo xmlns:p15="http://schemas.microsoft.com/office/powerpoint/2012/main" userId="S::jcooper@qipworks.com::c6216b84-9c14-4d8c-b3ee-c6ee19a919f2" providerId="AD"/>
      </p:ext>
    </p:extLst>
  </p:cmAuthor>
  <p:cmAuthor id="2" name="Chris Beg" initials="CB" lastIdx="16" clrIdx="1">
    <p:extLst>
      <p:ext uri="{19B8F6BF-5375-455C-9EA6-DF929625EA0E}">
        <p15:presenceInfo xmlns:p15="http://schemas.microsoft.com/office/powerpoint/2012/main" userId="S-1-5-21-4065907471-556700853-1459077334-1232" providerId="AD"/>
      </p:ext>
    </p:extLst>
  </p:cmAuthor>
  <p:cmAuthor id="3" name="高宁(Gao Ning)" initials="高宁(GN)" lastIdx="1" clrIdx="2">
    <p:extLst>
      <p:ext uri="{19B8F6BF-5375-455C-9EA6-DF929625EA0E}">
        <p15:presenceInfo xmlns:p15="http://schemas.microsoft.com/office/powerpoint/2012/main" userId="高宁(Gao Ning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88764" autoAdjust="0"/>
  </p:normalViewPr>
  <p:slideViewPr>
    <p:cSldViewPr>
      <p:cViewPr varScale="1">
        <p:scale>
          <a:sx n="76" d="100"/>
          <a:sy n="76" d="100"/>
        </p:scale>
        <p:origin x="1445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3178" y="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802.11-21/0753r0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802.11-21/0753r0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5283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46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62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57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</a:rPr>
              <a:t>Note: All TXTIME calculation are based on </a:t>
            </a:r>
            <a:r>
              <a:rPr lang="en-US" altLang="zh-CN" sz="1200" i="1" dirty="0">
                <a:solidFill>
                  <a:schemeClr val="bg1">
                    <a:lumMod val="50000"/>
                  </a:schemeClr>
                </a:solidFill>
              </a:rPr>
              <a:t>802.11REVme1.4, 28.12.3 TXTIME calculation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</a:rPr>
              <a:t>. It is assumed that NUM_USERS = 1, NUM_STS = 1, EDMG_ADD_PPDU = NO-ADD-PPDU, GI_TYPE = Normal, CH_BANDWIDTH has a single bit set to 1.</a:t>
            </a:r>
            <a:endParaRPr lang="en-US" altLang="zh-CN" sz="1200" i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249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946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The length of the Data field of the EDMG Control mode and the non-EDMG Control mode PPDU range from 14 to 1023 Octets.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zh-CN" dirty="0"/>
              <a:t>The length of the Data field of the non-EDMG SC mode PPDU range from 1 to 262143 Octets.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zh-CN" dirty="0"/>
              <a:t>The length of the Data field of the EDMG SC mode PPDU range from 1 to 4194303 Octets.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7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418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altLang="zh-CN" dirty="0"/>
              <a:t>The length of the Data field of the EDMG Control mode and the non-EDMG Control mode PPDU range from 14 to 1023 Octets.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zh-CN" dirty="0"/>
              <a:t>The length of the Data field of the non-EDMG SC mode PPDU range from 1 to 262143 Octets.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zh-CN" dirty="0"/>
              <a:t>The length of the Data field of the EDMG SC mode PPDU range from 1 to 4194303 Octets.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3626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669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1670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October</a:t>
            </a:r>
            <a:r>
              <a:rPr lang="en-US" dirty="0"/>
              <a:t>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Ning Gao (OPPO)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5800"/>
            <a:ext cx="8568952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Timing Problems of the Parallel Coordinated Monostatic DMG Sensing Instance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2447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</a:t>
            </a:r>
            <a:r>
              <a:rPr lang="en-US" sz="2000" b="0" dirty="0"/>
              <a:t>10</a:t>
            </a:r>
            <a:r>
              <a:rPr lang="en-GB" sz="2000" b="0" dirty="0"/>
              <a:t>-</a:t>
            </a:r>
            <a:r>
              <a:rPr lang="en-US" sz="2000" b="0" dirty="0"/>
              <a:t>11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552" y="232135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>
            <a:extLst>
              <a:ext uri="{FF2B5EF4-FFF2-40B4-BE49-F238E27FC236}">
                <a16:creationId xmlns:a16="http://schemas.microsoft.com/office/drawing/2014/main" id="{9D01740D-B826-401A-82E4-8EDCFAB62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650658"/>
              </p:ext>
            </p:extLst>
          </p:nvPr>
        </p:nvGraphicFramePr>
        <p:xfrm>
          <a:off x="799306" y="3098247"/>
          <a:ext cx="7620000" cy="1229071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7243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Name </a:t>
                      </a:r>
                      <a:endParaRPr kumimoji="0" lang="zh-CN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Ning Gao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OPPO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gaoning1@oppo.com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Chaoming Luo</a:t>
                      </a:r>
                      <a:endParaRPr lang="zh-CN" alt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luochaoming@oppo.com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October 2022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 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9272" y="1628800"/>
            <a:ext cx="7973066" cy="4208463"/>
          </a:xfrm>
          <a:ln/>
        </p:spPr>
        <p:txBody>
          <a:bodyPr/>
          <a:lstStyle/>
          <a:p>
            <a:pPr marL="40005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endParaRPr lang="en-US" sz="2000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B461751A-8888-4D3E-8A46-62755F0FC664}"/>
              </a:ext>
            </a:extLst>
          </p:cNvPr>
          <p:cNvSpPr txBox="1"/>
          <p:nvPr/>
        </p:nvSpPr>
        <p:spPr>
          <a:xfrm>
            <a:off x="601662" y="1639550"/>
            <a:ext cx="785653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In order to solve the mentioned three timing problems of the Parallel Coordinated Monostatic DMG Sensing instance, we provide two sets of solutions:</a:t>
            </a:r>
          </a:p>
          <a:p>
            <a:pPr marL="648000" lvl="1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Solution 1: Option 1A + Option 2 + Option 3</a:t>
            </a:r>
          </a:p>
          <a:p>
            <a:pPr marL="648000" lvl="1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Solution 2: Option 1B + Option 2 + Option 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120623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October 2022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 1 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9272" y="1628800"/>
            <a:ext cx="7973066" cy="4208463"/>
          </a:xfrm>
          <a:ln/>
        </p:spPr>
        <p:txBody>
          <a:bodyPr/>
          <a:lstStyle/>
          <a:p>
            <a:pPr lvl="1" indent="-342900">
              <a:buFont typeface="Times New Roman" panose="02020603050405020304" pitchFamily="18" charset="0"/>
              <a:buChar char="‑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endParaRPr lang="en-US" sz="20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B153AF4-F0E0-488F-BFE4-4AB988B80164}"/>
              </a:ext>
            </a:extLst>
          </p:cNvPr>
          <p:cNvSpPr txBox="1"/>
          <p:nvPr/>
        </p:nvSpPr>
        <p:spPr>
          <a:xfrm>
            <a:off x="681037" y="1752600"/>
            <a:ext cx="785653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In order to solve the three timing problems of the Parallel Coordinated Monostatic DMG Sensing instance, which one of the following solutions do you support?</a:t>
            </a:r>
          </a:p>
          <a:p>
            <a:pPr marL="648000" lvl="1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Solution 1: Option 1A + Option 2 + Option 3</a:t>
            </a:r>
          </a:p>
          <a:p>
            <a:pPr marL="648000" lvl="1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Solution 2: Option 1B + Option 2 + Option 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017578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October 2022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08720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dirty="0"/>
              <a:t>Introduction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823D26C-E05A-462F-BB05-6DC833E1B04F}"/>
              </a:ext>
            </a:extLst>
          </p:cNvPr>
          <p:cNvSpPr txBox="1"/>
          <p:nvPr/>
        </p:nvSpPr>
        <p:spPr>
          <a:xfrm>
            <a:off x="693681" y="1679636"/>
            <a:ext cx="777240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The Coordinated Monostatic DMG Sensing instance has two types: sequential and parallel.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In the contribution 22/1558r0, a timing problem of the Sequential Coordinated Monostatic DMG Sensing instance was shown and three solutions were proposed.</a:t>
            </a:r>
          </a:p>
          <a:p>
            <a:r>
              <a:rPr lang="en-US" altLang="zh-CN" sz="2000" dirty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In this contribution, several similar timing problems of the Parallel Coordinated Monostatic DMG Sensing instance are shown and possible solutions are proposed.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9339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October 2022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834791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Re</a:t>
            </a:r>
            <a:r>
              <a:rPr lang="en-US" altLang="zh-CN" sz="2800" dirty="0"/>
              <a:t>cap</a:t>
            </a:r>
            <a:endParaRPr lang="en-GB" sz="2800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823D26C-E05A-462F-BB05-6DC833E1B04F}"/>
              </a:ext>
            </a:extLst>
          </p:cNvPr>
          <p:cNvSpPr txBox="1"/>
          <p:nvPr/>
        </p:nvSpPr>
        <p:spPr>
          <a:xfrm>
            <a:off x="681602" y="1405904"/>
            <a:ext cx="777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1800" b="1" dirty="0">
                <a:solidFill>
                  <a:schemeClr val="tx1"/>
                </a:solidFill>
              </a:rPr>
              <a:t>The Parallel Coordinated Monostatic DMG Sensing instance in 11bf D0.3</a:t>
            </a:r>
            <a:endParaRPr lang="zh-CN" altLang="en-US" sz="2000" b="1" dirty="0">
              <a:solidFill>
                <a:schemeClr val="tx1"/>
              </a:solidFill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868A3CAF-9BBA-454D-BAF6-5C13EB4D8EA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178"/>
          <a:stretch/>
        </p:blipFill>
        <p:spPr>
          <a:xfrm>
            <a:off x="1403648" y="1863057"/>
            <a:ext cx="6624736" cy="21958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D3549095-D30C-4808-A1DD-4F666E55325D}"/>
              </a:ext>
            </a:extLst>
          </p:cNvPr>
          <p:cNvSpPr txBox="1"/>
          <p:nvPr/>
        </p:nvSpPr>
        <p:spPr>
          <a:xfrm>
            <a:off x="881766" y="4191792"/>
            <a:ext cx="745507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A Parallel Coordinated Monostatic DMG Sensing instance contains three phases:</a:t>
            </a:r>
          </a:p>
          <a:p>
            <a:pPr marL="576000" indent="-2844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In the initiation phase, the sensing initiator shake hands with sensing responders using DMG Sensing Request and DMG Sensing Response frames.</a:t>
            </a:r>
          </a:p>
          <a:p>
            <a:pPr marL="576000" lvl="1" indent="-2844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In the sounding phase, the sensing responders (STA A and STA B) transmit the PPDU and receive the reflected signal </a:t>
            </a:r>
            <a:r>
              <a:rPr lang="en-US" altLang="zh-CN" sz="1600" b="1" dirty="0">
                <a:solidFill>
                  <a:schemeClr val="tx1"/>
                </a:solidFill>
              </a:rPr>
              <a:t>in parallel</a:t>
            </a:r>
            <a:r>
              <a:rPr lang="en-US" altLang="zh-CN" sz="1600" dirty="0">
                <a:solidFill>
                  <a:schemeClr val="tx1"/>
                </a:solidFill>
              </a:rPr>
              <a:t>.</a:t>
            </a:r>
          </a:p>
          <a:p>
            <a:pPr marL="576000" lvl="1" indent="-2844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In the reporting phase, both sensing responders report results to the initiator.</a:t>
            </a:r>
          </a:p>
          <a:p>
            <a:r>
              <a:rPr lang="en-US" altLang="zh-CN" sz="1800" b="1" dirty="0">
                <a:solidFill>
                  <a:schemeClr val="tx1"/>
                </a:solidFill>
              </a:rPr>
              <a:t>However, due to the directional communication and the variety of PPDU types and MCSs,</a:t>
            </a:r>
            <a:r>
              <a:rPr lang="zh-CN" altLang="en-US" sz="1800" b="1" dirty="0">
                <a:solidFill>
                  <a:schemeClr val="tx1"/>
                </a:solidFill>
              </a:rPr>
              <a:t> </a:t>
            </a:r>
            <a:r>
              <a:rPr lang="en-US" altLang="zh-CN" sz="1800" b="1" dirty="0">
                <a:solidFill>
                  <a:schemeClr val="tx1"/>
                </a:solidFill>
              </a:rPr>
              <a:t>three timing problems may arise in this instance. </a:t>
            </a:r>
            <a:endParaRPr lang="zh-CN" alt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6681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20288" y="347638"/>
            <a:ext cx="2589203" cy="273050"/>
          </a:xfrm>
        </p:spPr>
        <p:txBody>
          <a:bodyPr/>
          <a:lstStyle/>
          <a:p>
            <a:r>
              <a:rPr lang="en-US" altLang="zh-CN" dirty="0"/>
              <a:t>October 2022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816941" y="659887"/>
            <a:ext cx="7510117" cy="79201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Problem </a:t>
            </a:r>
            <a:r>
              <a:rPr lang="en-US" altLang="zh-CN" sz="2800" dirty="0"/>
              <a:t>1</a:t>
            </a:r>
            <a:endParaRPr lang="en-GB" sz="28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FFF23E0-49D7-4A2D-873B-DCA143B4A8AE}"/>
              </a:ext>
            </a:extLst>
          </p:cNvPr>
          <p:cNvSpPr txBox="1"/>
          <p:nvPr/>
        </p:nvSpPr>
        <p:spPr>
          <a:xfrm>
            <a:off x="547589" y="1363268"/>
            <a:ext cx="812343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>
                <a:solidFill>
                  <a:schemeClr val="tx1"/>
                </a:solidFill>
              </a:rPr>
              <a:t>The STA A and STA B may not able to send Monostatic PPDUs at the same time.</a:t>
            </a:r>
          </a:p>
          <a:p>
            <a:pPr marL="57150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The STA A dose not know the duration of the REQ and RSP frames of the STA B for </a:t>
            </a:r>
            <a:r>
              <a:rPr lang="en-US" altLang="zh-CN" sz="1600" b="1" dirty="0">
                <a:solidFill>
                  <a:schemeClr val="tx1"/>
                </a:solidFill>
              </a:rPr>
              <a:t>different PPDU type and different MCSs</a:t>
            </a:r>
            <a:r>
              <a:rPr lang="en-US" altLang="zh-CN" sz="1600" dirty="0">
                <a:solidFill>
                  <a:schemeClr val="tx1"/>
                </a:solidFill>
              </a:rPr>
              <a:t>. </a:t>
            </a:r>
          </a:p>
          <a:p>
            <a:pPr marL="57150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The STA A may not receive the RSP frame of STA B for it is transmitted </a:t>
            </a:r>
            <a:r>
              <a:rPr lang="en-US" altLang="zh-CN" sz="1600" b="1" dirty="0">
                <a:solidFill>
                  <a:schemeClr val="tx1"/>
                </a:solidFill>
              </a:rPr>
              <a:t>directionally</a:t>
            </a:r>
            <a:r>
              <a:rPr lang="en-US" altLang="zh-CN" sz="1600" dirty="0">
                <a:solidFill>
                  <a:schemeClr val="tx1"/>
                </a:solidFill>
              </a:rPr>
              <a:t>. </a:t>
            </a:r>
          </a:p>
          <a:p>
            <a:endParaRPr lang="en-US" altLang="zh-CN" sz="1600" dirty="0">
              <a:solidFill>
                <a:schemeClr val="tx1"/>
              </a:solidFill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51C3016-E277-41A5-9CEF-DFC88B660801}"/>
              </a:ext>
            </a:extLst>
          </p:cNvPr>
          <p:cNvSpPr txBox="1"/>
          <p:nvPr/>
        </p:nvSpPr>
        <p:spPr>
          <a:xfrm>
            <a:off x="685760" y="5450222"/>
            <a:ext cx="79307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tx1"/>
                </a:solidFill>
              </a:rPr>
              <a:t>For Example: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When use EDMG SC mode PPDU and MCS 1, TXTIME_RQ + TXTIME_RSP ≈ </a:t>
            </a:r>
            <a:r>
              <a:rPr lang="en-US" altLang="zh-CN" sz="1200" b="1" dirty="0">
                <a:solidFill>
                  <a:schemeClr val="tx1"/>
                </a:solidFill>
              </a:rPr>
              <a:t>7.627μs</a:t>
            </a:r>
            <a:endParaRPr lang="en-US" altLang="zh-CN" sz="12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When use EDMG SC mode PPDU and MCS 10, TXTIME_RQ + TXTIME_RSP ≈ </a:t>
            </a:r>
            <a:r>
              <a:rPr lang="en-US" altLang="zh-CN" sz="1200" b="1" dirty="0">
                <a:solidFill>
                  <a:schemeClr val="tx1"/>
                </a:solidFill>
              </a:rPr>
              <a:t>6.754μs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The TXTIME difference between the two STAs is </a:t>
            </a:r>
            <a:r>
              <a:rPr lang="en-US" altLang="zh-CN" sz="1200" b="1" dirty="0">
                <a:solidFill>
                  <a:schemeClr val="tx1"/>
                </a:solidFill>
              </a:rPr>
              <a:t>0.873μs</a:t>
            </a:r>
            <a:r>
              <a:rPr lang="en-US" altLang="zh-CN" sz="1200" dirty="0">
                <a:solidFill>
                  <a:schemeClr val="tx1"/>
                </a:solidFill>
              </a:rPr>
              <a:t>, the maximum TXTIME difference can be </a:t>
            </a:r>
            <a:r>
              <a:rPr lang="en-US" altLang="zh-CN" sz="1200" b="1" dirty="0">
                <a:solidFill>
                  <a:schemeClr val="tx1"/>
                </a:solidFill>
              </a:rPr>
              <a:t>6.111μs</a:t>
            </a:r>
            <a:r>
              <a:rPr lang="en-US" altLang="zh-CN" sz="1200" dirty="0">
                <a:solidFill>
                  <a:schemeClr val="tx1"/>
                </a:solidFill>
              </a:rPr>
              <a:t> when there are eight responder STAs (the first STA use MCS 10, left 7 STAs use MCS 1) which is bigger than </a:t>
            </a:r>
            <a:r>
              <a:rPr lang="en-US" altLang="zh-CN" sz="1200" b="1" dirty="0">
                <a:solidFill>
                  <a:schemeClr val="tx1"/>
                </a:solidFill>
              </a:rPr>
              <a:t>SIFS(3μs).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pic>
        <p:nvPicPr>
          <p:cNvPr id="19" name="图片 18">
            <a:extLst>
              <a:ext uri="{FF2B5EF4-FFF2-40B4-BE49-F238E27FC236}">
                <a16:creationId xmlns:a16="http://schemas.microsoft.com/office/drawing/2014/main" id="{67E3B068-250E-4F04-964B-885F8A2575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342" y="2386465"/>
            <a:ext cx="7423082" cy="3133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5879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October 2022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799" y="845706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Solutions for Problem 1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5B4684A-627D-45D3-9F51-E45CC9902ADF}"/>
              </a:ext>
            </a:extLst>
          </p:cNvPr>
          <p:cNvSpPr txBox="1"/>
          <p:nvPr/>
        </p:nvSpPr>
        <p:spPr>
          <a:xfrm>
            <a:off x="644572" y="1328998"/>
            <a:ext cx="77438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2000" b="1" dirty="0">
                <a:solidFill>
                  <a:schemeClr val="tx1"/>
                </a:solidFill>
              </a:rPr>
              <a:t>Option 1A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Add a rule to the 11bf Draft</a:t>
            </a:r>
            <a:r>
              <a:rPr lang="en-US" altLang="zh-CN" sz="1800" dirty="0">
                <a:solidFill>
                  <a:schemeClr val="tx1"/>
                </a:solidFill>
              </a:rPr>
              <a:t>: In the Parallel Coordinated DMG Sensing instance, the sensing initiator and sensing responders shall send DMG Sensing Request frames and DMG Sensing Response frames with the same PPDU type (e.g. non-EDMG SC mode PPDU) and use the same MCS(e.g. MCS 1).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6B7F710C-7AAC-4410-8B78-8E7B2066E844}"/>
              </a:ext>
            </a:extLst>
          </p:cNvPr>
          <p:cNvSpPr txBox="1"/>
          <p:nvPr/>
        </p:nvSpPr>
        <p:spPr>
          <a:xfrm>
            <a:off x="685799" y="2921178"/>
            <a:ext cx="77438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2000" b="1" dirty="0">
                <a:solidFill>
                  <a:schemeClr val="tx1"/>
                </a:solidFill>
              </a:rPr>
              <a:t>Option 1B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Use a modified </a:t>
            </a:r>
            <a:r>
              <a:rPr lang="en-US" altLang="zh-CN" sz="1800" b="1" dirty="0">
                <a:solidFill>
                  <a:schemeClr val="tx1"/>
                </a:solidFill>
              </a:rPr>
              <a:t>EDMG Multistatic Sensing PPDU</a:t>
            </a:r>
            <a:r>
              <a:rPr lang="en-US" altLang="zh-CN" sz="1800" dirty="0">
                <a:solidFill>
                  <a:schemeClr val="tx1"/>
                </a:solidFill>
              </a:rPr>
              <a:t> without TRN to trigger multiple sensing responders to send Monostatic PPDUs simultaneously. </a:t>
            </a: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362A9E46-BB81-46F4-979D-A278F2E451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3929126"/>
            <a:ext cx="7897766" cy="236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7950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20288" y="347638"/>
            <a:ext cx="2589203" cy="273050"/>
          </a:xfrm>
        </p:spPr>
        <p:txBody>
          <a:bodyPr/>
          <a:lstStyle/>
          <a:p>
            <a:r>
              <a:rPr lang="en-US" altLang="zh-CN" dirty="0"/>
              <a:t>October 2022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36971" y="548750"/>
            <a:ext cx="7510117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Problem </a:t>
            </a:r>
            <a:r>
              <a:rPr lang="en-US" altLang="zh-CN" sz="2800" dirty="0"/>
              <a:t>2</a:t>
            </a:r>
            <a:endParaRPr lang="en-GB" sz="28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FFF23E0-49D7-4A2D-873B-DCA143B4A8AE}"/>
              </a:ext>
            </a:extLst>
          </p:cNvPr>
          <p:cNvSpPr txBox="1"/>
          <p:nvPr/>
        </p:nvSpPr>
        <p:spPr>
          <a:xfrm>
            <a:off x="696912" y="1484784"/>
            <a:ext cx="81235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>
                <a:solidFill>
                  <a:schemeClr val="tx1"/>
                </a:solidFill>
              </a:rPr>
              <a:t>The duration of the two Monostatic PPDUs may be different, so the Report frame of STA A may overlap with the Monostatic PPDU of STA B.</a:t>
            </a:r>
            <a:endParaRPr lang="en-US" altLang="zh-CN" sz="1600" dirty="0">
              <a:solidFill>
                <a:schemeClr val="tx1"/>
              </a:solidFill>
            </a:endParaRPr>
          </a:p>
          <a:p>
            <a:pPr marL="572400" indent="-2844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Monostatic PPDUs of different STAs may have </a:t>
            </a:r>
            <a:r>
              <a:rPr lang="en-US" altLang="zh-CN" sz="1600" b="1" dirty="0">
                <a:solidFill>
                  <a:schemeClr val="tx1"/>
                </a:solidFill>
              </a:rPr>
              <a:t>Date fields </a:t>
            </a:r>
            <a:r>
              <a:rPr lang="en-US" altLang="zh-CN" sz="1600" dirty="0">
                <a:solidFill>
                  <a:schemeClr val="tx1"/>
                </a:solidFill>
              </a:rPr>
              <a:t>of different lengths.</a:t>
            </a:r>
          </a:p>
          <a:p>
            <a:pPr marL="572400" indent="-2844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Monostatic PPDUs of different STAs may use different </a:t>
            </a:r>
            <a:r>
              <a:rPr lang="en-US" altLang="zh-CN" sz="1600" b="1" dirty="0">
                <a:solidFill>
                  <a:schemeClr val="tx1"/>
                </a:solidFill>
              </a:rPr>
              <a:t>PPDU types </a:t>
            </a:r>
            <a:r>
              <a:rPr lang="en-US" altLang="zh-CN" sz="1600" dirty="0">
                <a:solidFill>
                  <a:schemeClr val="tx1"/>
                </a:solidFill>
              </a:rPr>
              <a:t>of different lengths. 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9312BE1A-192B-44E9-8C53-E88777671FAB}"/>
              </a:ext>
            </a:extLst>
          </p:cNvPr>
          <p:cNvGrpSpPr/>
          <p:nvPr/>
        </p:nvGrpSpPr>
        <p:grpSpPr>
          <a:xfrm>
            <a:off x="1070936" y="2564904"/>
            <a:ext cx="7002127" cy="2439107"/>
            <a:chOff x="648866" y="3199331"/>
            <a:chExt cx="7920880" cy="2940714"/>
          </a:xfrm>
        </p:grpSpPr>
        <p:pic>
          <p:nvPicPr>
            <p:cNvPr id="9" name="图片 8">
              <a:extLst>
                <a:ext uri="{FF2B5EF4-FFF2-40B4-BE49-F238E27FC236}">
                  <a16:creationId xmlns:a16="http://schemas.microsoft.com/office/drawing/2014/main" id="{FFF3358A-BA35-4350-958E-66A0EA6462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8866" y="3199331"/>
              <a:ext cx="7920880" cy="2940714"/>
            </a:xfrm>
            <a:prstGeom prst="rect">
              <a:avLst/>
            </a:prstGeom>
          </p:spPr>
        </p:pic>
        <p:sp>
          <p:nvSpPr>
            <p:cNvPr id="17" name="矩形: 圆角 16">
              <a:extLst>
                <a:ext uri="{FF2B5EF4-FFF2-40B4-BE49-F238E27FC236}">
                  <a16:creationId xmlns:a16="http://schemas.microsoft.com/office/drawing/2014/main" id="{E8A081E8-5A43-40E3-BADB-735BC04395F4}"/>
                </a:ext>
              </a:extLst>
            </p:cNvPr>
            <p:cNvSpPr/>
            <p:nvPr/>
          </p:nvSpPr>
          <p:spPr bwMode="auto">
            <a:xfrm>
              <a:off x="5260956" y="3372964"/>
              <a:ext cx="398898" cy="2475277"/>
            </a:xfrm>
            <a:prstGeom prst="roundRect">
              <a:avLst/>
            </a:prstGeom>
            <a:noFill/>
            <a:ln w="1905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0" name="文本框 9">
            <a:extLst>
              <a:ext uri="{FF2B5EF4-FFF2-40B4-BE49-F238E27FC236}">
                <a16:creationId xmlns:a16="http://schemas.microsoft.com/office/drawing/2014/main" id="{264B3498-6E71-4B97-BFC6-F54FC26DFE8E}"/>
              </a:ext>
            </a:extLst>
          </p:cNvPr>
          <p:cNvSpPr txBox="1"/>
          <p:nvPr/>
        </p:nvSpPr>
        <p:spPr>
          <a:xfrm>
            <a:off x="720288" y="5025172"/>
            <a:ext cx="81235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chemeClr val="tx1"/>
                </a:solidFill>
              </a:rPr>
              <a:t>For Example:</a:t>
            </a:r>
          </a:p>
          <a:p>
            <a:r>
              <a:rPr lang="en-US" altLang="zh-CN" sz="1400" dirty="0">
                <a:solidFill>
                  <a:schemeClr val="tx1"/>
                </a:solidFill>
              </a:rPr>
              <a:t>The TXTIME of Monostatic PPDUs(with shortest Data, without TRN) using different mode are as follow:</a:t>
            </a:r>
          </a:p>
          <a:p>
            <a:pPr marL="565200" lvl="1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The TXTIME_Monostatic_PPDU using EDMG Control mode: </a:t>
            </a:r>
            <a:r>
              <a:rPr lang="en-US" altLang="zh-CN" sz="1400" b="1" dirty="0">
                <a:solidFill>
                  <a:schemeClr val="tx1"/>
                </a:solidFill>
              </a:rPr>
              <a:t>14.462μs.</a:t>
            </a:r>
            <a:r>
              <a:rPr lang="en-US" altLang="zh-CN" sz="1400" dirty="0">
                <a:solidFill>
                  <a:schemeClr val="tx1"/>
                </a:solidFill>
              </a:rPr>
              <a:t> </a:t>
            </a:r>
          </a:p>
          <a:p>
            <a:pPr marL="565200" lvl="1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The TXTIME_Monostatic_PPDU using EDMG SC mode: </a:t>
            </a:r>
            <a:r>
              <a:rPr lang="en-US" altLang="zh-CN" sz="1400" b="1" dirty="0">
                <a:solidFill>
                  <a:schemeClr val="tx1"/>
                </a:solidFill>
              </a:rPr>
              <a:t>3.377μs.</a:t>
            </a:r>
            <a:endParaRPr lang="en-US" altLang="zh-CN" sz="1400" dirty="0">
              <a:solidFill>
                <a:schemeClr val="tx1"/>
              </a:solidFill>
            </a:endParaRPr>
          </a:p>
          <a:p>
            <a:pPr marL="565200" lvl="1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The TXTIME_Monostatic_PPDU using non-EDMG control mode: </a:t>
            </a:r>
            <a:r>
              <a:rPr lang="en-US" altLang="zh-CN" sz="1400" b="1" dirty="0">
                <a:solidFill>
                  <a:schemeClr val="tx1"/>
                </a:solidFill>
              </a:rPr>
              <a:t>13.153μs.</a:t>
            </a:r>
            <a:endParaRPr lang="en-US" altLang="zh-CN" sz="1400" dirty="0">
              <a:solidFill>
                <a:schemeClr val="tx1"/>
              </a:solidFill>
            </a:endParaRPr>
          </a:p>
          <a:p>
            <a:pPr marL="565200" lvl="1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The TXTIME_Monostatic_PPDU using non-EDMG SC mode: </a:t>
            </a:r>
            <a:r>
              <a:rPr lang="en-US" altLang="zh-CN" sz="1400" b="1" dirty="0">
                <a:solidFill>
                  <a:schemeClr val="tx1"/>
                </a:solidFill>
              </a:rPr>
              <a:t>2.800μs </a:t>
            </a:r>
          </a:p>
          <a:p>
            <a:endParaRPr lang="zh-CN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5374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October 2022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43812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Solution for Problem 2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5B4684A-627D-45D3-9F51-E45CC9902ADF}"/>
              </a:ext>
            </a:extLst>
          </p:cNvPr>
          <p:cNvSpPr txBox="1"/>
          <p:nvPr/>
        </p:nvSpPr>
        <p:spPr>
          <a:xfrm>
            <a:off x="644572" y="1435353"/>
            <a:ext cx="774385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2000" b="1" dirty="0">
                <a:solidFill>
                  <a:schemeClr val="tx1"/>
                </a:solidFill>
              </a:rPr>
              <a:t>Option 2 </a:t>
            </a:r>
          </a:p>
          <a:p>
            <a:pPr marL="342000" lvl="1" indent="-3240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Add a parameter (e.g. </a:t>
            </a:r>
            <a:r>
              <a:rPr lang="en-US" altLang="zh-CN" sz="1800" b="1" dirty="0">
                <a:solidFill>
                  <a:schemeClr val="tx1"/>
                </a:solidFill>
              </a:rPr>
              <a:t>Maximum Duration of Monostatic PPDUs</a:t>
            </a:r>
            <a:r>
              <a:rPr lang="en-US" altLang="zh-CN" sz="1800" dirty="0">
                <a:solidFill>
                  <a:schemeClr val="tx1"/>
                </a:solidFill>
              </a:rPr>
              <a:t>) into the DMG Measurement Setup element to restrict the duration of Monostatic PPDUs used by different responder STAs.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7893BC59-7AA6-449D-94FE-9F815C2365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2893685"/>
            <a:ext cx="8488894" cy="2895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1611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20288" y="347638"/>
            <a:ext cx="2589203" cy="273050"/>
          </a:xfrm>
        </p:spPr>
        <p:txBody>
          <a:bodyPr/>
          <a:lstStyle/>
          <a:p>
            <a:r>
              <a:rPr lang="en-US" altLang="zh-CN" dirty="0"/>
              <a:t>October 2022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3595" y="529215"/>
            <a:ext cx="7510117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Problem </a:t>
            </a:r>
            <a:r>
              <a:rPr lang="en-US" altLang="zh-CN" sz="2800" dirty="0"/>
              <a:t>3</a:t>
            </a:r>
            <a:endParaRPr lang="en-GB" sz="28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FFF23E0-49D7-4A2D-873B-DCA143B4A8AE}"/>
              </a:ext>
            </a:extLst>
          </p:cNvPr>
          <p:cNvSpPr txBox="1"/>
          <p:nvPr/>
        </p:nvSpPr>
        <p:spPr>
          <a:xfrm>
            <a:off x="597673" y="1414794"/>
            <a:ext cx="82227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>
                <a:solidFill>
                  <a:schemeClr val="tx1"/>
                </a:solidFill>
              </a:rPr>
              <a:t>The STA B does not know when to send the Report frame.(Similar with the Problem 1)</a:t>
            </a:r>
          </a:p>
          <a:p>
            <a:pPr marL="572400" lvl="1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The STA B does not know the duration of the Report frame and the ACK frame of the STA A for </a:t>
            </a:r>
            <a:r>
              <a:rPr lang="en-US" altLang="zh-CN" sz="1600" b="1" dirty="0">
                <a:solidFill>
                  <a:schemeClr val="tx1"/>
                </a:solidFill>
              </a:rPr>
              <a:t>different MCSs</a:t>
            </a:r>
            <a:r>
              <a:rPr lang="en-US" altLang="zh-CN" sz="1600" dirty="0">
                <a:solidFill>
                  <a:schemeClr val="tx1"/>
                </a:solidFill>
              </a:rPr>
              <a:t>.</a:t>
            </a:r>
          </a:p>
          <a:p>
            <a:pPr marL="572400" lvl="1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The STA B may not receive the Ack frame of the STA A for it is transmitted </a:t>
            </a:r>
            <a:r>
              <a:rPr lang="en-US" altLang="zh-CN" sz="1600" b="1" dirty="0">
                <a:solidFill>
                  <a:schemeClr val="tx1"/>
                </a:solidFill>
              </a:rPr>
              <a:t>directionally</a:t>
            </a:r>
            <a:r>
              <a:rPr lang="en-US" altLang="zh-CN" sz="1600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FD1FF645-A008-4463-99C5-101524AAD4E2}"/>
              </a:ext>
            </a:extLst>
          </p:cNvPr>
          <p:cNvSpPr txBox="1"/>
          <p:nvPr/>
        </p:nvSpPr>
        <p:spPr>
          <a:xfrm>
            <a:off x="799812" y="5194172"/>
            <a:ext cx="7917185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chemeClr val="tx1"/>
                </a:solidFill>
              </a:rPr>
              <a:t>For Example: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When use non-EDMG SC mode PPDU and MCS</a:t>
            </a:r>
            <a:r>
              <a:rPr lang="zh-CN" altLang="en-US" sz="1400" dirty="0">
                <a:solidFill>
                  <a:schemeClr val="tx1"/>
                </a:solidFill>
              </a:rPr>
              <a:t> </a:t>
            </a:r>
            <a:r>
              <a:rPr lang="en-US" altLang="zh-CN" sz="1400" dirty="0">
                <a:solidFill>
                  <a:schemeClr val="tx1"/>
                </a:solidFill>
              </a:rPr>
              <a:t>1, the maximum TXTIME_REPORT ≈ </a:t>
            </a:r>
            <a:r>
              <a:rPr lang="en-US" altLang="zh-CN" sz="1400" b="1" dirty="0">
                <a:solidFill>
                  <a:schemeClr val="tx1"/>
                </a:solidFill>
              </a:rPr>
              <a:t>5447.27μs.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When use non-EDMG SC mode PPDU and MCS</a:t>
            </a:r>
            <a:r>
              <a:rPr lang="zh-CN" altLang="en-US" sz="1400" dirty="0">
                <a:solidFill>
                  <a:schemeClr val="tx1"/>
                </a:solidFill>
              </a:rPr>
              <a:t> </a:t>
            </a:r>
            <a:r>
              <a:rPr lang="en-US" altLang="zh-CN" sz="1400" dirty="0">
                <a:solidFill>
                  <a:schemeClr val="tx1"/>
                </a:solidFill>
              </a:rPr>
              <a:t>10, the maximum TXTIME_REPORT ≈ </a:t>
            </a:r>
            <a:r>
              <a:rPr lang="en-US" altLang="zh-CN" sz="1400" b="1" dirty="0">
                <a:solidFill>
                  <a:schemeClr val="tx1"/>
                </a:solidFill>
              </a:rPr>
              <a:t>838.11μs.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When use EDMG SC mode PPDU and MCS</a:t>
            </a:r>
            <a:r>
              <a:rPr lang="zh-CN" altLang="en-US" sz="1400" dirty="0">
                <a:solidFill>
                  <a:schemeClr val="tx1"/>
                </a:solidFill>
              </a:rPr>
              <a:t> </a:t>
            </a:r>
            <a:r>
              <a:rPr lang="en-US" altLang="zh-CN" sz="1400" dirty="0">
                <a:solidFill>
                  <a:schemeClr val="tx1"/>
                </a:solidFill>
              </a:rPr>
              <a:t>1, the maximum TXTIME_REPORT ≈ </a:t>
            </a:r>
            <a:r>
              <a:rPr lang="en-US" altLang="zh-CN" sz="1400" b="1" dirty="0">
                <a:solidFill>
                  <a:schemeClr val="tx1"/>
                </a:solidFill>
              </a:rPr>
              <a:t>87157.70μs.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When use EDMG SC mode PPDU and MCS</a:t>
            </a:r>
            <a:r>
              <a:rPr lang="zh-CN" altLang="en-US" sz="1400" dirty="0">
                <a:solidFill>
                  <a:schemeClr val="tx1"/>
                </a:solidFill>
              </a:rPr>
              <a:t> </a:t>
            </a:r>
            <a:r>
              <a:rPr lang="en-US" altLang="zh-CN" sz="1400" dirty="0">
                <a:solidFill>
                  <a:schemeClr val="tx1"/>
                </a:solidFill>
              </a:rPr>
              <a:t>10, the maximum TXTIME_REPORT ≈ </a:t>
            </a:r>
            <a:r>
              <a:rPr lang="en-US" altLang="zh-CN" sz="1400" b="1" dirty="0">
                <a:solidFill>
                  <a:schemeClr val="tx1"/>
                </a:solidFill>
              </a:rPr>
              <a:t>13411.67μs.</a:t>
            </a:r>
          </a:p>
          <a:p>
            <a:endParaRPr lang="zh-CN" altLang="en-US" sz="1400" dirty="0">
              <a:solidFill>
                <a:schemeClr val="tx1"/>
              </a:solidFill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B02CAD3C-FC2F-412D-AC49-7A4BAC0F2B42}"/>
              </a:ext>
            </a:extLst>
          </p:cNvPr>
          <p:cNvGrpSpPr/>
          <p:nvPr/>
        </p:nvGrpSpPr>
        <p:grpSpPr>
          <a:xfrm>
            <a:off x="963876" y="2776203"/>
            <a:ext cx="7380312" cy="2612570"/>
            <a:chOff x="963876" y="2745613"/>
            <a:chExt cx="7380312" cy="2612570"/>
          </a:xfrm>
        </p:grpSpPr>
        <p:pic>
          <p:nvPicPr>
            <p:cNvPr id="14" name="图片 13">
              <a:extLst>
                <a:ext uri="{FF2B5EF4-FFF2-40B4-BE49-F238E27FC236}">
                  <a16:creationId xmlns:a16="http://schemas.microsoft.com/office/drawing/2014/main" id="{E00223CE-0256-4FFA-A2DD-68E73ADF93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63876" y="2755324"/>
              <a:ext cx="7380312" cy="2602859"/>
            </a:xfrm>
            <a:prstGeom prst="rect">
              <a:avLst/>
            </a:prstGeom>
          </p:spPr>
        </p:pic>
        <p:sp>
          <p:nvSpPr>
            <p:cNvPr id="17" name="矩形: 圆角 16">
              <a:extLst>
                <a:ext uri="{FF2B5EF4-FFF2-40B4-BE49-F238E27FC236}">
                  <a16:creationId xmlns:a16="http://schemas.microsoft.com/office/drawing/2014/main" id="{9806EAF1-9D20-48BB-A4DA-8E765CD895CA}"/>
                </a:ext>
              </a:extLst>
            </p:cNvPr>
            <p:cNvSpPr/>
            <p:nvPr/>
          </p:nvSpPr>
          <p:spPr bwMode="auto">
            <a:xfrm>
              <a:off x="6588224" y="2745613"/>
              <a:ext cx="1080120" cy="2307698"/>
            </a:xfrm>
            <a:prstGeom prst="roundRect">
              <a:avLst/>
            </a:prstGeom>
            <a:noFill/>
            <a:ln w="1905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031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October 2022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43812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Solution for Problem 3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5B4684A-627D-45D3-9F51-E45CC9902ADF}"/>
              </a:ext>
            </a:extLst>
          </p:cNvPr>
          <p:cNvSpPr txBox="1"/>
          <p:nvPr/>
        </p:nvSpPr>
        <p:spPr>
          <a:xfrm>
            <a:off x="644572" y="1435353"/>
            <a:ext cx="77438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2000" b="1" dirty="0">
                <a:solidFill>
                  <a:schemeClr val="tx1"/>
                </a:solidFill>
              </a:rPr>
              <a:t>Option 3 </a:t>
            </a:r>
          </a:p>
          <a:p>
            <a:pPr marL="342000" indent="-342900"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Add a rule to the 11bf Draft</a:t>
            </a:r>
            <a:r>
              <a:rPr lang="en-US" altLang="zh-CN" sz="1800" dirty="0">
                <a:solidFill>
                  <a:schemeClr val="tx1"/>
                </a:solidFill>
              </a:rPr>
              <a:t>: In the Parallel Coordinated DMG Sensing instance, the sensing initiator </a:t>
            </a:r>
            <a:r>
              <a:rPr lang="en-US" altLang="zh-CN" sz="1800" b="1" dirty="0">
                <a:solidFill>
                  <a:schemeClr val="tx1"/>
                </a:solidFill>
              </a:rPr>
              <a:t>shall</a:t>
            </a:r>
            <a:r>
              <a:rPr lang="en-US" altLang="zh-CN" sz="1800" dirty="0">
                <a:solidFill>
                  <a:schemeClr val="tx1"/>
                </a:solidFill>
              </a:rPr>
              <a:t> poll each sensing responder for the report.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0EE417D7-6361-4D3A-8253-99428922CF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968" y="2852936"/>
            <a:ext cx="8712063" cy="2410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4605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6133</TotalTime>
  <Words>1318</Words>
  <Application>Microsoft Office PowerPoint</Application>
  <PresentationFormat>全屏显示(4:3)</PresentationFormat>
  <Paragraphs>160</Paragraphs>
  <Slides>11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 Unicode MS</vt:lpstr>
      <vt:lpstr>굴림</vt:lpstr>
      <vt:lpstr>MS Gothic</vt:lpstr>
      <vt:lpstr>宋体</vt:lpstr>
      <vt:lpstr>Arial</vt:lpstr>
      <vt:lpstr>Times New Roman</vt:lpstr>
      <vt:lpstr>Wingdings</vt:lpstr>
      <vt:lpstr>Office Theme</vt:lpstr>
      <vt:lpstr>Timing Problems of the Parallel Coordinated Monostatic DMG Sensing Instance</vt:lpstr>
      <vt:lpstr>Introduction</vt:lpstr>
      <vt:lpstr>Recap</vt:lpstr>
      <vt:lpstr>Problem 1</vt:lpstr>
      <vt:lpstr>Solutions for Problem 1</vt:lpstr>
      <vt:lpstr>Problem 2</vt:lpstr>
      <vt:lpstr>Solution for Problem 2</vt:lpstr>
      <vt:lpstr>Problem 3</vt:lpstr>
      <vt:lpstr>Solution for Problem 3</vt:lpstr>
      <vt:lpstr>Conclusion </vt:lpstr>
      <vt:lpstr>SP 1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Sub-7 PHY Long Training Field Selection</dc:title>
  <dc:creator>Chris Beg</dc:creator>
  <cp:lastModifiedBy>高宁(Gao Ning)</cp:lastModifiedBy>
  <cp:revision>1202</cp:revision>
  <cp:lastPrinted>1601-01-01T00:00:00Z</cp:lastPrinted>
  <dcterms:created xsi:type="dcterms:W3CDTF">2021-04-06T17:23:10Z</dcterms:created>
  <dcterms:modified xsi:type="dcterms:W3CDTF">2022-10-11T12:18:44Z</dcterms:modified>
</cp:coreProperties>
</file>