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6" r:id="rId4"/>
    <p:sldId id="267" r:id="rId5"/>
    <p:sldId id="268" r:id="rId6"/>
    <p:sldId id="271" r:id="rId7"/>
    <p:sldId id="272" r:id="rId8"/>
    <p:sldId id="270" r:id="rId9"/>
    <p:sldId id="258" r:id="rId10"/>
    <p:sldId id="259" r:id="rId11"/>
    <p:sldId id="260" r:id="rId12"/>
    <p:sldId id="262" r:id="rId13"/>
    <p:sldId id="263" r:id="rId14"/>
    <p:sldId id="264" r:id="rId15"/>
    <p:sldId id="261" r:id="rId16"/>
    <p:sldId id="265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4"/>
    <p:restoredTop sz="94672"/>
  </p:normalViewPr>
  <p:slideViewPr>
    <p:cSldViewPr snapToGrid="0" snapToObjects="1" showGuides="1">
      <p:cViewPr varScale="1">
        <p:scale>
          <a:sx n="120" d="100"/>
          <a:sy n="120" d="100"/>
        </p:scale>
        <p:origin x="9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EC47-1E44-6242-A205-355F4F8D7486}" type="datetimeFigureOut">
              <a:rPr lang="en-US" smtClean="0"/>
              <a:t>11/14/22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63A8-5A67-564E-A7F5-7B8D51D5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F36C84-38F2-574E-95B0-CED64EEDB32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0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November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470461-0B23-684F-ADD8-00DB4BDEB08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7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6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0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802.11-22/1665r1</a:t>
            </a:r>
          </a:p>
        </p:txBody>
      </p:sp>
    </p:spTree>
    <p:extLst>
      <p:ext uri="{BB962C8B-B14F-4D97-AF65-F5344CB8AC3E}">
        <p14:creationId xmlns:p14="http://schemas.microsoft.com/office/powerpoint/2010/main" val="166983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8E9D-DBE9-4745-BD8B-BC6FDDC2E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4815"/>
            <a:ext cx="10363200" cy="1470025"/>
          </a:xfrm>
        </p:spPr>
        <p:txBody>
          <a:bodyPr/>
          <a:lstStyle/>
          <a:p>
            <a:r>
              <a:rPr lang="en-US" dirty="0"/>
              <a:t>Discussion on Device ID renaming</a:t>
            </a:r>
          </a:p>
        </p:txBody>
      </p:sp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D79B878F-0CF1-9545-9F89-7E994F852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92040"/>
              </p:ext>
            </p:extLst>
          </p:nvPr>
        </p:nvGraphicFramePr>
        <p:xfrm>
          <a:off x="2044700" y="3513138"/>
          <a:ext cx="8102600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55000" imgH="2463800" progId="Word.Document.8">
                  <p:embed/>
                </p:oleObj>
              </mc:Choice>
              <mc:Fallback>
                <p:oleObj name="Document" r:id="rId2" imgW="8255000" imgH="2463800" progId="Word.Document.8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D79B878F-0CF1-9545-9F89-7E994F852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513138"/>
                        <a:ext cx="8102600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>
            <a:extLst>
              <a:ext uri="{FF2B5EF4-FFF2-40B4-BE49-F238E27FC236}">
                <a16:creationId xmlns:a16="http://schemas.microsoft.com/office/drawing/2014/main" id="{E34EB87E-13CA-DF4D-A8F4-B667A151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3765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3DC1E-416D-2C40-8767-C01C3240BD4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5E09AC-19DA-C89B-62FB-92C6C0329D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4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683170" y="2434185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FFD98AA-0922-E544-D8F1-7C4343B192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329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683170" y="2434185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4E62370-49FB-EF66-BE6E-24C5301030FB}"/>
              </a:ext>
            </a:extLst>
          </p:cNvPr>
          <p:cNvSpPr/>
          <p:nvPr/>
        </p:nvSpPr>
        <p:spPr bwMode="auto">
          <a:xfrm>
            <a:off x="384607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91B917-1507-F4B8-9D07-4844AF39F519}"/>
              </a:ext>
            </a:extLst>
          </p:cNvPr>
          <p:cNvCxnSpPr/>
          <p:nvPr/>
        </p:nvCxnSpPr>
        <p:spPr bwMode="auto">
          <a:xfrm flipV="1">
            <a:off x="1704121" y="3193269"/>
            <a:ext cx="956349" cy="558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74C9A06A-12D2-37F3-27A9-120821E6D3B0}"/>
              </a:ext>
            </a:extLst>
          </p:cNvPr>
          <p:cNvSpPr/>
          <p:nvPr/>
        </p:nvSpPr>
        <p:spPr bwMode="auto">
          <a:xfrm>
            <a:off x="10762718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D8626-FE05-9327-F9AC-A0BDB146339C}"/>
              </a:ext>
            </a:extLst>
          </p:cNvPr>
          <p:cNvCxnSpPr>
            <a:cxnSpLocks/>
          </p:cNvCxnSpPr>
          <p:nvPr/>
        </p:nvCxnSpPr>
        <p:spPr bwMode="auto">
          <a:xfrm>
            <a:off x="9635676" y="3765982"/>
            <a:ext cx="1079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B2A5F-2289-1AC0-9754-51C42132A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665515" y="4408460"/>
            <a:ext cx="1203113" cy="138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40F131E-A7A6-E3E9-289C-79FA59542FB9}"/>
              </a:ext>
            </a:extLst>
          </p:cNvPr>
          <p:cNvSpPr txBox="1"/>
          <p:nvPr/>
        </p:nvSpPr>
        <p:spPr>
          <a:xfrm>
            <a:off x="1883741" y="3571953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1E64CC-969F-9F45-4BEA-9E5D9BB113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58522" y="4425067"/>
            <a:ext cx="1137501" cy="8877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890FF93-F916-A11F-3A64-104BF6253DA3}"/>
              </a:ext>
            </a:extLst>
          </p:cNvPr>
          <p:cNvSpPr txBox="1"/>
          <p:nvPr/>
        </p:nvSpPr>
        <p:spPr>
          <a:xfrm>
            <a:off x="2037214" y="4511954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ID2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DDD9CE60-254F-E2E3-3E92-D5EBF98C99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076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683170" y="2434185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4E62370-49FB-EF66-BE6E-24C5301030FB}"/>
              </a:ext>
            </a:extLst>
          </p:cNvPr>
          <p:cNvSpPr/>
          <p:nvPr/>
        </p:nvSpPr>
        <p:spPr bwMode="auto">
          <a:xfrm>
            <a:off x="384607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91B917-1507-F4B8-9D07-4844AF39F519}"/>
              </a:ext>
            </a:extLst>
          </p:cNvPr>
          <p:cNvCxnSpPr/>
          <p:nvPr/>
        </p:nvCxnSpPr>
        <p:spPr bwMode="auto">
          <a:xfrm flipV="1">
            <a:off x="1704121" y="3193269"/>
            <a:ext cx="956349" cy="558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74C9A06A-12D2-37F3-27A9-120821E6D3B0}"/>
              </a:ext>
            </a:extLst>
          </p:cNvPr>
          <p:cNvSpPr/>
          <p:nvPr/>
        </p:nvSpPr>
        <p:spPr bwMode="auto">
          <a:xfrm>
            <a:off x="10762718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D8626-FE05-9327-F9AC-A0BDB146339C}"/>
              </a:ext>
            </a:extLst>
          </p:cNvPr>
          <p:cNvCxnSpPr>
            <a:cxnSpLocks/>
          </p:cNvCxnSpPr>
          <p:nvPr/>
        </p:nvCxnSpPr>
        <p:spPr bwMode="auto">
          <a:xfrm>
            <a:off x="9635676" y="3765982"/>
            <a:ext cx="1079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B2A5F-2289-1AC0-9754-51C42132A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665515" y="4408460"/>
            <a:ext cx="1203113" cy="138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40F131E-A7A6-E3E9-289C-79FA59542FB9}"/>
              </a:ext>
            </a:extLst>
          </p:cNvPr>
          <p:cNvSpPr txBox="1"/>
          <p:nvPr/>
        </p:nvSpPr>
        <p:spPr>
          <a:xfrm>
            <a:off x="1883741" y="3571953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1E64CC-969F-9F45-4BEA-9E5D9BB113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58522" y="4425067"/>
            <a:ext cx="1137501" cy="8877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890FF93-F916-A11F-3A64-104BF6253DA3}"/>
              </a:ext>
            </a:extLst>
          </p:cNvPr>
          <p:cNvSpPr txBox="1"/>
          <p:nvPr/>
        </p:nvSpPr>
        <p:spPr>
          <a:xfrm>
            <a:off x="2037214" y="4511954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ID2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61F965F4-E23E-9478-A347-44D9959552B0}"/>
              </a:ext>
            </a:extLst>
          </p:cNvPr>
          <p:cNvSpPr/>
          <p:nvPr/>
        </p:nvSpPr>
        <p:spPr bwMode="auto">
          <a:xfrm>
            <a:off x="2502796" y="3837379"/>
            <a:ext cx="1864156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ID1==Device ID?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ID2==Device ID?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D029D8A0-6A7B-C595-5B9E-F3C3074347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332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683170" y="2434185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4E62370-49FB-EF66-BE6E-24C5301030FB}"/>
              </a:ext>
            </a:extLst>
          </p:cNvPr>
          <p:cNvSpPr/>
          <p:nvPr/>
        </p:nvSpPr>
        <p:spPr bwMode="auto">
          <a:xfrm>
            <a:off x="384607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91B917-1507-F4B8-9D07-4844AF39F519}"/>
              </a:ext>
            </a:extLst>
          </p:cNvPr>
          <p:cNvCxnSpPr/>
          <p:nvPr/>
        </p:nvCxnSpPr>
        <p:spPr bwMode="auto">
          <a:xfrm flipV="1">
            <a:off x="1704121" y="3193269"/>
            <a:ext cx="956349" cy="558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74C9A06A-12D2-37F3-27A9-120821E6D3B0}"/>
              </a:ext>
            </a:extLst>
          </p:cNvPr>
          <p:cNvSpPr/>
          <p:nvPr/>
        </p:nvSpPr>
        <p:spPr bwMode="auto">
          <a:xfrm>
            <a:off x="10762718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D8626-FE05-9327-F9AC-A0BDB146339C}"/>
              </a:ext>
            </a:extLst>
          </p:cNvPr>
          <p:cNvCxnSpPr>
            <a:cxnSpLocks/>
          </p:cNvCxnSpPr>
          <p:nvPr/>
        </p:nvCxnSpPr>
        <p:spPr bwMode="auto">
          <a:xfrm>
            <a:off x="9635676" y="3765982"/>
            <a:ext cx="1079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B2A5F-2289-1AC0-9754-51C42132A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665515" y="4408460"/>
            <a:ext cx="1203113" cy="138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40F131E-A7A6-E3E9-289C-79FA59542FB9}"/>
              </a:ext>
            </a:extLst>
          </p:cNvPr>
          <p:cNvSpPr txBox="1"/>
          <p:nvPr/>
        </p:nvSpPr>
        <p:spPr>
          <a:xfrm>
            <a:off x="1883741" y="3571953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1E64CC-969F-9F45-4BEA-9E5D9BB113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58522" y="4425067"/>
            <a:ext cx="1137501" cy="8877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890FF93-F916-A11F-3A64-104BF6253DA3}"/>
              </a:ext>
            </a:extLst>
          </p:cNvPr>
          <p:cNvSpPr txBox="1"/>
          <p:nvPr/>
        </p:nvSpPr>
        <p:spPr>
          <a:xfrm>
            <a:off x="2037214" y="4511954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ID2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61F965F4-E23E-9478-A347-44D9959552B0}"/>
              </a:ext>
            </a:extLst>
          </p:cNvPr>
          <p:cNvSpPr/>
          <p:nvPr/>
        </p:nvSpPr>
        <p:spPr bwMode="auto">
          <a:xfrm>
            <a:off x="2502796" y="3837379"/>
            <a:ext cx="1864156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ID1==Device ID?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ID2==Device ID?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BD43F13C-B5C5-4E9E-F3E2-164054B326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10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956041" y="1460187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Are these Device IDs the same?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4E62370-49FB-EF66-BE6E-24C5301030FB}"/>
              </a:ext>
            </a:extLst>
          </p:cNvPr>
          <p:cNvSpPr/>
          <p:nvPr/>
        </p:nvSpPr>
        <p:spPr bwMode="auto">
          <a:xfrm>
            <a:off x="384607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91B917-1507-F4B8-9D07-4844AF39F519}"/>
              </a:ext>
            </a:extLst>
          </p:cNvPr>
          <p:cNvCxnSpPr/>
          <p:nvPr/>
        </p:nvCxnSpPr>
        <p:spPr bwMode="auto">
          <a:xfrm flipV="1">
            <a:off x="1704121" y="3193269"/>
            <a:ext cx="956349" cy="558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74C9A06A-12D2-37F3-27A9-120821E6D3B0}"/>
              </a:ext>
            </a:extLst>
          </p:cNvPr>
          <p:cNvSpPr/>
          <p:nvPr/>
        </p:nvSpPr>
        <p:spPr bwMode="auto">
          <a:xfrm>
            <a:off x="10762718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D8626-FE05-9327-F9AC-A0BDB146339C}"/>
              </a:ext>
            </a:extLst>
          </p:cNvPr>
          <p:cNvCxnSpPr>
            <a:cxnSpLocks/>
          </p:cNvCxnSpPr>
          <p:nvPr/>
        </p:nvCxnSpPr>
        <p:spPr bwMode="auto">
          <a:xfrm>
            <a:off x="9635676" y="3765982"/>
            <a:ext cx="1079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B2A5F-2289-1AC0-9754-51C42132A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665515" y="4408460"/>
            <a:ext cx="1203113" cy="138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40F131E-A7A6-E3E9-289C-79FA59542FB9}"/>
              </a:ext>
            </a:extLst>
          </p:cNvPr>
          <p:cNvSpPr txBox="1"/>
          <p:nvPr/>
        </p:nvSpPr>
        <p:spPr>
          <a:xfrm>
            <a:off x="1883741" y="3571953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ID1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D1E64CC-969F-9F45-4BEA-9E5D9BB113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58522" y="4425067"/>
            <a:ext cx="1137501" cy="8877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890FF93-F916-A11F-3A64-104BF6253DA3}"/>
              </a:ext>
            </a:extLst>
          </p:cNvPr>
          <p:cNvSpPr txBox="1"/>
          <p:nvPr/>
        </p:nvSpPr>
        <p:spPr>
          <a:xfrm>
            <a:off x="2037214" y="4511954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100" dirty="0"/>
              <a:t>Device ID2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61F965F4-E23E-9478-A347-44D9959552B0}"/>
              </a:ext>
            </a:extLst>
          </p:cNvPr>
          <p:cNvSpPr/>
          <p:nvPr/>
        </p:nvSpPr>
        <p:spPr bwMode="auto">
          <a:xfrm>
            <a:off x="2502796" y="3837379"/>
            <a:ext cx="1864156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ID1==Device ID?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Device ID2==Device ID?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BF112FD-955B-0A44-1FB5-FE7DEEC5B50E}"/>
              </a:ext>
            </a:extLst>
          </p:cNvPr>
          <p:cNvCxnSpPr/>
          <p:nvPr/>
        </p:nvCxnSpPr>
        <p:spPr bwMode="auto">
          <a:xfrm flipH="1">
            <a:off x="4718447" y="2208212"/>
            <a:ext cx="1461171" cy="6397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4CE5866-8FC9-92C4-BAB1-BEDB1FE11610}"/>
              </a:ext>
            </a:extLst>
          </p:cNvPr>
          <p:cNvCxnSpPr>
            <a:cxnSpLocks/>
          </p:cNvCxnSpPr>
          <p:nvPr/>
        </p:nvCxnSpPr>
        <p:spPr bwMode="auto">
          <a:xfrm>
            <a:off x="6464456" y="2272808"/>
            <a:ext cx="172362" cy="9246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931D61F-D8DC-11BE-4031-81D90A1A0B0D}"/>
              </a:ext>
            </a:extLst>
          </p:cNvPr>
          <p:cNvCxnSpPr>
            <a:cxnSpLocks/>
          </p:cNvCxnSpPr>
          <p:nvPr/>
        </p:nvCxnSpPr>
        <p:spPr bwMode="auto">
          <a:xfrm>
            <a:off x="6887492" y="2180397"/>
            <a:ext cx="2620297" cy="13057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AF0037CB-071A-0194-9A90-E51C9741D6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55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Rounded Rectangular Callout 2">
            <a:extLst>
              <a:ext uri="{FF2B5EF4-FFF2-40B4-BE49-F238E27FC236}">
                <a16:creationId xmlns:a16="http://schemas.microsoft.com/office/drawing/2014/main" id="{F4E77C04-CEB1-D01B-1B3F-84DC04C46FA8}"/>
              </a:ext>
            </a:extLst>
          </p:cNvPr>
          <p:cNvSpPr/>
          <p:nvPr/>
        </p:nvSpPr>
        <p:spPr bwMode="auto">
          <a:xfrm>
            <a:off x="5683170" y="2434185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9B27D8C0-54E5-4FCA-04EA-E87D07C5CDD1}"/>
              </a:ext>
            </a:extLst>
          </p:cNvPr>
          <p:cNvSpPr/>
          <p:nvPr/>
        </p:nvSpPr>
        <p:spPr bwMode="auto">
          <a:xfrm>
            <a:off x="5683170" y="3837380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If Device ID present, always opaque</a:t>
            </a: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14E62370-49FB-EF66-BE6E-24C5301030FB}"/>
              </a:ext>
            </a:extLst>
          </p:cNvPr>
          <p:cNvSpPr/>
          <p:nvPr/>
        </p:nvSpPr>
        <p:spPr bwMode="auto">
          <a:xfrm>
            <a:off x="384607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691B917-1507-F4B8-9D07-4844AF39F519}"/>
              </a:ext>
            </a:extLst>
          </p:cNvPr>
          <p:cNvCxnSpPr/>
          <p:nvPr/>
        </p:nvCxnSpPr>
        <p:spPr bwMode="auto">
          <a:xfrm flipV="1">
            <a:off x="1704121" y="3193269"/>
            <a:ext cx="956349" cy="5586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97858D-EDC8-C3D1-1A5A-D1E951BB4120}"/>
              </a:ext>
            </a:extLst>
          </p:cNvPr>
          <p:cNvCxnSpPr>
            <a:cxnSpLocks/>
          </p:cNvCxnSpPr>
          <p:nvPr/>
        </p:nvCxnSpPr>
        <p:spPr bwMode="auto">
          <a:xfrm>
            <a:off x="1614188" y="4462895"/>
            <a:ext cx="981977" cy="8563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74C9A06A-12D2-37F3-27A9-120821E6D3B0}"/>
              </a:ext>
            </a:extLst>
          </p:cNvPr>
          <p:cNvSpPr/>
          <p:nvPr/>
        </p:nvSpPr>
        <p:spPr bwMode="auto">
          <a:xfrm>
            <a:off x="10762718" y="3534390"/>
            <a:ext cx="1319514" cy="1080830"/>
          </a:xfrm>
          <a:prstGeom prst="hexag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E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Something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E6D8626-FE05-9327-F9AC-A0BDB146339C}"/>
              </a:ext>
            </a:extLst>
          </p:cNvPr>
          <p:cNvCxnSpPr>
            <a:cxnSpLocks/>
          </p:cNvCxnSpPr>
          <p:nvPr/>
        </p:nvCxnSpPr>
        <p:spPr bwMode="auto">
          <a:xfrm>
            <a:off x="9635676" y="3765982"/>
            <a:ext cx="107995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CB2A5F-2289-1AC0-9754-51C42132A9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665515" y="4408460"/>
            <a:ext cx="1203113" cy="138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D4F46661-32C2-218B-1C98-2D4C168CB8D1}"/>
              </a:ext>
            </a:extLst>
          </p:cNvPr>
          <p:cNvSpPr/>
          <p:nvPr/>
        </p:nvSpPr>
        <p:spPr bwMode="auto">
          <a:xfrm>
            <a:off x="1484765" y="2748659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ut of scope, Device ID1 for SME is opaque?</a:t>
            </a:r>
          </a:p>
        </p:txBody>
      </p:sp>
      <p:sp>
        <p:nvSpPr>
          <p:cNvPr id="30" name="Rounded Rectangular Callout 29">
            <a:extLst>
              <a:ext uri="{FF2B5EF4-FFF2-40B4-BE49-F238E27FC236}">
                <a16:creationId xmlns:a16="http://schemas.microsoft.com/office/drawing/2014/main" id="{E6A5A859-E70E-F080-1BAE-01E9589573CD}"/>
              </a:ext>
            </a:extLst>
          </p:cNvPr>
          <p:cNvSpPr/>
          <p:nvPr/>
        </p:nvSpPr>
        <p:spPr bwMode="auto">
          <a:xfrm>
            <a:off x="10093670" y="2924641"/>
            <a:ext cx="1319514" cy="651643"/>
          </a:xfrm>
          <a:prstGeom prst="wedgeRoundRectCallo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ut of scope, for SME is opaque?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2BB4F3-4574-AD3B-C8F3-4F52931A5037}"/>
              </a:ext>
            </a:extLst>
          </p:cNvPr>
          <p:cNvSpPr txBox="1"/>
          <p:nvPr/>
        </p:nvSpPr>
        <p:spPr>
          <a:xfrm>
            <a:off x="1888165" y="3688339"/>
            <a:ext cx="8386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Device ID1</a:t>
            </a:r>
          </a:p>
        </p:txBody>
      </p:sp>
      <p:sp>
        <p:nvSpPr>
          <p:cNvPr id="33" name="Date Placeholder 32">
            <a:extLst>
              <a:ext uri="{FF2B5EF4-FFF2-40B4-BE49-F238E27FC236}">
                <a16:creationId xmlns:a16="http://schemas.microsoft.com/office/drawing/2014/main" id="{10B1FDFF-C56E-00A3-6D68-C87FF102E2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521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C19BD-47B7-F189-2BB0-314B3AD8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Ideas for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191A3-180A-E134-8DAB-871DED97F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 dirty="0"/>
              <a:t>Based on our discussion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Shall we have different naming for Device ID coming from external entity, SME and over the air?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Is the Device ID always opaque within 11bh scope?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03CB9-2197-5414-7239-70B2FED246D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7F65C-C268-0304-2353-6807208B70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96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C1D71-28BA-3D4C-9A5B-66E275CC8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4FAB3-57A5-DD4A-AB45-0B75ADC09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ID has been used to denote the identifier of the STA which may be transmitted/provided to/by the AP.</a:t>
            </a:r>
          </a:p>
          <a:p>
            <a:r>
              <a:rPr lang="en-US" dirty="0"/>
              <a:t>Several proposals for changing its naming have been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Persistent Opaque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Persistent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mix of both, POI when talking about MAC layer and over the air, PI when talking outside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There is unfinished discussion on what and where the ID is opaque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6934C-419A-BA4F-BBAD-79A02CA92DA2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C396D-669F-A75E-DEAC-733FAFCF16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52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DAF9-4B75-A8BC-477D-EC5C333BE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Notes on current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44164-23DF-06AF-165A-47E4FA6E9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 dirty="0"/>
              <a:t>IEEE 802.11bh D0.2 points the following regarding the Device ID: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9.4.2.296a – Device ID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TimesNewRoman"/>
              </a:rPr>
              <a:t>“The ID Blob field contains an opaque identifier from an AP in the ESS. 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TimesNewRoman"/>
              </a:rPr>
              <a:t>12.7.2 EAPOL-Key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TimesNewRoman"/>
              </a:rPr>
              <a:t>“The ID Blob field contains an opaque identifier from an AP in the ESS.”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TimesNewRoman"/>
              </a:rPr>
              <a:t>Annex Z Example opaque device identifier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latin typeface="TimesNewRoman"/>
              </a:rPr>
              <a:t>Z.1 : “</a:t>
            </a:r>
            <a:r>
              <a:rPr lang="en-GB" sz="1800" dirty="0">
                <a:effectLst/>
                <a:latin typeface="TimesNewRoman"/>
              </a:rPr>
              <a:t>Opaque identifiers are generated and processed by APs. To a non-AP STA they are indistinguishable from a random string and have no significance.”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TimesNewRoman"/>
              </a:rPr>
              <a:t>Current draft does not cover any of the solutions using MAC addresses in the frame to identify the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latin typeface="TimesNewRoman"/>
              </a:rPr>
              <a:t>MAAD/RAAD/Transient ID… -&gt; Not clear to me what is the Device ID here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12B67-F719-0E6B-F839-8A04023949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71C7B-3204-576D-D825-22D021391809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2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699C7-7F9E-432F-007D-29E5BF21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ID Opaqueness as per current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C2046-3BC2-A65C-B9A2-1C864BCFB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Application layer generates an ID which </a:t>
            </a:r>
            <a:r>
              <a:rPr lang="en-GB" dirty="0"/>
              <a:t>is sent to the AP’s SME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AP’s SME opaques it and sends it to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STA’s SME always uses opaque ID and stores opaque ID, it does not know what is inside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needed, the STA will send back the opaque ID to the AP, AP’s SME will de-opaque it and may send it to higher layers and generate a new one for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Therefore: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ID at STA is always opaque (POI)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ID in the wireless medium is always opaque (POI)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ID at AP is opaque (POI), it is only not opaque at application layer (PI)</a:t>
            </a:r>
          </a:p>
          <a:p>
            <a:pPr marL="0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5E350-A511-1D80-EC58-B985E5370E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78886-86D8-06CD-8A5E-AC1E95C2048A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72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74BBA-5B66-A181-B518-8C3DD3C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Interacting with higher layers,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6AA49-D9D0-7CCD-1832-2B86CC81A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How can a higher layer introduce meaning in the ID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ES" dirty="0"/>
              <a:t>User opts-in to the tracking going into a web portal (e.g., hotel site, parental-control portal)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ES" dirty="0"/>
              <a:t>Application infrastructure sends an initial opaque identifier to STA application layer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ES" dirty="0"/>
              <a:t>This can be done via higher layer or the app infrastructure may ask the AP to provide ID to STA at this moment. -&gt; Anyway this ID will be opaque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I</a:t>
            </a:r>
            <a:r>
              <a:rPr lang="en-ES" dirty="0"/>
              <a:t>f needed, STA sends opaque identifier to AP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ES" dirty="0"/>
              <a:t>AP’s SME de-opaques the identifier and may send it to higher layers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ES" dirty="0"/>
              <a:t>AP may send a new identifier to STA</a:t>
            </a:r>
          </a:p>
          <a:p>
            <a:pPr marL="57150" indent="0"/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53D1D-7276-B715-60DE-2EC7276301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339B0-AFCD-FF29-B2A3-0B26D491E92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23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D3B51-68C0-DE41-B186-5FAA55E3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8B2C6-5D66-0159-AEDA-9AC438972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We have two flavours of the Device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Opaque identifier, always used at STA, generated by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N</a:t>
            </a:r>
            <a:r>
              <a:rPr lang="en-ES" dirty="0"/>
              <a:t>ot opaque identifier, stored at AP and/or infrastructure (e.g., admission control server)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dirty="0"/>
              <a:t>At IEEE 802.11 level, it never leaves the SME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Proposal (I still think my proposed naming is good)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POI: Persistent Opaque Identifier (Device ID at IEEE 802.11 level)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PI: Persistent Identifier (Device ID when exchange between higher layers/application) and A</a:t>
            </a:r>
            <a:r>
              <a:rPr lang="en-GB" dirty="0"/>
              <a:t>P</a:t>
            </a:r>
            <a:r>
              <a:rPr lang="en-ES" dirty="0"/>
              <a:t>s SMEs.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17762-BED9-8D04-8614-5B4EEF1258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CE57C-741B-7D02-A237-46C09A4EB9E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48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5CE5B-53BC-34B6-BE5F-8966089DD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Straw poll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3B40B-9BCB-5DE2-196B-8DD31EE53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 dirty="0"/>
              <a:t>Shall the group adopt the following nomenclature: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POI: Persistent Opaque Identifier (use of identifier within IEEE 802.11 scope)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PI: Persistent Identifier (identifier when exchange between higher layers/application) and A</a:t>
            </a:r>
            <a:r>
              <a:rPr lang="en-GB" dirty="0"/>
              <a:t>P</a:t>
            </a:r>
            <a:r>
              <a:rPr lang="en-ES" dirty="0"/>
              <a:t>s SMEs.</a:t>
            </a:r>
          </a:p>
          <a:p>
            <a:endParaRPr lang="en-ES" dirty="0"/>
          </a:p>
          <a:p>
            <a:pPr>
              <a:buFont typeface="Arial" panose="020B0604020202020204" pitchFamily="34" charset="0"/>
              <a:buChar char="•"/>
            </a:pP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1DD73-9CAD-B132-CD5F-A93856DEEB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92CDA-A760-50B8-4F02-F77C13DD2CE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52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5DDE-A652-85BB-64E0-A3306535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E05E9-859A-C199-4D85-76E0F4682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56DB1-1FBE-5CEE-FD83-B6CBB5389C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77B69-CA60-563B-7DEB-BEE1F099014D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7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1F908-2EF3-AA06-27D4-D51F11B0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T</a:t>
            </a:r>
            <a:r>
              <a:rPr lang="en-GB" dirty="0"/>
              <a:t>h</a:t>
            </a:r>
            <a:r>
              <a:rPr lang="en-ES" dirty="0"/>
              <a:t>e Device ID in current spec (my view, may be wrong)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4EFD-D8F8-22FD-DF01-B64578D78B6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ADC6D-042D-283A-E9B1-D61B55BE105B}"/>
              </a:ext>
            </a:extLst>
          </p:cNvPr>
          <p:cNvSpPr/>
          <p:nvPr/>
        </p:nvSpPr>
        <p:spPr bwMode="auto">
          <a:xfrm>
            <a:off x="2453700" y="1982242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12E47C-3A88-8FEF-5F53-89427BFBD90C}"/>
              </a:ext>
            </a:extLst>
          </p:cNvPr>
          <p:cNvSpPr/>
          <p:nvPr/>
        </p:nvSpPr>
        <p:spPr bwMode="auto">
          <a:xfrm>
            <a:off x="4098569" y="1982241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N</a:t>
            </a: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on-AP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D843B-9521-1ED6-26A7-4A3F0B85CCA2}"/>
              </a:ext>
            </a:extLst>
          </p:cNvPr>
          <p:cNvSpPr/>
          <p:nvPr/>
        </p:nvSpPr>
        <p:spPr bwMode="auto">
          <a:xfrm>
            <a:off x="8991136" y="199275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SME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BA452F-0BB1-3383-1162-89527BEAE417}"/>
              </a:ext>
            </a:extLst>
          </p:cNvPr>
          <p:cNvSpPr/>
          <p:nvPr/>
        </p:nvSpPr>
        <p:spPr bwMode="auto">
          <a:xfrm>
            <a:off x="7346267" y="1982240"/>
            <a:ext cx="914400" cy="4519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ES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 STA MAC</a:t>
            </a:r>
            <a:endParaRPr kumimoji="0" lang="en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EF296E-3959-A7E1-8663-58D213486DA2}"/>
              </a:ext>
            </a:extLst>
          </p:cNvPr>
          <p:cNvCxnSpPr>
            <a:stCxn id="5" idx="2"/>
          </p:cNvCxnSpPr>
          <p:nvPr/>
        </p:nvCxnSpPr>
        <p:spPr bwMode="auto">
          <a:xfrm>
            <a:off x="2910900" y="2434187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0441E63-003F-1133-F6FB-B686DAAF60F7}"/>
              </a:ext>
            </a:extLst>
          </p:cNvPr>
          <p:cNvCxnSpPr/>
          <p:nvPr/>
        </p:nvCxnSpPr>
        <p:spPr bwMode="auto">
          <a:xfrm>
            <a:off x="4555769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206A7-5D07-901C-AC74-28477BA47566}"/>
              </a:ext>
            </a:extLst>
          </p:cNvPr>
          <p:cNvCxnSpPr/>
          <p:nvPr/>
        </p:nvCxnSpPr>
        <p:spPr bwMode="auto">
          <a:xfrm>
            <a:off x="7803467" y="243418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7A4E0E-56F0-CBB6-3A91-12457BDDF78D}"/>
              </a:ext>
            </a:extLst>
          </p:cNvPr>
          <p:cNvCxnSpPr/>
          <p:nvPr/>
        </p:nvCxnSpPr>
        <p:spPr bwMode="auto">
          <a:xfrm>
            <a:off x="9448336" y="2444695"/>
            <a:ext cx="0" cy="38467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353703-14A9-82A0-469C-E4FCB2C873EA}"/>
              </a:ext>
            </a:extLst>
          </p:cNvPr>
          <p:cNvCxnSpPr/>
          <p:nvPr/>
        </p:nvCxnSpPr>
        <p:spPr bwMode="auto">
          <a:xfrm>
            <a:off x="2910900" y="3085828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6B7B15E-D358-D1B6-0A68-9B88BAAEFD7A}"/>
              </a:ext>
            </a:extLst>
          </p:cNvPr>
          <p:cNvSpPr txBox="1"/>
          <p:nvPr/>
        </p:nvSpPr>
        <p:spPr>
          <a:xfrm>
            <a:off x="2514672" y="2820565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MLME-ASSOCIATE.request (DeviceID)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896530A-F661-8F81-9F63-399F2E6AA092}"/>
              </a:ext>
            </a:extLst>
          </p:cNvPr>
          <p:cNvCxnSpPr>
            <a:cxnSpLocks/>
          </p:cNvCxnSpPr>
          <p:nvPr/>
        </p:nvCxnSpPr>
        <p:spPr bwMode="auto">
          <a:xfrm>
            <a:off x="4555769" y="3435297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464FF9-ABAF-B660-CAC9-F79C61AD7F58}"/>
              </a:ext>
            </a:extLst>
          </p:cNvPr>
          <p:cNvSpPr txBox="1"/>
          <p:nvPr/>
        </p:nvSpPr>
        <p:spPr>
          <a:xfrm>
            <a:off x="5129990" y="3193269"/>
            <a:ext cx="19656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Request (Device ID)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03D61-10B7-EDDC-4474-82501A0A9E97}"/>
              </a:ext>
            </a:extLst>
          </p:cNvPr>
          <p:cNvCxnSpPr/>
          <p:nvPr/>
        </p:nvCxnSpPr>
        <p:spPr bwMode="auto">
          <a:xfrm>
            <a:off x="7803646" y="3751920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8CA8EC5-4044-E045-7A32-5B9B7869C06F}"/>
              </a:ext>
            </a:extLst>
          </p:cNvPr>
          <p:cNvSpPr txBox="1"/>
          <p:nvPr/>
        </p:nvSpPr>
        <p:spPr>
          <a:xfrm>
            <a:off x="7407418" y="3486657"/>
            <a:ext cx="25907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MLME-ASSOCIATE.indication (DeviceID)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B45CDE8-D9AD-11CD-AA58-93DF00A3BC84}"/>
              </a:ext>
            </a:extLst>
          </p:cNvPr>
          <p:cNvCxnSpPr/>
          <p:nvPr/>
        </p:nvCxnSpPr>
        <p:spPr bwMode="auto">
          <a:xfrm flipH="1">
            <a:off x="7803467" y="4546766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4F31F9F-2BC8-AF55-8910-FB4B8B470E23}"/>
              </a:ext>
            </a:extLst>
          </p:cNvPr>
          <p:cNvSpPr txBox="1"/>
          <p:nvPr/>
        </p:nvSpPr>
        <p:spPr>
          <a:xfrm>
            <a:off x="7518629" y="4281502"/>
            <a:ext cx="25266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MLME-ASSOCIATE.response (DeviceID)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4A8E00B-FD8D-142A-E86E-4505440738DF}"/>
              </a:ext>
            </a:extLst>
          </p:cNvPr>
          <p:cNvCxnSpPr>
            <a:cxnSpLocks/>
          </p:cNvCxnSpPr>
          <p:nvPr/>
        </p:nvCxnSpPr>
        <p:spPr bwMode="auto">
          <a:xfrm flipH="1">
            <a:off x="4555769" y="4867331"/>
            <a:ext cx="32476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2D3E0A-3459-FBA1-119B-AE8116A8140D}"/>
              </a:ext>
            </a:extLst>
          </p:cNvPr>
          <p:cNvCxnSpPr/>
          <p:nvPr/>
        </p:nvCxnSpPr>
        <p:spPr bwMode="auto">
          <a:xfrm flipH="1">
            <a:off x="2910900" y="5319277"/>
            <a:ext cx="164486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7D1096E-A29C-3587-BB36-F80A7E4A09A5}"/>
              </a:ext>
            </a:extLst>
          </p:cNvPr>
          <p:cNvSpPr txBox="1"/>
          <p:nvPr/>
        </p:nvSpPr>
        <p:spPr>
          <a:xfrm>
            <a:off x="2660470" y="5065361"/>
            <a:ext cx="2480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MLME-ASSOCIATE.confirm (DeviceID)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3D18A3-8413-A515-A83C-2D9A965E195F}"/>
              </a:ext>
            </a:extLst>
          </p:cNvPr>
          <p:cNvSpPr txBox="1"/>
          <p:nvPr/>
        </p:nvSpPr>
        <p:spPr>
          <a:xfrm>
            <a:off x="5140636" y="4574417"/>
            <a:ext cx="204895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sz="1050" dirty="0"/>
              <a:t>Association Response (Device ID)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98C67-7E1A-9D6F-9DC9-AF66945171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62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1380</Words>
  <Application>Microsoft Macintosh PowerPoint</Application>
  <PresentationFormat>Widescreen</PresentationFormat>
  <Paragraphs>202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TimesNewRoman</vt:lpstr>
      <vt:lpstr>Office テーマ</vt:lpstr>
      <vt:lpstr>Document</vt:lpstr>
      <vt:lpstr>Discussion on Device ID renaming</vt:lpstr>
      <vt:lpstr>Status of discussion</vt:lpstr>
      <vt:lpstr>Notes on current draft</vt:lpstr>
      <vt:lpstr>ID Opaqueness as per current draft</vt:lpstr>
      <vt:lpstr>Interacting with higher layers, an example</vt:lpstr>
      <vt:lpstr>Conclusion</vt:lpstr>
      <vt:lpstr>Straw poll </vt:lpstr>
      <vt:lpstr>Backup</vt:lpstr>
      <vt:lpstr>The Device ID in current spec (my view, may be wrong)</vt:lpstr>
      <vt:lpstr>The Device ID in current spec (my view, may be wrong)</vt:lpstr>
      <vt:lpstr>The Device ID in current spec (my view, may be wrong)</vt:lpstr>
      <vt:lpstr>The Device ID in current spec (my view, may be wrong)</vt:lpstr>
      <vt:lpstr>The Device ID in current spec (my view, may be wrong)</vt:lpstr>
      <vt:lpstr>The Device ID in current spec (my view, may be wrong)</vt:lpstr>
      <vt:lpstr>The Device ID in current spec (my view, may be wrong)</vt:lpstr>
      <vt:lpstr>Ideas for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OCB enough for IEEE 802.11bc?</dc:title>
  <dc:creator>Antonio de la Oliva</dc:creator>
  <cp:lastModifiedBy>Antonio de la Oliva</cp:lastModifiedBy>
  <cp:revision>9</cp:revision>
  <dcterms:created xsi:type="dcterms:W3CDTF">2019-09-10T12:43:11Z</dcterms:created>
  <dcterms:modified xsi:type="dcterms:W3CDTF">2022-11-14T01:04:59Z</dcterms:modified>
</cp:coreProperties>
</file>