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801" r:id="rId3"/>
    <p:sldId id="817" r:id="rId4"/>
    <p:sldId id="827" r:id="rId5"/>
    <p:sldId id="826" r:id="rId6"/>
    <p:sldId id="828" r:id="rId7"/>
    <p:sldId id="818" r:id="rId8"/>
    <p:sldId id="825" r:id="rId9"/>
    <p:sldId id="822" r:id="rId10"/>
    <p:sldId id="823" r:id="rId11"/>
    <p:sldId id="824" r:id="rId12"/>
    <p:sldId id="819" r:id="rId13"/>
    <p:sldId id="821" r:id="rId14"/>
    <p:sldId id="820" r:id="rId15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00"/>
    <a:srgbClr val="660066"/>
    <a:srgbClr val="CC00FF"/>
    <a:srgbClr val="0000FF"/>
    <a:srgbClr val="9900FF"/>
    <a:srgbClr val="990099"/>
    <a:srgbClr val="A50021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 autoAdjust="0"/>
    <p:restoredTop sz="95034" autoAdjust="0"/>
  </p:normalViewPr>
  <p:slideViewPr>
    <p:cSldViewPr>
      <p:cViewPr varScale="1">
        <p:scale>
          <a:sx n="81" d="100"/>
          <a:sy n="81" d="100"/>
        </p:scale>
        <p:origin x="157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ko-KR"/>
              <a:t>Page </a:t>
            </a:r>
            <a:fld id="{56A4E747-0965-469B-B28B-55B02AB0B5B0}" type="slidenum">
              <a:rPr lang="en-US" altLang="ko-KR" smtClean="0"/>
              <a:pPr/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3115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2022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/>
              <a:t>Sep 2022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/>
              <a:t>Sep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Junghoon Suh, et. al,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802.11-22/1654r1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/>
              <a:t>Sep 2022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altLang="zh-CN" dirty="0"/>
              <a:t>Harmonized Sensing NDPA</a:t>
            </a:r>
            <a:endParaRPr lang="en-US" altLang="ko-KR" dirty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Date:</a:t>
            </a:r>
            <a:r>
              <a:rPr lang="en-US" altLang="ko-KR" sz="2000" b="0" dirty="0">
                <a:ea typeface="Gulim" panose="020B0600000101010101" pitchFamily="34" charset="-127"/>
              </a:rPr>
              <a:t> 2022-09-28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457120" y="24003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666514"/>
              </p:ext>
            </p:extLst>
          </p:nvPr>
        </p:nvGraphicFramePr>
        <p:xfrm>
          <a:off x="657828" y="2920819"/>
          <a:ext cx="7620000" cy="32513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3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AboulMagd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dirty="0"/>
                        <a:t>Osama.AboulMagd@huawei.com</a:t>
                      </a:r>
                      <a:endParaRPr lang="zh-CN" altLang="en-US" sz="11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1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48494"/>
            <a:ext cx="9144000" cy="340519"/>
          </a:xfrm>
        </p:spPr>
        <p:txBody>
          <a:bodyPr/>
          <a:lstStyle/>
          <a:p>
            <a:r>
              <a:rPr lang="en-CA" altLang="zh-CN" sz="2100" dirty="0"/>
              <a:t>Punctured Sub-channel (Non-OFDMA Preamble Puncturing) in EHT NDP</a:t>
            </a:r>
            <a:endParaRPr lang="zh-CN" altLang="en-US" sz="2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051809"/>
            <a:ext cx="8686800" cy="5408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568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990" y="624590"/>
            <a:ext cx="8305800" cy="580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351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3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343400"/>
          </a:xfrm>
        </p:spPr>
        <p:txBody>
          <a:bodyPr/>
          <a:lstStyle/>
          <a:p>
            <a:r>
              <a:rPr lang="en-US" altLang="zh-CN" dirty="0"/>
              <a:t>Which one of the followings do you prefer? </a:t>
            </a:r>
          </a:p>
          <a:p>
            <a:pPr lvl="1"/>
            <a:r>
              <a:rPr lang="en-US" altLang="zh-CN" dirty="0"/>
              <a:t>Option 1: Disallow the Partial BW Feedback in the Sensing NDPA</a:t>
            </a:r>
          </a:p>
          <a:p>
            <a:pPr lvl="2"/>
            <a:r>
              <a:rPr lang="en-US" altLang="zh-CN" dirty="0"/>
              <a:t>The Operation BW of each responder should be aligned with the BW of EHT NDP PPDU (which is 320 MHz)</a:t>
            </a:r>
          </a:p>
          <a:p>
            <a:pPr lvl="2"/>
            <a:r>
              <a:rPr lang="en-US" altLang="zh-CN" dirty="0"/>
              <a:t>LTF Offset subfield of Ranging NDPA shall be set to “Reserved”</a:t>
            </a:r>
          </a:p>
          <a:p>
            <a:pPr lvl="1"/>
            <a:r>
              <a:rPr lang="en-US" altLang="zh-CN" dirty="0"/>
              <a:t>Option 2: Allow only the same Partial BW Feedback patterns for 320 MHz of the EHT NDPA in the Sensing NDPA </a:t>
            </a:r>
          </a:p>
          <a:p>
            <a:pPr lvl="2"/>
            <a:r>
              <a:rPr lang="en-CA" altLang="zh-CN" dirty="0"/>
              <a:t>LTF Offset subfield of Ranging NDPA shall be repurposed for the Partial BW Feedback  </a:t>
            </a:r>
          </a:p>
          <a:p>
            <a:pPr lvl="2"/>
            <a:r>
              <a:rPr lang="en-CA" altLang="zh-CN" dirty="0"/>
              <a:t>B11 to B16 of the STA Info Field are used for this indication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lvl="1"/>
            <a:r>
              <a:rPr lang="en-US" altLang="zh-CN" dirty="0"/>
              <a:t>Option 1</a:t>
            </a:r>
          </a:p>
          <a:p>
            <a:pPr lvl="1"/>
            <a:r>
              <a:rPr lang="en-US" altLang="zh-CN" dirty="0"/>
              <a:t>Option 2</a:t>
            </a:r>
          </a:p>
          <a:p>
            <a:pPr lvl="1"/>
            <a:r>
              <a:rPr lang="en-US" altLang="zh-CN" dirty="0"/>
              <a:t>Abs</a:t>
            </a:r>
          </a:p>
          <a:p>
            <a:pPr lvl="1"/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6838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dirty="0"/>
              <a:t>SP 4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648200"/>
          </a:xfrm>
        </p:spPr>
        <p:txBody>
          <a:bodyPr/>
          <a:lstStyle/>
          <a:p>
            <a:r>
              <a:rPr lang="en-US" altLang="zh-CN" dirty="0"/>
              <a:t>Which one of the followings do you prefer ?</a:t>
            </a:r>
          </a:p>
          <a:p>
            <a:pPr lvl="1"/>
            <a:r>
              <a:rPr lang="en-US" altLang="zh-CN" dirty="0"/>
              <a:t>Option 1: The following Sensing NDP PPDU type can be implied through the BW indication in the SERVICE field of NDPA</a:t>
            </a:r>
          </a:p>
          <a:p>
            <a:pPr lvl="1"/>
            <a:r>
              <a:rPr lang="en-US" altLang="zh-CN" dirty="0"/>
              <a:t>Option 2: The following Sensing NDP PPDU type may be explicitly indicated in the NDPA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Option 1</a:t>
            </a:r>
          </a:p>
          <a:p>
            <a:pPr lvl="1"/>
            <a:r>
              <a:rPr lang="en-US" altLang="zh-CN" dirty="0"/>
              <a:t>Option 2</a:t>
            </a:r>
          </a:p>
          <a:p>
            <a:pPr lvl="1"/>
            <a:r>
              <a:rPr lang="en-US" altLang="zh-CN" dirty="0"/>
              <a:t>Abs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6850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5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343400"/>
          </a:xfrm>
        </p:spPr>
        <p:txBody>
          <a:bodyPr/>
          <a:lstStyle/>
          <a:p>
            <a:r>
              <a:rPr lang="en-US" altLang="zh-CN" dirty="0"/>
              <a:t>Which one of the following do you prefer to indicate the Sensing NDPA in the STA Info Field in order to distinguish from the Ranging NDPA? </a:t>
            </a:r>
          </a:p>
          <a:p>
            <a:pPr lvl="1"/>
            <a:r>
              <a:rPr lang="en-US" altLang="zh-CN" dirty="0"/>
              <a:t>Option 1: Both B26 and B31 shall be used for this indication</a:t>
            </a:r>
          </a:p>
          <a:p>
            <a:pPr lvl="1"/>
            <a:r>
              <a:rPr lang="en-US" altLang="zh-CN" dirty="0"/>
              <a:t>Option 2: B26 is the Sensing subfield and B31 is set to “Reserved”</a:t>
            </a:r>
          </a:p>
          <a:p>
            <a:pPr lvl="1"/>
            <a:r>
              <a:rPr lang="en-CA" altLang="zh-CN" dirty="0"/>
              <a:t>Option 3: B31 is the Sensing subfield and B26 is set to “Reserved”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lvl="1"/>
            <a:r>
              <a:rPr lang="en-US" altLang="zh-CN" dirty="0"/>
              <a:t>Option 1</a:t>
            </a:r>
          </a:p>
          <a:p>
            <a:pPr lvl="1"/>
            <a:r>
              <a:rPr lang="en-US" altLang="zh-CN" dirty="0"/>
              <a:t>Option 2</a:t>
            </a:r>
          </a:p>
          <a:p>
            <a:pPr lvl="1"/>
            <a:r>
              <a:rPr lang="en-US" altLang="zh-CN" dirty="0"/>
              <a:t>Option 3</a:t>
            </a:r>
          </a:p>
          <a:p>
            <a:pPr lvl="1"/>
            <a:r>
              <a:rPr lang="en-CA" altLang="zh-CN" dirty="0"/>
              <a:t>Abs</a:t>
            </a:r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8429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548390"/>
            <a:ext cx="7772400" cy="398482"/>
          </a:xfrm>
        </p:spPr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Proposed Harmonized Sensing NDPA </a:t>
            </a:r>
            <a:endParaRPr lang="ko-KR" altLang="en-US" dirty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2022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grpSp>
        <p:nvGrpSpPr>
          <p:cNvPr id="30" name="Group 29"/>
          <p:cNvGrpSpPr/>
          <p:nvPr/>
        </p:nvGrpSpPr>
        <p:grpSpPr>
          <a:xfrm>
            <a:off x="152400" y="990600"/>
            <a:ext cx="2999036" cy="968355"/>
            <a:chOff x="3005900" y="3048000"/>
            <a:chExt cx="2999036" cy="968355"/>
          </a:xfrm>
        </p:grpSpPr>
        <p:grpSp>
          <p:nvGrpSpPr>
            <p:cNvPr id="62" name="Group 61"/>
            <p:cNvGrpSpPr/>
            <p:nvPr/>
          </p:nvGrpSpPr>
          <p:grpSpPr>
            <a:xfrm>
              <a:off x="3005900" y="3297217"/>
              <a:ext cx="2908300" cy="719138"/>
              <a:chOff x="4895460" y="3090115"/>
              <a:chExt cx="2908300" cy="719138"/>
            </a:xfrm>
          </p:grpSpPr>
          <p:sp>
            <p:nvSpPr>
              <p:cNvPr id="65" name="Rectangle 5"/>
              <p:cNvSpPr>
                <a:spLocks noChangeArrowheads="1"/>
              </p:cNvSpPr>
              <p:nvPr/>
            </p:nvSpPr>
            <p:spPr bwMode="auto">
              <a:xfrm>
                <a:off x="5235185" y="3090115"/>
                <a:ext cx="673100" cy="493713"/>
              </a:xfrm>
              <a:prstGeom prst="rect">
                <a:avLst/>
              </a:prstGeom>
              <a:noFill/>
              <a:ln w="11113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6" name="Rectangle 6"/>
              <p:cNvSpPr>
                <a:spLocks noChangeArrowheads="1"/>
              </p:cNvSpPr>
              <p:nvPr/>
            </p:nvSpPr>
            <p:spPr bwMode="auto">
              <a:xfrm>
                <a:off x="5276873" y="3190011"/>
                <a:ext cx="57066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CA" altLang="zh-CN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B0 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CA" altLang="zh-CN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(Ranging)</a:t>
                </a:r>
                <a:endParaRPr kumimoji="0" lang="zh-CN" altLang="zh-CN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" name="Rectangle 7"/>
              <p:cNvSpPr>
                <a:spLocks noChangeArrowheads="1"/>
              </p:cNvSpPr>
              <p:nvPr/>
            </p:nvSpPr>
            <p:spPr bwMode="auto">
              <a:xfrm>
                <a:off x="4895460" y="3617165"/>
                <a:ext cx="282575" cy="192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zh-CN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Bits</a:t>
                </a:r>
                <a:endParaRPr kumimoji="0" lang="zh-CN" altLang="zh-CN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" name="Rectangle 8"/>
              <p:cNvSpPr>
                <a:spLocks noChangeArrowheads="1"/>
              </p:cNvSpPr>
              <p:nvPr/>
            </p:nvSpPr>
            <p:spPr bwMode="auto">
              <a:xfrm>
                <a:off x="5109772" y="3617165"/>
                <a:ext cx="585788" cy="192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zh-CN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:              </a:t>
                </a:r>
                <a:endParaRPr kumimoji="0" lang="zh-CN" altLang="zh-CN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" name="Rectangle 9"/>
              <p:cNvSpPr>
                <a:spLocks noChangeArrowheads="1"/>
              </p:cNvSpPr>
              <p:nvPr/>
            </p:nvSpPr>
            <p:spPr bwMode="auto">
              <a:xfrm>
                <a:off x="5614597" y="3617165"/>
                <a:ext cx="1657505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CA" altLang="zh-CN" sz="11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1</a:t>
                </a:r>
                <a:r>
                  <a:rPr kumimoji="0" lang="zh-CN" altLang="zh-CN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                </a:t>
                </a:r>
                <a:r>
                  <a:rPr kumimoji="0" lang="en-CA" altLang="zh-CN" sz="11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1</a:t>
                </a:r>
                <a:r>
                  <a:rPr kumimoji="0" lang="zh-CN" altLang="zh-CN" sz="11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                       6</a:t>
                </a:r>
                <a:endParaRPr kumimoji="0" lang="zh-CN" altLang="zh-CN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0" name="Rectangle 10"/>
              <p:cNvSpPr>
                <a:spLocks noChangeArrowheads="1"/>
              </p:cNvSpPr>
              <p:nvPr/>
            </p:nvSpPr>
            <p:spPr bwMode="auto">
              <a:xfrm>
                <a:off x="5908285" y="3090115"/>
                <a:ext cx="673100" cy="493713"/>
              </a:xfrm>
              <a:prstGeom prst="rect">
                <a:avLst/>
              </a:prstGeom>
              <a:noFill/>
              <a:ln w="11113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1" name="Rectangle 12"/>
              <p:cNvSpPr>
                <a:spLocks noChangeArrowheads="1"/>
              </p:cNvSpPr>
              <p:nvPr/>
            </p:nvSpPr>
            <p:spPr bwMode="auto">
              <a:xfrm>
                <a:off x="6581385" y="3090115"/>
                <a:ext cx="1222375" cy="493713"/>
              </a:xfrm>
              <a:prstGeom prst="rect">
                <a:avLst/>
              </a:prstGeom>
              <a:noFill/>
              <a:ln w="11113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" name="Rectangle 13"/>
              <p:cNvSpPr>
                <a:spLocks noChangeArrowheads="1"/>
              </p:cNvSpPr>
              <p:nvPr/>
            </p:nvSpPr>
            <p:spPr bwMode="auto">
              <a:xfrm>
                <a:off x="6741722" y="3182190"/>
                <a:ext cx="1052513" cy="192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zh-CN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Sounding Dialog </a:t>
                </a:r>
                <a:endParaRPr kumimoji="0" lang="zh-CN" altLang="zh-CN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3" name="Rectangle 14"/>
              <p:cNvSpPr>
                <a:spLocks noChangeArrowheads="1"/>
              </p:cNvSpPr>
              <p:nvPr/>
            </p:nvSpPr>
            <p:spPr bwMode="auto">
              <a:xfrm>
                <a:off x="6789347" y="3342527"/>
                <a:ext cx="919163" cy="192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zh-CN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Token Number</a:t>
                </a:r>
                <a:endParaRPr kumimoji="0" lang="zh-CN" altLang="zh-CN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3" name="TextBox 62"/>
            <p:cNvSpPr txBox="1"/>
            <p:nvPr/>
          </p:nvSpPr>
          <p:spPr>
            <a:xfrm>
              <a:off x="4628271" y="3048000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/>
                <a:t>B2</a:t>
              </a:r>
              <a:endParaRPr lang="zh-CN" alt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640734" y="3065082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/>
                <a:t>B7</a:t>
              </a:r>
              <a:endParaRPr lang="zh-CN" altLang="en-US" dirty="0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168015" y="2837433"/>
            <a:ext cx="8915400" cy="926432"/>
          </a:xfrm>
          <a:prstGeom prst="rect">
            <a:avLst/>
          </a:prstGeom>
          <a:noFill/>
          <a:ln w="539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6172200" y="2819400"/>
            <a:ext cx="16042" cy="926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181600" y="3174667"/>
            <a:ext cx="1272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 Info # 1</a:t>
            </a:r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7467600" y="2833036"/>
            <a:ext cx="16042" cy="926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8502742" y="2825475"/>
            <a:ext cx="16042" cy="926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497580" y="3152108"/>
            <a:ext cx="1277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 Info # 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528771" y="3119433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FCS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64629" y="3068668"/>
            <a:ext cx="70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dirty="0"/>
              <a:t>MAC </a:t>
            </a:r>
          </a:p>
          <a:p>
            <a:pPr algn="ctr"/>
            <a:r>
              <a:rPr lang="en-CA" sz="1400" dirty="0"/>
              <a:t>Header</a:t>
            </a:r>
            <a:endParaRPr lang="en-US" sz="1400" dirty="0"/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2133600" y="2812319"/>
            <a:ext cx="16042" cy="926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143000" y="2960946"/>
            <a:ext cx="91723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Sounding </a:t>
            </a:r>
          </a:p>
          <a:p>
            <a:pPr algn="ctr"/>
            <a:r>
              <a:rPr lang="en-US" sz="1400" dirty="0"/>
              <a:t>Dialog </a:t>
            </a:r>
          </a:p>
          <a:p>
            <a:pPr algn="ctr"/>
            <a:r>
              <a:rPr lang="en-US" sz="1400" dirty="0"/>
              <a:t>Token</a:t>
            </a:r>
          </a:p>
        </p:txBody>
      </p:sp>
      <p:cxnSp>
        <p:nvCxnSpPr>
          <p:cNvPr id="45" name="Straight Connector 44"/>
          <p:cNvCxnSpPr/>
          <p:nvPr/>
        </p:nvCxnSpPr>
        <p:spPr>
          <a:xfrm flipH="1">
            <a:off x="1066800" y="2858539"/>
            <a:ext cx="16042" cy="926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27"/>
          <p:cNvSpPr>
            <a:spLocks noChangeArrowheads="1"/>
          </p:cNvSpPr>
          <p:nvPr/>
        </p:nvSpPr>
        <p:spPr bwMode="auto">
          <a:xfrm>
            <a:off x="414338" y="2431319"/>
            <a:ext cx="5048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Octets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28"/>
          <p:cNvSpPr>
            <a:spLocks noChangeArrowheads="1"/>
          </p:cNvSpPr>
          <p:nvPr/>
        </p:nvSpPr>
        <p:spPr bwMode="auto">
          <a:xfrm>
            <a:off x="866654" y="2431319"/>
            <a:ext cx="50494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        </a:t>
            </a:r>
            <a:r>
              <a:rPr kumimoji="0" lang="en-CA" altLang="zh-CN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33"/>
          <p:cNvSpPr>
            <a:spLocks noChangeArrowheads="1"/>
          </p:cNvSpPr>
          <p:nvPr/>
        </p:nvSpPr>
        <p:spPr bwMode="auto">
          <a:xfrm>
            <a:off x="7919777" y="2431319"/>
            <a:ext cx="1163638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zh-CN" sz="1300" dirty="0">
                <a:solidFill>
                  <a:srgbClr val="000000"/>
                </a:solidFill>
                <a:latin typeface="Times New Roman" panose="02020603050405020304" pitchFamily="18" charset="0"/>
              </a:rPr>
              <a:t>  4</a:t>
            </a:r>
            <a:r>
              <a:rPr kumimoji="0" lang="zh-CN" altLang="zh-CN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        </a:t>
            </a:r>
            <a:r>
              <a:rPr kumimoji="0" lang="en-CA" altLang="zh-CN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</a:t>
            </a:r>
            <a:r>
              <a:rPr kumimoji="0" lang="zh-CN" altLang="zh-CN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flipH="1">
            <a:off x="3641558" y="2795734"/>
            <a:ext cx="16042" cy="926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 bwMode="auto">
          <a:xfrm flipH="1" flipV="1">
            <a:off x="492125" y="1733530"/>
            <a:ext cx="590717" cy="10995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V="1">
            <a:off x="2159000" y="1751563"/>
            <a:ext cx="901109" cy="10366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8" name="Rectangle 6"/>
          <p:cNvSpPr>
            <a:spLocks noChangeArrowheads="1"/>
          </p:cNvSpPr>
          <p:nvPr/>
        </p:nvSpPr>
        <p:spPr bwMode="auto">
          <a:xfrm>
            <a:off x="1402400" y="1343143"/>
            <a:ext cx="28213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zh-CN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B1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zh-CN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(HE)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838325" y="1267599"/>
            <a:ext cx="1222375" cy="499268"/>
          </a:xfrm>
          <a:prstGeom prst="ellipse">
            <a:avLst/>
          </a:prstGeom>
          <a:solidFill>
            <a:schemeClr val="accent1">
              <a:alpha val="1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0" name="Straight Arrow Connector 59"/>
          <p:cNvCxnSpPr>
            <a:stCxn id="59" idx="7"/>
            <a:endCxn id="61" idx="1"/>
          </p:cNvCxnSpPr>
          <p:nvPr/>
        </p:nvCxnSpPr>
        <p:spPr bwMode="auto">
          <a:xfrm flipV="1">
            <a:off x="2881687" y="1129499"/>
            <a:ext cx="547313" cy="21121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429000" y="975610"/>
            <a:ext cx="20425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/>
              <a:t>Measurement Instance ID</a:t>
            </a:r>
            <a:endParaRPr lang="zh-CN" altLang="en-US" sz="1400" dirty="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5089358" y="2819400"/>
            <a:ext cx="16042" cy="926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38714" y="3778839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b="1" dirty="0">
                <a:solidFill>
                  <a:srgbClr val="660066"/>
                </a:solidFill>
              </a:rPr>
              <a:t>1 0</a:t>
            </a:r>
            <a:endParaRPr lang="zh-CN" altLang="en-US" sz="1400" b="1" dirty="0">
              <a:solidFill>
                <a:srgbClr val="66006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1540" y="3058180"/>
            <a:ext cx="12059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en-CA" altLang="zh-CN" sz="1400" dirty="0">
                <a:solidFill>
                  <a:srgbClr val="006600"/>
                </a:solidFill>
              </a:rPr>
              <a:t>Common Info Field 1</a:t>
            </a:r>
            <a:endParaRPr lang="zh-CN" altLang="en-US" sz="1400" dirty="0">
              <a:solidFill>
                <a:srgbClr val="0066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783339" y="3062200"/>
            <a:ext cx="12059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en-CA" altLang="zh-CN" sz="1400" dirty="0">
                <a:solidFill>
                  <a:srgbClr val="006600"/>
                </a:solidFill>
              </a:rPr>
              <a:t>Common Info Field 2</a:t>
            </a:r>
            <a:endParaRPr lang="zh-CN" altLang="en-US" sz="1400" dirty="0">
              <a:solidFill>
                <a:srgbClr val="0066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324600" y="3044751"/>
            <a:ext cx="1018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2000" dirty="0"/>
              <a:t>……….</a:t>
            </a:r>
            <a:endParaRPr lang="zh-CN" altLang="en-US" sz="2000" dirty="0"/>
          </a:p>
        </p:txBody>
      </p:sp>
      <p:sp>
        <p:nvSpPr>
          <p:cNvPr id="78" name="Rectangle 33"/>
          <p:cNvSpPr>
            <a:spLocks noChangeArrowheads="1"/>
          </p:cNvSpPr>
          <p:nvPr/>
        </p:nvSpPr>
        <p:spPr bwMode="auto">
          <a:xfrm>
            <a:off x="4267200" y="2537873"/>
            <a:ext cx="1641296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zh-CN" sz="1300" dirty="0">
                <a:solidFill>
                  <a:srgbClr val="000000"/>
                </a:solidFill>
                <a:latin typeface="Times New Roman" panose="02020603050405020304" pitchFamily="18" charset="0"/>
              </a:rPr>
              <a:t>  4</a:t>
            </a:r>
            <a:r>
              <a:rPr kumimoji="0" lang="zh-CN" altLang="zh-CN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        </a:t>
            </a:r>
            <a:r>
              <a:rPr kumimoji="0" lang="en-CA" altLang="zh-CN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     4</a:t>
            </a:r>
            <a:r>
              <a:rPr kumimoji="0" lang="zh-CN" altLang="zh-CN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33"/>
          <p:cNvSpPr>
            <a:spLocks noChangeArrowheads="1"/>
          </p:cNvSpPr>
          <p:nvPr/>
        </p:nvSpPr>
        <p:spPr bwMode="auto">
          <a:xfrm>
            <a:off x="2767724" y="2562795"/>
            <a:ext cx="29297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zh-CN" sz="1300" dirty="0">
                <a:solidFill>
                  <a:srgbClr val="000000"/>
                </a:solidFill>
                <a:latin typeface="Times New Roman" panose="02020603050405020304" pitchFamily="18" charset="0"/>
              </a:rPr>
              <a:t>  4</a:t>
            </a:r>
            <a:r>
              <a:rPr kumimoji="0" lang="zh-CN" altLang="zh-CN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        </a:t>
            </a:r>
            <a:r>
              <a:rPr kumimoji="0" lang="en-CA" altLang="zh-CN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  </a:t>
            </a:r>
            <a:r>
              <a:rPr kumimoji="0" lang="zh-CN" altLang="zh-CN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3487536" y="1523980"/>
            <a:ext cx="5287766" cy="60962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0" name="Straight Connector 79"/>
          <p:cNvCxnSpPr/>
          <p:nvPr/>
        </p:nvCxnSpPr>
        <p:spPr bwMode="auto">
          <a:xfrm>
            <a:off x="4419600" y="1523980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>
            <a:off x="5410200" y="1524000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>
            <a:off x="6477000" y="1523980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>
            <a:off x="7620000" y="1523980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3662220" y="1603707"/>
            <a:ext cx="5741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>
                <a:solidFill>
                  <a:srgbClr val="0000FF"/>
                </a:solidFill>
              </a:rPr>
              <a:t>AID:</a:t>
            </a:r>
          </a:p>
          <a:p>
            <a:pPr algn="ctr"/>
            <a:r>
              <a:rPr lang="en-CA" sz="1400" b="1" dirty="0">
                <a:solidFill>
                  <a:srgbClr val="0000FF"/>
                </a:solidFill>
              </a:rPr>
              <a:t>2045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452558" y="16103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>
                <a:solidFill>
                  <a:srgbClr val="0000FF"/>
                </a:solidFill>
              </a:rPr>
              <a:t>I2R NDP</a:t>
            </a:r>
          </a:p>
          <a:p>
            <a:r>
              <a:rPr lang="en-CA" altLang="zh-CN" sz="1400" dirty="0">
                <a:solidFill>
                  <a:srgbClr val="0000FF"/>
                </a:solidFill>
              </a:rPr>
              <a:t>TX Power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465808" y="1603707"/>
            <a:ext cx="1060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>
                <a:solidFill>
                  <a:srgbClr val="0000FF"/>
                </a:solidFill>
              </a:rPr>
              <a:t>R2I NDP</a:t>
            </a:r>
          </a:p>
          <a:p>
            <a:r>
              <a:rPr lang="en-CA" altLang="zh-CN" sz="1400" dirty="0">
                <a:solidFill>
                  <a:srgbClr val="0000FF"/>
                </a:solidFill>
              </a:rPr>
              <a:t>Target RSSI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641087" y="1608967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>
                <a:solidFill>
                  <a:srgbClr val="0000FF"/>
                </a:solidFill>
              </a:rPr>
              <a:t>Disambi-</a:t>
            </a:r>
          </a:p>
          <a:p>
            <a:r>
              <a:rPr lang="en-CA" altLang="zh-CN" sz="1400" dirty="0">
                <a:solidFill>
                  <a:srgbClr val="0000FF"/>
                </a:solidFill>
              </a:rPr>
              <a:t>guation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590019" y="1580745"/>
            <a:ext cx="1210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6600"/>
                </a:solidFill>
              </a:rPr>
              <a:t>Measurement </a:t>
            </a:r>
          </a:p>
          <a:p>
            <a:pPr algn="ctr"/>
            <a:r>
              <a:rPr lang="en-US" sz="1400" dirty="0">
                <a:solidFill>
                  <a:srgbClr val="006600"/>
                </a:solidFill>
              </a:rPr>
              <a:t>Set-up ID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435059" y="21336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B0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343400" y="2133600"/>
            <a:ext cx="4354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B11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424346" y="2124685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B31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054654" y="21336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B10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5045254" y="21336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B18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5350054" y="21336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B19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112054" y="2130171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B26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876695" y="21336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B27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543800" y="2124685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B28</a:t>
            </a:r>
          </a:p>
        </p:txBody>
      </p:sp>
      <p:cxnSp>
        <p:nvCxnSpPr>
          <p:cNvPr id="106" name="Straight Connector 105"/>
          <p:cNvCxnSpPr/>
          <p:nvPr/>
        </p:nvCxnSpPr>
        <p:spPr bwMode="auto">
          <a:xfrm flipV="1">
            <a:off x="2159000" y="2132187"/>
            <a:ext cx="1328536" cy="7008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 flipV="1">
            <a:off x="3657600" y="2132187"/>
            <a:ext cx="5117702" cy="6872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1" name="Rectangle 110"/>
          <p:cNvSpPr/>
          <p:nvPr/>
        </p:nvSpPr>
        <p:spPr bwMode="auto">
          <a:xfrm>
            <a:off x="168015" y="4165585"/>
            <a:ext cx="5287766" cy="60962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2" name="Straight Connector 111"/>
          <p:cNvCxnSpPr/>
          <p:nvPr/>
        </p:nvCxnSpPr>
        <p:spPr bwMode="auto">
          <a:xfrm>
            <a:off x="1100079" y="4165585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>
            <a:off x="2090679" y="4165605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4" name="Straight Connector 113"/>
          <p:cNvCxnSpPr/>
          <p:nvPr/>
        </p:nvCxnSpPr>
        <p:spPr bwMode="auto">
          <a:xfrm>
            <a:off x="3157479" y="4165585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5" name="Straight Connector 114"/>
          <p:cNvCxnSpPr/>
          <p:nvPr/>
        </p:nvCxnSpPr>
        <p:spPr bwMode="auto">
          <a:xfrm>
            <a:off x="4300479" y="4165585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6" name="TextBox 115"/>
          <p:cNvSpPr txBox="1"/>
          <p:nvPr/>
        </p:nvSpPr>
        <p:spPr>
          <a:xfrm>
            <a:off x="342699" y="4245312"/>
            <a:ext cx="5741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>
                <a:solidFill>
                  <a:srgbClr val="006600"/>
                </a:solidFill>
              </a:rPr>
              <a:t>AID:</a:t>
            </a:r>
          </a:p>
          <a:p>
            <a:pPr algn="ctr"/>
            <a:r>
              <a:rPr lang="en-CA" sz="1400" b="1" dirty="0">
                <a:solidFill>
                  <a:srgbClr val="006600"/>
                </a:solidFill>
              </a:rPr>
              <a:t>2042</a:t>
            </a:r>
            <a:endParaRPr lang="en-US" sz="1400" b="1" dirty="0">
              <a:solidFill>
                <a:srgbClr val="00660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270813" y="4251985"/>
            <a:ext cx="7103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>
                <a:solidFill>
                  <a:srgbClr val="006600"/>
                </a:solidFill>
              </a:rPr>
              <a:t>BW of </a:t>
            </a:r>
          </a:p>
          <a:p>
            <a:r>
              <a:rPr lang="en-CA" altLang="zh-CN" sz="1400" dirty="0">
                <a:solidFill>
                  <a:srgbClr val="006600"/>
                </a:solidFill>
              </a:rPr>
              <a:t>NDPA</a:t>
            </a:r>
            <a:endParaRPr lang="zh-CN" altLang="en-US" sz="1400" dirty="0">
              <a:solidFill>
                <a:srgbClr val="00660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116307" y="424531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>
                <a:solidFill>
                  <a:srgbClr val="006600"/>
                </a:solidFill>
              </a:rPr>
              <a:t>Punctured </a:t>
            </a:r>
          </a:p>
          <a:p>
            <a:r>
              <a:rPr lang="en-CA" altLang="zh-CN" sz="1400" dirty="0">
                <a:solidFill>
                  <a:srgbClr val="006600"/>
                </a:solidFill>
              </a:rPr>
              <a:t>Sub-channel</a:t>
            </a:r>
            <a:endParaRPr lang="zh-CN" altLang="en-US" sz="1400" dirty="0">
              <a:solidFill>
                <a:srgbClr val="006600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3321566" y="4250572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>
                <a:solidFill>
                  <a:srgbClr val="0000FF"/>
                </a:solidFill>
              </a:rPr>
              <a:t>Disambi-</a:t>
            </a:r>
          </a:p>
          <a:p>
            <a:r>
              <a:rPr lang="en-CA" altLang="zh-CN" sz="1400" dirty="0">
                <a:solidFill>
                  <a:srgbClr val="0000FF"/>
                </a:solidFill>
              </a:rPr>
              <a:t>guation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270498" y="4340423"/>
            <a:ext cx="1210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</a:rPr>
              <a:t>Reserved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15538" y="4775205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B0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1023879" y="4775205"/>
            <a:ext cx="4354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B11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5104825" y="476629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B31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735133" y="4775205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B10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1725733" y="4775205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B14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2030533" y="4775205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B15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2792533" y="4771776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B26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3557174" y="4775205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B27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224279" y="476629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B28</a:t>
            </a:r>
          </a:p>
        </p:txBody>
      </p:sp>
      <p:cxnSp>
        <p:nvCxnSpPr>
          <p:cNvPr id="110" name="Straight Connector 109"/>
          <p:cNvCxnSpPr/>
          <p:nvPr/>
        </p:nvCxnSpPr>
        <p:spPr bwMode="auto">
          <a:xfrm flipH="1">
            <a:off x="168015" y="3759468"/>
            <a:ext cx="3489585" cy="4061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1" name="Straight Connector 130"/>
          <p:cNvCxnSpPr/>
          <p:nvPr/>
        </p:nvCxnSpPr>
        <p:spPr bwMode="auto">
          <a:xfrm>
            <a:off x="5104825" y="3759468"/>
            <a:ext cx="350956" cy="4061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7944711" y="1159033"/>
            <a:ext cx="566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600" b="1" dirty="0">
                <a:solidFill>
                  <a:srgbClr val="FF0000"/>
                </a:solidFill>
              </a:rPr>
              <a:t>SP 1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4082148" y="3772102"/>
            <a:ext cx="566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600" b="1" dirty="0">
                <a:solidFill>
                  <a:srgbClr val="FF0000"/>
                </a:solidFill>
              </a:rPr>
              <a:t>SP 2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168015" y="5387054"/>
            <a:ext cx="8817932" cy="60962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Connector 136"/>
          <p:cNvCxnSpPr/>
          <p:nvPr/>
        </p:nvCxnSpPr>
        <p:spPr bwMode="auto">
          <a:xfrm>
            <a:off x="1066800" y="5387054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8" name="Straight Connector 137"/>
          <p:cNvCxnSpPr/>
          <p:nvPr/>
        </p:nvCxnSpPr>
        <p:spPr bwMode="auto">
          <a:xfrm>
            <a:off x="1981200" y="5395190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9" name="Straight Connector 138"/>
          <p:cNvCxnSpPr/>
          <p:nvPr/>
        </p:nvCxnSpPr>
        <p:spPr bwMode="auto">
          <a:xfrm>
            <a:off x="2971800" y="5395210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0" name="Straight Connector 139"/>
          <p:cNvCxnSpPr/>
          <p:nvPr/>
        </p:nvCxnSpPr>
        <p:spPr bwMode="auto">
          <a:xfrm>
            <a:off x="3962400" y="5395210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1" name="Straight Connector 140"/>
          <p:cNvCxnSpPr/>
          <p:nvPr/>
        </p:nvCxnSpPr>
        <p:spPr bwMode="auto">
          <a:xfrm>
            <a:off x="4953000" y="5395210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2" name="Straight Connector 141"/>
          <p:cNvCxnSpPr/>
          <p:nvPr/>
        </p:nvCxnSpPr>
        <p:spPr bwMode="auto">
          <a:xfrm>
            <a:off x="5943600" y="5395210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3" name="Straight Connector 142"/>
          <p:cNvCxnSpPr/>
          <p:nvPr/>
        </p:nvCxnSpPr>
        <p:spPr bwMode="auto">
          <a:xfrm>
            <a:off x="7010400" y="5395210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4" name="Straight Connector 143"/>
          <p:cNvCxnSpPr/>
          <p:nvPr/>
        </p:nvCxnSpPr>
        <p:spPr bwMode="auto">
          <a:xfrm>
            <a:off x="8001000" y="5395210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245512" y="5539077"/>
            <a:ext cx="7294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>
                <a:solidFill>
                  <a:srgbClr val="0000FF"/>
                </a:solidFill>
              </a:rPr>
              <a:t>AID 11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1032672" y="5438390"/>
            <a:ext cx="10293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altLang="zh-CN" sz="1400" dirty="0">
                <a:solidFill>
                  <a:srgbClr val="006600"/>
                </a:solidFill>
              </a:rPr>
              <a:t>Partial BW </a:t>
            </a:r>
          </a:p>
          <a:p>
            <a:pPr algn="ctr"/>
            <a:r>
              <a:rPr lang="en-CA" altLang="zh-CN" sz="1400" dirty="0">
                <a:solidFill>
                  <a:srgbClr val="006600"/>
                </a:solidFill>
              </a:rPr>
              <a:t>Feedback</a:t>
            </a:r>
            <a:endParaRPr lang="zh-CN" altLang="en-US" sz="1400" dirty="0">
              <a:solidFill>
                <a:srgbClr val="0066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1965305" y="5559623"/>
            <a:ext cx="1026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altLang="zh-CN" sz="1400" dirty="0">
                <a:solidFill>
                  <a:srgbClr val="0000FF"/>
                </a:solidFill>
              </a:rPr>
              <a:t>R2I N_STS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3064190" y="5547233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altLang="zh-CN" sz="1400" dirty="0">
                <a:solidFill>
                  <a:srgbClr val="0000FF"/>
                </a:solidFill>
              </a:rPr>
              <a:t>R2I Rep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3975480" y="5559623"/>
            <a:ext cx="1026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altLang="zh-CN" sz="1400" dirty="0">
                <a:solidFill>
                  <a:srgbClr val="0000FF"/>
                </a:solidFill>
              </a:rPr>
              <a:t>I2R N_STS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5088942" y="5563371"/>
            <a:ext cx="753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altLang="zh-CN" sz="1400" dirty="0">
                <a:solidFill>
                  <a:srgbClr val="006600"/>
                </a:solidFill>
              </a:rPr>
              <a:t>Sensing</a:t>
            </a:r>
            <a:endParaRPr lang="zh-CN" altLang="en-US" sz="1400" dirty="0">
              <a:solidFill>
                <a:srgbClr val="006600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8111760" y="5537975"/>
            <a:ext cx="753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altLang="zh-CN" sz="1400" dirty="0">
                <a:solidFill>
                  <a:srgbClr val="006600"/>
                </a:solidFill>
              </a:rPr>
              <a:t>Sensing</a:t>
            </a:r>
            <a:endParaRPr lang="zh-CN" altLang="en-US" sz="1400" dirty="0">
              <a:solidFill>
                <a:srgbClr val="006600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6081081" y="5473454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>
                <a:solidFill>
                  <a:srgbClr val="0000FF"/>
                </a:solidFill>
              </a:rPr>
              <a:t>Disambi-</a:t>
            </a:r>
          </a:p>
          <a:p>
            <a:r>
              <a:rPr lang="en-CA" altLang="zh-CN" sz="1400" dirty="0">
                <a:solidFill>
                  <a:srgbClr val="0000FF"/>
                </a:solidFill>
              </a:rPr>
              <a:t>guation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7116580" y="5566185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altLang="zh-CN" sz="1400" dirty="0">
                <a:solidFill>
                  <a:srgbClr val="0000FF"/>
                </a:solidFill>
              </a:rPr>
              <a:t>I2R Rep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1251078" y="5119825"/>
            <a:ext cx="566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600" b="1" dirty="0">
                <a:solidFill>
                  <a:srgbClr val="FF0000"/>
                </a:solidFill>
              </a:rPr>
              <a:t>SP 3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8161230" y="5099836"/>
            <a:ext cx="726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600" b="1" dirty="0">
                <a:solidFill>
                  <a:srgbClr val="FF0000"/>
                </a:solidFill>
              </a:rPr>
              <a:t>SP 4/5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cxnSp>
        <p:nvCxnSpPr>
          <p:cNvPr id="157" name="Straight Connector 156"/>
          <p:cNvCxnSpPr/>
          <p:nvPr/>
        </p:nvCxnSpPr>
        <p:spPr bwMode="auto">
          <a:xfrm>
            <a:off x="8496729" y="3788669"/>
            <a:ext cx="489218" cy="15894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0" name="Straight Connector 159"/>
          <p:cNvCxnSpPr/>
          <p:nvPr/>
        </p:nvCxnSpPr>
        <p:spPr bwMode="auto">
          <a:xfrm flipH="1">
            <a:off x="5791200" y="3759468"/>
            <a:ext cx="1692442" cy="13403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2" name="Straight Connector 161"/>
          <p:cNvCxnSpPr/>
          <p:nvPr/>
        </p:nvCxnSpPr>
        <p:spPr bwMode="auto">
          <a:xfrm flipH="1">
            <a:off x="165841" y="5113081"/>
            <a:ext cx="5652215" cy="2559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6" name="TextBox 165"/>
          <p:cNvSpPr txBox="1"/>
          <p:nvPr/>
        </p:nvSpPr>
        <p:spPr>
          <a:xfrm>
            <a:off x="99655" y="6005745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B0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1007996" y="6005745"/>
            <a:ext cx="4354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B11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5252089" y="597853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B26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719250" y="6005745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B10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1600200" y="6005745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B16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1905000" y="6005745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B17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2590800" y="6002316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B19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3601251" y="5990755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B22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3886200" y="599683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B23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2924188" y="5988633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B20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5180694" y="5130243"/>
            <a:ext cx="726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600" b="1" dirty="0">
                <a:solidFill>
                  <a:srgbClr val="FF0000"/>
                </a:solidFill>
              </a:rPr>
              <a:t>SP 4/5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4575671" y="597358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B25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6225544" y="597358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B27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6985527" y="599683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B28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8267187" y="5985127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B31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7651044" y="5997996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B30</a:t>
            </a:r>
          </a:p>
        </p:txBody>
      </p:sp>
    </p:spTree>
    <p:extLst>
      <p:ext uri="{BB962C8B-B14F-4D97-AF65-F5344CB8AC3E}">
        <p14:creationId xmlns:p14="http://schemas.microsoft.com/office/powerpoint/2010/main" val="988103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343400"/>
          </a:xfrm>
        </p:spPr>
        <p:txBody>
          <a:bodyPr/>
          <a:lstStyle/>
          <a:p>
            <a:r>
              <a:rPr lang="en-US" altLang="zh-CN" dirty="0"/>
              <a:t>Do you agree to indicate the Measurement Set-up ID in the Special STA Info Field of Sensing NDPA ? </a:t>
            </a:r>
          </a:p>
          <a:p>
            <a:pPr lvl="1"/>
            <a:r>
              <a:rPr lang="en-US" altLang="zh-CN" dirty="0"/>
              <a:t>B28 to B31 are used for the indication of Measurement Set-up ID </a:t>
            </a:r>
          </a:p>
          <a:p>
            <a:pPr lvl="1"/>
            <a:r>
              <a:rPr lang="en-US" altLang="zh-CN" dirty="0"/>
              <a:t>AID for Special STA Info Field is 2045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  <a:p>
            <a:pPr lvl="1"/>
            <a:r>
              <a:rPr lang="en-US" altLang="zh-CN" dirty="0"/>
              <a:t>Yes</a:t>
            </a:r>
          </a:p>
          <a:p>
            <a:pPr lvl="1"/>
            <a:r>
              <a:rPr lang="en-US" altLang="zh-CN" dirty="0"/>
              <a:t>No</a:t>
            </a:r>
          </a:p>
          <a:p>
            <a:pPr lvl="1"/>
            <a:r>
              <a:rPr lang="en-US" altLang="zh-CN" dirty="0"/>
              <a:t>Abs</a:t>
            </a:r>
          </a:p>
          <a:p>
            <a:pPr lvl="1"/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6372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B604E-13DA-3C35-4898-B0EA7EAA1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SP1-2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A043-AC7C-9ACD-5F64-F426FF0AB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How many bits do you prefer for the Measurement Set-up ID?</a:t>
            </a:r>
          </a:p>
          <a:p>
            <a:pPr lvl="1"/>
            <a:r>
              <a:rPr lang="en-CA" dirty="0"/>
              <a:t>Option 1: 3 bits</a:t>
            </a:r>
          </a:p>
          <a:p>
            <a:pPr lvl="1"/>
            <a:r>
              <a:rPr lang="en-CA" dirty="0"/>
              <a:t>Option 2: 4 bits</a:t>
            </a:r>
          </a:p>
          <a:p>
            <a:pPr lvl="1"/>
            <a:r>
              <a:rPr lang="en-CA" dirty="0"/>
              <a:t>Option 3: 1 byte</a:t>
            </a:r>
          </a:p>
          <a:p>
            <a:pPr lvl="1"/>
            <a:r>
              <a:rPr lang="en-CA" dirty="0"/>
              <a:t>Abs</a:t>
            </a:r>
          </a:p>
          <a:p>
            <a:pPr lvl="1"/>
            <a:endParaRPr lang="en-CA" dirty="0"/>
          </a:p>
          <a:p>
            <a:pPr lvl="1"/>
            <a:r>
              <a:rPr lang="en-CA" dirty="0"/>
              <a:t>Option 1: 12</a:t>
            </a:r>
          </a:p>
          <a:p>
            <a:pPr lvl="1"/>
            <a:r>
              <a:rPr lang="en-CA" dirty="0"/>
              <a:t>Option 2: 7</a:t>
            </a:r>
          </a:p>
          <a:p>
            <a:pPr lvl="1"/>
            <a:r>
              <a:rPr lang="en-CA" dirty="0"/>
              <a:t>Option 3: 1</a:t>
            </a:r>
          </a:p>
          <a:p>
            <a:pPr lvl="1"/>
            <a:r>
              <a:rPr lang="en-CA" dirty="0"/>
              <a:t>Abs: 7</a:t>
            </a:r>
          </a:p>
          <a:p>
            <a:pPr lvl="1"/>
            <a:r>
              <a:rPr lang="en-CA" dirty="0"/>
              <a:t>No answer: 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F0832-7CE5-DAF4-B725-2BD80DA32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2022</a:t>
            </a:r>
            <a:endParaRPr lang="en-US" altLang="ko-K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583CA-AABE-1061-91D7-2D6CB02F7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8DAC92-98A9-2E1C-BB39-ABF674CEF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04913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4ADE-5C20-4C59-30BB-3E7424B50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SP1-1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389B0-9831-D00C-6D2D-61C52B8D4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indicate the TX Power Control in the TB case of the Special STA Info Field with AID 2045 of Sensing NDPA ? </a:t>
            </a:r>
          </a:p>
          <a:p>
            <a:pPr lvl="1"/>
            <a:r>
              <a:rPr lang="en-CA" altLang="zh-CN" sz="1600" dirty="0"/>
              <a:t>R2I NDP Target RSSI subfield is Reserved</a:t>
            </a:r>
            <a:endParaRPr lang="zh-CN" altLang="en-US" sz="1600" dirty="0"/>
          </a:p>
          <a:p>
            <a:pPr lvl="1"/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Yes</a:t>
            </a:r>
          </a:p>
          <a:p>
            <a:r>
              <a:rPr lang="en-US" altLang="zh-CN" dirty="0"/>
              <a:t>No</a:t>
            </a:r>
          </a:p>
          <a:p>
            <a:r>
              <a:rPr lang="en-US" altLang="zh-CN" dirty="0"/>
              <a:t>Abs</a:t>
            </a:r>
          </a:p>
          <a:p>
            <a:endParaRPr lang="en-US" altLang="zh-CN" dirty="0"/>
          </a:p>
          <a:p>
            <a:r>
              <a:rPr lang="en-US" altLang="zh-CN" dirty="0"/>
              <a:t>Unanimously supported</a:t>
            </a:r>
          </a:p>
          <a:p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CF269-5E20-17D7-3E49-6E70CA8C9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2022</a:t>
            </a:r>
            <a:endParaRPr lang="en-US" altLang="ko-K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66B9D-F256-4F3C-299F-51B6C4FBF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AC770-1545-FC18-662E-0D69BCC69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98548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14D3B-AE60-3026-D629-5D51DD20F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SP1-3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F0943-0457-43F3-9AC0-5A96C68C0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indicate the Measurement Set-up ID and Sensing indications in the Special STA Info Field of Sensing NDPA ? </a:t>
            </a:r>
          </a:p>
          <a:p>
            <a:pPr lvl="1"/>
            <a:r>
              <a:rPr lang="en-US" altLang="zh-CN" dirty="0"/>
              <a:t>B28 to B30 are used for the indication of Measurement Set-up ID </a:t>
            </a:r>
          </a:p>
          <a:p>
            <a:pPr lvl="1"/>
            <a:r>
              <a:rPr lang="en-US" altLang="zh-CN" dirty="0"/>
              <a:t>B31 is used to indicate the Sensing NDPA</a:t>
            </a:r>
          </a:p>
          <a:p>
            <a:pPr lvl="1"/>
            <a:r>
              <a:rPr lang="en-US" altLang="zh-CN" dirty="0"/>
              <a:t>AID for Special STA Info Field is 2045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Yes</a:t>
            </a:r>
          </a:p>
          <a:p>
            <a:pPr lvl="1"/>
            <a:r>
              <a:rPr lang="en-US" altLang="zh-CN" dirty="0"/>
              <a:t>No</a:t>
            </a:r>
          </a:p>
          <a:p>
            <a:pPr lvl="1"/>
            <a:r>
              <a:rPr lang="en-US" altLang="zh-CN" dirty="0"/>
              <a:t>Abs</a:t>
            </a:r>
          </a:p>
          <a:p>
            <a:pPr lvl="1"/>
            <a:endParaRPr lang="en-US" altLang="zh-CN" dirty="0"/>
          </a:p>
          <a:p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6B009-174B-F30A-18C5-7EBCE2FFB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2022</a:t>
            </a:r>
            <a:endParaRPr lang="en-US" altLang="ko-K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BDEB2-FF7B-D8CD-7354-5A2F8C890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04E6AB-7AC2-D6F6-DE7A-5E18E72EB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57356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dirty="0"/>
              <a:t>SP 2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5587"/>
            <a:ext cx="8534400" cy="4799013"/>
          </a:xfrm>
        </p:spPr>
        <p:txBody>
          <a:bodyPr/>
          <a:lstStyle/>
          <a:p>
            <a:r>
              <a:rPr lang="en-US" altLang="zh-CN" dirty="0"/>
              <a:t>Do you agree to indicate the BW and Preamble Puncturing Patterns of the Sensing NDPA in a subfield of the Common Info field 2?</a:t>
            </a:r>
          </a:p>
          <a:p>
            <a:pPr lvl="1"/>
            <a:r>
              <a:rPr lang="en-US" altLang="zh-CN" dirty="0"/>
              <a:t>AID for Common Info Field 2 is 2042</a:t>
            </a:r>
          </a:p>
          <a:p>
            <a:pPr lvl="1"/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lvl="1"/>
            <a:r>
              <a:rPr lang="en-US" altLang="zh-CN" dirty="0"/>
              <a:t>Yes</a:t>
            </a:r>
          </a:p>
          <a:p>
            <a:pPr lvl="1"/>
            <a:r>
              <a:rPr lang="en-US" altLang="zh-CN" dirty="0"/>
              <a:t>No</a:t>
            </a:r>
          </a:p>
          <a:p>
            <a:pPr lvl="1"/>
            <a:r>
              <a:rPr lang="en-US" altLang="zh-CN" dirty="0"/>
              <a:t>Abs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2937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067800" cy="914400"/>
          </a:xfrm>
        </p:spPr>
        <p:txBody>
          <a:bodyPr/>
          <a:lstStyle/>
          <a:p>
            <a:r>
              <a:rPr lang="en-CA" altLang="zh-CN" sz="2800" dirty="0"/>
              <a:t>Partial BW FB provides more effective and flexible Preamble Puncturing than Static Puncturing Patterns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905000"/>
            <a:ext cx="8991600" cy="4495800"/>
          </a:xfrm>
        </p:spPr>
        <p:txBody>
          <a:bodyPr/>
          <a:lstStyle/>
          <a:p>
            <a:r>
              <a:rPr lang="en-CA" altLang="zh-CN" dirty="0"/>
              <a:t>Non-OFDMA Preamble Puncturing Patterns in EHT NDP are not flexible and there are very few 40 MHz or 80 MHz non-contiguous preamble puncturing across 320 MHz</a:t>
            </a:r>
          </a:p>
          <a:p>
            <a:r>
              <a:rPr lang="en-CA" altLang="zh-CN" dirty="0"/>
              <a:t>Partial BW FB effectively provides more flexible preamble Puncturing</a:t>
            </a:r>
          </a:p>
          <a:p>
            <a:r>
              <a:rPr lang="en-CA" altLang="zh-CN" dirty="0"/>
              <a:t>Example</a:t>
            </a:r>
          </a:p>
          <a:p>
            <a:pPr lvl="1"/>
            <a:r>
              <a:rPr lang="en-CA" altLang="zh-CN" dirty="0"/>
              <a:t>Even the STA in 80 MHz Operating Channel Width can participate in the 320 MHz sounding</a:t>
            </a:r>
          </a:p>
          <a:p>
            <a:pPr lvl="1"/>
            <a:r>
              <a:rPr lang="en-CA" altLang="zh-CN" dirty="0"/>
              <a:t>The STA in 160 MHz Operating Channel Width can participate in the 320 MHz sounding and with the second 40 MHz and the fourth 40 MHz preambles punctured </a:t>
            </a:r>
            <a:r>
              <a:rPr lang="en-CA" altLang="zh-CN" dirty="0">
                <a:sym typeface="Wingdings" panose="05000000000000000000" pitchFamily="2" charset="2"/>
              </a:rPr>
              <a:t> 40 MHz non-contiguous preamble puncturing is not possible in the Static Preamble Puncturing (non-OFDMA Preamble Puncturing) 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93017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1000"/>
          </a:xfrm>
        </p:spPr>
        <p:txBody>
          <a:bodyPr/>
          <a:lstStyle/>
          <a:p>
            <a:r>
              <a:rPr lang="en-CA" altLang="zh-CN" sz="2800" dirty="0"/>
              <a:t>Partial BW FB in EHT NDPA</a:t>
            </a:r>
            <a:endParaRPr lang="zh-CN" alt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36820"/>
            <a:ext cx="8458200" cy="5373601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 bwMode="auto">
          <a:xfrm>
            <a:off x="1609663" y="2133600"/>
            <a:ext cx="5705537" cy="6096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609663" y="3429000"/>
            <a:ext cx="5705537" cy="6096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600200" y="3886200"/>
            <a:ext cx="5705537" cy="6096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447800" y="4668559"/>
            <a:ext cx="6172200" cy="203704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65975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232465</TotalTime>
  <Words>1023</Words>
  <Application>Microsoft Office PowerPoint</Application>
  <PresentationFormat>On-screen Show (4:3)</PresentationFormat>
  <Paragraphs>259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802-11-Submission</vt:lpstr>
      <vt:lpstr>Harmonized Sensing NDPA</vt:lpstr>
      <vt:lpstr>Proposed Harmonized Sensing NDPA </vt:lpstr>
      <vt:lpstr>SP 1</vt:lpstr>
      <vt:lpstr>SP1-2</vt:lpstr>
      <vt:lpstr>SP1-1</vt:lpstr>
      <vt:lpstr>SP1-3</vt:lpstr>
      <vt:lpstr>SP 2</vt:lpstr>
      <vt:lpstr>Partial BW FB provides more effective and flexible Preamble Puncturing than Static Puncturing Patterns</vt:lpstr>
      <vt:lpstr>Partial BW FB in EHT NDPA</vt:lpstr>
      <vt:lpstr>Punctured Sub-channel (Non-OFDMA Preamble Puncturing) in EHT NDP</vt:lpstr>
      <vt:lpstr>PowerPoint Presentation</vt:lpstr>
      <vt:lpstr>SP 3</vt:lpstr>
      <vt:lpstr>SP 4</vt:lpstr>
      <vt:lpstr>SP 5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Junghoon Suh</dc:creator>
  <cp:lastModifiedBy>Junghoon</cp:lastModifiedBy>
  <cp:revision>4049</cp:revision>
  <cp:lastPrinted>2016-07-18T07:45:05Z</cp:lastPrinted>
  <dcterms:created xsi:type="dcterms:W3CDTF">2007-05-21T21:00:37Z</dcterms:created>
  <dcterms:modified xsi:type="dcterms:W3CDTF">2022-09-26T17:38:40Z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1648712685</vt:lpwstr>
  </property>
</Properties>
</file>