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801" r:id="rId3"/>
    <p:sldId id="817" r:id="rId4"/>
    <p:sldId id="818" r:id="rId5"/>
    <p:sldId id="825" r:id="rId6"/>
    <p:sldId id="822" r:id="rId7"/>
    <p:sldId id="823" r:id="rId8"/>
    <p:sldId id="824" r:id="rId9"/>
    <p:sldId id="819" r:id="rId10"/>
    <p:sldId id="821" r:id="rId11"/>
    <p:sldId id="820" r:id="rId12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660066"/>
    <a:srgbClr val="CC00FF"/>
    <a:srgbClr val="0000FF"/>
    <a:srgbClr val="9900FF"/>
    <a:srgbClr val="990099"/>
    <a:srgbClr val="A50021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3115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Sep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802.11-22/1654r0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altLang="zh-CN" dirty="0" smtClean="0"/>
              <a:t>Harmonized Sensing NDPA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2022-09-28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666514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Yan.Xin@huawei.com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AboulMagd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Osama.AboulMagd@huawei.com</a:t>
                      </a:r>
                      <a:endParaRPr lang="zh-CN" altLang="en-US" sz="11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 smtClean="0"/>
              <a:t>SP 4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648200"/>
          </a:xfrm>
        </p:spPr>
        <p:txBody>
          <a:bodyPr/>
          <a:lstStyle/>
          <a:p>
            <a:r>
              <a:rPr lang="en-US" altLang="zh-CN" dirty="0" smtClean="0"/>
              <a:t>Which one of the followings do you prefer ?</a:t>
            </a:r>
          </a:p>
          <a:p>
            <a:pPr lvl="1"/>
            <a:r>
              <a:rPr lang="en-US" altLang="zh-CN" dirty="0" smtClean="0"/>
              <a:t>Option 1: The following Sensing NDP PPDU type can be implied through the BW indication in the SERVICE field of NDPA</a:t>
            </a:r>
          </a:p>
          <a:p>
            <a:pPr lvl="1"/>
            <a:r>
              <a:rPr lang="en-US" altLang="zh-CN" dirty="0" smtClean="0"/>
              <a:t>Option 2: The </a:t>
            </a:r>
            <a:r>
              <a:rPr lang="en-US" altLang="zh-CN" dirty="0"/>
              <a:t>following Sensing NDP PPDU </a:t>
            </a:r>
            <a:r>
              <a:rPr lang="en-US" altLang="zh-CN" dirty="0" smtClean="0"/>
              <a:t>type may be explicitly indicated in the NDPA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Option 1</a:t>
            </a:r>
          </a:p>
          <a:p>
            <a:pPr lvl="1"/>
            <a:r>
              <a:rPr lang="en-US" altLang="zh-CN" dirty="0" smtClean="0"/>
              <a:t>Option 2</a:t>
            </a:r>
          </a:p>
          <a:p>
            <a:pPr lvl="1"/>
            <a:r>
              <a:rPr lang="en-US" altLang="zh-CN" dirty="0" smtClean="0"/>
              <a:t>Abs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685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/>
              <a:t>5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343400"/>
          </a:xfrm>
        </p:spPr>
        <p:txBody>
          <a:bodyPr/>
          <a:lstStyle/>
          <a:p>
            <a:r>
              <a:rPr lang="en-US" altLang="zh-CN" dirty="0" smtClean="0"/>
              <a:t>Which one of the following do you prefer to indicate the Sensing NDPA in the STA Info Field in order to distinguish from the Ranging NDPA? </a:t>
            </a:r>
          </a:p>
          <a:p>
            <a:pPr lvl="1"/>
            <a:r>
              <a:rPr lang="en-US" altLang="zh-CN" dirty="0" smtClean="0"/>
              <a:t>Option 1: Both B26 and B31 shall be used for this indication</a:t>
            </a:r>
          </a:p>
          <a:p>
            <a:pPr lvl="1"/>
            <a:r>
              <a:rPr lang="en-US" altLang="zh-CN" dirty="0" smtClean="0"/>
              <a:t>Option 2: B26 is the Sensing subfield and B31 is set to “Reserved”</a:t>
            </a:r>
          </a:p>
          <a:p>
            <a:pPr lvl="1"/>
            <a:r>
              <a:rPr lang="en-CA" altLang="zh-CN" dirty="0" smtClean="0"/>
              <a:t>Option 3: B31 is the Sensing subfield and B26 is set to “Reserved”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lvl="1"/>
            <a:r>
              <a:rPr lang="en-US" altLang="zh-CN" dirty="0" smtClean="0"/>
              <a:t>Option 1</a:t>
            </a:r>
          </a:p>
          <a:p>
            <a:pPr lvl="1"/>
            <a:r>
              <a:rPr lang="en-US" altLang="zh-CN" dirty="0" smtClean="0"/>
              <a:t>Option 2</a:t>
            </a:r>
          </a:p>
          <a:p>
            <a:pPr lvl="1"/>
            <a:r>
              <a:rPr lang="en-US" altLang="zh-CN" dirty="0" smtClean="0"/>
              <a:t>Option 3</a:t>
            </a:r>
          </a:p>
          <a:p>
            <a:pPr lvl="1"/>
            <a:r>
              <a:rPr lang="en-CA" altLang="zh-CN" dirty="0" smtClean="0"/>
              <a:t>Abs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8842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548390"/>
            <a:ext cx="7772400" cy="398482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Proposed Harmonized Sensing NDPA 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grpSp>
        <p:nvGrpSpPr>
          <p:cNvPr id="30" name="Group 29"/>
          <p:cNvGrpSpPr/>
          <p:nvPr/>
        </p:nvGrpSpPr>
        <p:grpSpPr>
          <a:xfrm>
            <a:off x="152400" y="990600"/>
            <a:ext cx="2999036" cy="968355"/>
            <a:chOff x="3005900" y="3048000"/>
            <a:chExt cx="2999036" cy="968355"/>
          </a:xfrm>
        </p:grpSpPr>
        <p:grpSp>
          <p:nvGrpSpPr>
            <p:cNvPr id="62" name="Group 61"/>
            <p:cNvGrpSpPr/>
            <p:nvPr/>
          </p:nvGrpSpPr>
          <p:grpSpPr>
            <a:xfrm>
              <a:off x="3005900" y="3297217"/>
              <a:ext cx="2908300" cy="719138"/>
              <a:chOff x="4895460" y="3090115"/>
              <a:chExt cx="2908300" cy="719138"/>
            </a:xfrm>
          </p:grpSpPr>
          <p:sp>
            <p:nvSpPr>
              <p:cNvPr id="65" name="Rectangle 5"/>
              <p:cNvSpPr>
                <a:spLocks noChangeArrowheads="1"/>
              </p:cNvSpPr>
              <p:nvPr/>
            </p:nvSpPr>
            <p:spPr bwMode="auto">
              <a:xfrm>
                <a:off x="5235185" y="3090115"/>
                <a:ext cx="673100" cy="493713"/>
              </a:xfrm>
              <a:prstGeom prst="rect">
                <a:avLst/>
              </a:prstGeom>
              <a:noFill/>
              <a:ln w="11113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Rectangle 6"/>
              <p:cNvSpPr>
                <a:spLocks noChangeArrowheads="1"/>
              </p:cNvSpPr>
              <p:nvPr/>
            </p:nvSpPr>
            <p:spPr bwMode="auto">
              <a:xfrm>
                <a:off x="5276873" y="3190011"/>
                <a:ext cx="57066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CA" altLang="zh-CN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B0 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CA" altLang="zh-CN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(Ranging)</a:t>
                </a:r>
                <a:endParaRPr kumimoji="0" lang="zh-CN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7"/>
              <p:cNvSpPr>
                <a:spLocks noChangeArrowheads="1"/>
              </p:cNvSpPr>
              <p:nvPr/>
            </p:nvSpPr>
            <p:spPr bwMode="auto">
              <a:xfrm>
                <a:off x="4895460" y="3617165"/>
                <a:ext cx="282575" cy="192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Bits</a:t>
                </a:r>
                <a:endParaRPr kumimoji="0" lang="zh-CN" altLang="zh-CN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8"/>
              <p:cNvSpPr>
                <a:spLocks noChangeArrowheads="1"/>
              </p:cNvSpPr>
              <p:nvPr/>
            </p:nvSpPr>
            <p:spPr bwMode="auto">
              <a:xfrm>
                <a:off x="5109772" y="3617165"/>
                <a:ext cx="585788" cy="192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:              </a:t>
                </a:r>
                <a:endParaRPr kumimoji="0" lang="zh-CN" altLang="zh-CN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9"/>
              <p:cNvSpPr>
                <a:spLocks noChangeArrowheads="1"/>
              </p:cNvSpPr>
              <p:nvPr/>
            </p:nvSpPr>
            <p:spPr bwMode="auto">
              <a:xfrm>
                <a:off x="5614597" y="3617165"/>
                <a:ext cx="1657505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CA" altLang="zh-CN" sz="11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</a:t>
                </a:r>
                <a:r>
                  <a:rPr kumimoji="0" lang="zh-CN" altLang="zh-CN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                </a:t>
                </a:r>
                <a:r>
                  <a:rPr kumimoji="0" lang="en-CA" altLang="zh-CN" sz="110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</a:t>
                </a:r>
                <a:r>
                  <a:rPr kumimoji="0" lang="zh-CN" altLang="zh-CN" sz="11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                       6</a:t>
                </a:r>
                <a:endParaRPr kumimoji="0" lang="zh-CN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" name="Rectangle 10"/>
              <p:cNvSpPr>
                <a:spLocks noChangeArrowheads="1"/>
              </p:cNvSpPr>
              <p:nvPr/>
            </p:nvSpPr>
            <p:spPr bwMode="auto">
              <a:xfrm>
                <a:off x="5908285" y="3090115"/>
                <a:ext cx="673100" cy="493713"/>
              </a:xfrm>
              <a:prstGeom prst="rect">
                <a:avLst/>
              </a:prstGeom>
              <a:noFill/>
              <a:ln w="11113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Rectangle 12"/>
              <p:cNvSpPr>
                <a:spLocks noChangeArrowheads="1"/>
              </p:cNvSpPr>
              <p:nvPr/>
            </p:nvSpPr>
            <p:spPr bwMode="auto">
              <a:xfrm>
                <a:off x="6581385" y="3090115"/>
                <a:ext cx="1222375" cy="493713"/>
              </a:xfrm>
              <a:prstGeom prst="rect">
                <a:avLst/>
              </a:prstGeom>
              <a:noFill/>
              <a:ln w="11113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Rectangle 13"/>
              <p:cNvSpPr>
                <a:spLocks noChangeArrowheads="1"/>
              </p:cNvSpPr>
              <p:nvPr/>
            </p:nvSpPr>
            <p:spPr bwMode="auto">
              <a:xfrm>
                <a:off x="6741722" y="3182190"/>
                <a:ext cx="1052513" cy="192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Sounding Dialog </a:t>
                </a:r>
                <a:endParaRPr kumimoji="0" lang="zh-CN" altLang="zh-CN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14"/>
              <p:cNvSpPr>
                <a:spLocks noChangeArrowheads="1"/>
              </p:cNvSpPr>
              <p:nvPr/>
            </p:nvSpPr>
            <p:spPr bwMode="auto">
              <a:xfrm>
                <a:off x="6789347" y="3342527"/>
                <a:ext cx="919163" cy="192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zh-CN" sz="11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Token Number</a:t>
                </a:r>
                <a:endParaRPr kumimoji="0" lang="zh-CN" altLang="zh-CN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3" name="TextBox 62"/>
            <p:cNvSpPr txBox="1"/>
            <p:nvPr/>
          </p:nvSpPr>
          <p:spPr>
            <a:xfrm>
              <a:off x="4628271" y="304800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/>
                <a:t>B2</a:t>
              </a:r>
              <a:endParaRPr lang="zh-CN" alt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40734" y="3065082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altLang="zh-CN" dirty="0" smtClean="0"/>
                <a:t>B7</a:t>
              </a:r>
              <a:endParaRPr lang="zh-CN" altLang="en-US" dirty="0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168015" y="2837433"/>
            <a:ext cx="8915400" cy="926432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6172200" y="2819400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81600" y="3174667"/>
            <a:ext cx="1272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Info # 1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7467600" y="2833036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8502742" y="2825475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497580" y="3152108"/>
            <a:ext cx="1277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Info # n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8528771" y="3119433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FCS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64629" y="3068668"/>
            <a:ext cx="7040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dirty="0" smtClean="0"/>
              <a:t>MAC </a:t>
            </a:r>
          </a:p>
          <a:p>
            <a:pPr algn="ctr"/>
            <a:r>
              <a:rPr lang="en-CA" sz="1400" dirty="0" smtClean="0"/>
              <a:t>Header</a:t>
            </a:r>
            <a:endParaRPr lang="en-US" sz="1400" dirty="0" smtClean="0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2133600" y="2812319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143000" y="2960946"/>
            <a:ext cx="9172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Sounding </a:t>
            </a:r>
          </a:p>
          <a:p>
            <a:pPr algn="ctr"/>
            <a:r>
              <a:rPr lang="en-US" sz="1400" dirty="0" smtClean="0"/>
              <a:t>Dialog </a:t>
            </a:r>
          </a:p>
          <a:p>
            <a:pPr algn="ctr"/>
            <a:r>
              <a:rPr lang="en-US" sz="1400" dirty="0" smtClean="0"/>
              <a:t>Token</a:t>
            </a:r>
            <a:endParaRPr lang="en-US" sz="1400" dirty="0"/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1066800" y="2858539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414338" y="2431319"/>
            <a:ext cx="504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Octets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28"/>
          <p:cNvSpPr>
            <a:spLocks noChangeArrowheads="1"/>
          </p:cNvSpPr>
          <p:nvPr/>
        </p:nvSpPr>
        <p:spPr bwMode="auto">
          <a:xfrm>
            <a:off x="866654" y="2431319"/>
            <a:ext cx="50494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        </a:t>
            </a:r>
            <a:r>
              <a:rPr kumimoji="0" lang="en-CA" altLang="zh-CN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33"/>
          <p:cNvSpPr>
            <a:spLocks noChangeArrowheads="1"/>
          </p:cNvSpPr>
          <p:nvPr/>
        </p:nvSpPr>
        <p:spPr bwMode="auto">
          <a:xfrm>
            <a:off x="7919777" y="2431319"/>
            <a:ext cx="1163638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zh-CN" sz="13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4</a:t>
            </a:r>
            <a:r>
              <a:rPr kumimoji="0" lang="zh-CN" altLang="zh-CN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   </a:t>
            </a:r>
            <a:r>
              <a:rPr kumimoji="0" lang="en-CA" altLang="zh-CN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</a:t>
            </a:r>
            <a:r>
              <a:rPr kumimoji="0" lang="zh-CN" altLang="zh-CN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3641558" y="2795734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 bwMode="auto">
          <a:xfrm flipH="1" flipV="1">
            <a:off x="492125" y="1733530"/>
            <a:ext cx="590717" cy="10995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2159000" y="1751563"/>
            <a:ext cx="901109" cy="10366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1402400" y="1343143"/>
            <a:ext cx="28213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zh-CN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B1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zh-CN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(HE)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1838325" y="1267599"/>
            <a:ext cx="1222375" cy="499268"/>
          </a:xfrm>
          <a:prstGeom prst="ellipse">
            <a:avLst/>
          </a:prstGeom>
          <a:solidFill>
            <a:schemeClr val="accent1">
              <a:alpha val="1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0" name="Straight Arrow Connector 59"/>
          <p:cNvCxnSpPr>
            <a:stCxn id="59" idx="7"/>
            <a:endCxn id="61" idx="1"/>
          </p:cNvCxnSpPr>
          <p:nvPr/>
        </p:nvCxnSpPr>
        <p:spPr bwMode="auto">
          <a:xfrm flipV="1">
            <a:off x="2881687" y="1129499"/>
            <a:ext cx="547313" cy="21121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429000" y="975610"/>
            <a:ext cx="20425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/>
              <a:t>Measurement Instance ID</a:t>
            </a:r>
            <a:endParaRPr lang="zh-CN" alt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5089358" y="2819400"/>
            <a:ext cx="16042" cy="9264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38714" y="3778839"/>
            <a:ext cx="4090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b="1" dirty="0" smtClean="0">
                <a:solidFill>
                  <a:srgbClr val="660066"/>
                </a:solidFill>
              </a:rPr>
              <a:t>1 0</a:t>
            </a:r>
            <a:endParaRPr lang="zh-CN" altLang="en-US" sz="1400" b="1" dirty="0">
              <a:solidFill>
                <a:srgbClr val="660066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1540" y="3058180"/>
            <a:ext cx="1205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CA" altLang="zh-CN" sz="1400" dirty="0" smtClean="0">
                <a:solidFill>
                  <a:srgbClr val="006600"/>
                </a:solidFill>
              </a:rPr>
              <a:t>Common Info </a:t>
            </a:r>
            <a:r>
              <a:rPr kumimoji="0" lang="en-CA" altLang="zh-CN" sz="1400" dirty="0">
                <a:solidFill>
                  <a:srgbClr val="006600"/>
                </a:solidFill>
              </a:rPr>
              <a:t>Field </a:t>
            </a:r>
            <a:r>
              <a:rPr kumimoji="0" lang="en-CA" altLang="zh-CN" sz="1400" dirty="0" smtClean="0">
                <a:solidFill>
                  <a:srgbClr val="006600"/>
                </a:solidFill>
              </a:rPr>
              <a:t>1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783339" y="3062200"/>
            <a:ext cx="12059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en-CA" altLang="zh-CN" sz="1400" dirty="0" smtClean="0">
                <a:solidFill>
                  <a:srgbClr val="006600"/>
                </a:solidFill>
              </a:rPr>
              <a:t>Common Info </a:t>
            </a:r>
            <a:r>
              <a:rPr kumimoji="0" lang="en-CA" altLang="zh-CN" sz="1400" dirty="0">
                <a:solidFill>
                  <a:srgbClr val="006600"/>
                </a:solidFill>
              </a:rPr>
              <a:t>Field 2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324600" y="3044751"/>
            <a:ext cx="1018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2000" dirty="0" smtClean="0"/>
              <a:t>……….</a:t>
            </a:r>
            <a:endParaRPr lang="zh-CN" altLang="en-US" sz="2000" dirty="0"/>
          </a:p>
        </p:txBody>
      </p:sp>
      <p:sp>
        <p:nvSpPr>
          <p:cNvPr id="78" name="Rectangle 33"/>
          <p:cNvSpPr>
            <a:spLocks noChangeArrowheads="1"/>
          </p:cNvSpPr>
          <p:nvPr/>
        </p:nvSpPr>
        <p:spPr bwMode="auto">
          <a:xfrm>
            <a:off x="4267200" y="2537873"/>
            <a:ext cx="1641296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zh-CN" sz="13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4</a:t>
            </a:r>
            <a:r>
              <a:rPr kumimoji="0" lang="zh-CN" altLang="zh-CN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   </a:t>
            </a:r>
            <a:r>
              <a:rPr kumimoji="0" lang="en-CA" altLang="zh-CN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4</a:t>
            </a:r>
            <a:r>
              <a:rPr kumimoji="0" lang="zh-CN" altLang="zh-CN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33"/>
          <p:cNvSpPr>
            <a:spLocks noChangeArrowheads="1"/>
          </p:cNvSpPr>
          <p:nvPr/>
        </p:nvSpPr>
        <p:spPr bwMode="auto">
          <a:xfrm>
            <a:off x="2767724" y="2562795"/>
            <a:ext cx="29297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zh-CN" sz="13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4</a:t>
            </a:r>
            <a:r>
              <a:rPr kumimoji="0" lang="zh-CN" altLang="zh-CN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   </a:t>
            </a:r>
            <a:r>
              <a:rPr kumimoji="0" lang="en-CA" altLang="zh-CN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</a:t>
            </a:r>
            <a:r>
              <a:rPr kumimoji="0" lang="zh-CN" altLang="zh-CN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</a:t>
            </a:r>
            <a:endParaRPr kumimoji="0" lang="zh-CN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487536" y="1523980"/>
            <a:ext cx="5287766" cy="6096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4419600" y="152398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>
            <a:off x="5410200" y="152400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6477000" y="152398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7620000" y="152398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3662220" y="1603707"/>
            <a:ext cx="574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 smtClean="0">
                <a:solidFill>
                  <a:srgbClr val="0000FF"/>
                </a:solidFill>
              </a:rPr>
              <a:t>AID:</a:t>
            </a:r>
          </a:p>
          <a:p>
            <a:pPr algn="ctr"/>
            <a:r>
              <a:rPr lang="en-CA" sz="1400" b="1" dirty="0" smtClean="0">
                <a:solidFill>
                  <a:srgbClr val="0000FF"/>
                </a:solidFill>
              </a:rPr>
              <a:t>2045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452558" y="1610380"/>
            <a:ext cx="926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0000FF"/>
                </a:solidFill>
              </a:rPr>
              <a:t>I2R NDP</a:t>
            </a:r>
          </a:p>
          <a:p>
            <a:r>
              <a:rPr lang="en-CA" altLang="zh-CN" sz="1400" dirty="0" smtClean="0">
                <a:solidFill>
                  <a:srgbClr val="0000FF"/>
                </a:solidFill>
              </a:rPr>
              <a:t>TX Power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465808" y="1603707"/>
            <a:ext cx="1060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0000FF"/>
                </a:solidFill>
              </a:rPr>
              <a:t>R2I NDP</a:t>
            </a:r>
          </a:p>
          <a:p>
            <a:r>
              <a:rPr lang="en-CA" altLang="zh-CN" sz="1400" dirty="0" smtClean="0">
                <a:solidFill>
                  <a:srgbClr val="0000FF"/>
                </a:solidFill>
              </a:rPr>
              <a:t>Target RSSI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641087" y="1608967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0000FF"/>
                </a:solidFill>
              </a:rPr>
              <a:t>Disambi-</a:t>
            </a:r>
          </a:p>
          <a:p>
            <a:r>
              <a:rPr lang="en-CA" altLang="zh-CN" sz="1400" dirty="0" smtClean="0">
                <a:solidFill>
                  <a:srgbClr val="0000FF"/>
                </a:solidFill>
              </a:rPr>
              <a:t>guation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590019" y="1580745"/>
            <a:ext cx="1210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6600"/>
                </a:solidFill>
              </a:rPr>
              <a:t>Measurement </a:t>
            </a:r>
          </a:p>
          <a:p>
            <a:pPr algn="ctr"/>
            <a:r>
              <a:rPr lang="en-US" sz="1400" dirty="0" smtClean="0">
                <a:solidFill>
                  <a:srgbClr val="006600"/>
                </a:solidFill>
              </a:rPr>
              <a:t>Set-up ID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435059" y="2133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4343400" y="2133600"/>
            <a:ext cx="4354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B11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8424346" y="212468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B31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4054654" y="21336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B10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5045254" y="21336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B18</a:t>
            </a:r>
            <a:endParaRPr lang="en-US" dirty="0"/>
          </a:p>
        </p:txBody>
      </p:sp>
      <p:sp>
        <p:nvSpPr>
          <p:cNvPr id="97" name="TextBox 96"/>
          <p:cNvSpPr txBox="1"/>
          <p:nvPr/>
        </p:nvSpPr>
        <p:spPr>
          <a:xfrm>
            <a:off x="5350054" y="21336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B19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6112054" y="213017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B26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6876695" y="213360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B27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7543800" y="212468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B28</a:t>
            </a:r>
            <a:endParaRPr lang="en-US" dirty="0"/>
          </a:p>
        </p:txBody>
      </p:sp>
      <p:cxnSp>
        <p:nvCxnSpPr>
          <p:cNvPr id="106" name="Straight Connector 105"/>
          <p:cNvCxnSpPr/>
          <p:nvPr/>
        </p:nvCxnSpPr>
        <p:spPr bwMode="auto">
          <a:xfrm flipV="1">
            <a:off x="2159000" y="2132187"/>
            <a:ext cx="1328536" cy="7008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flipV="1">
            <a:off x="3657600" y="2132187"/>
            <a:ext cx="5117702" cy="6872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1" name="Rectangle 110"/>
          <p:cNvSpPr/>
          <p:nvPr/>
        </p:nvSpPr>
        <p:spPr bwMode="auto">
          <a:xfrm>
            <a:off x="168015" y="4165585"/>
            <a:ext cx="5287766" cy="6096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2" name="Straight Connector 111"/>
          <p:cNvCxnSpPr/>
          <p:nvPr/>
        </p:nvCxnSpPr>
        <p:spPr bwMode="auto">
          <a:xfrm>
            <a:off x="1100079" y="4165585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>
            <a:off x="2090679" y="4165605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>
            <a:off x="3157479" y="4165585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>
            <a:off x="4300479" y="4165585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6" name="TextBox 115"/>
          <p:cNvSpPr txBox="1"/>
          <p:nvPr/>
        </p:nvSpPr>
        <p:spPr>
          <a:xfrm>
            <a:off x="342699" y="4245312"/>
            <a:ext cx="574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 smtClean="0">
                <a:solidFill>
                  <a:srgbClr val="006600"/>
                </a:solidFill>
              </a:rPr>
              <a:t>AID:</a:t>
            </a:r>
          </a:p>
          <a:p>
            <a:pPr algn="ctr"/>
            <a:r>
              <a:rPr lang="en-CA" sz="1400" b="1" dirty="0" smtClean="0">
                <a:solidFill>
                  <a:srgbClr val="006600"/>
                </a:solidFill>
              </a:rPr>
              <a:t>2042</a:t>
            </a:r>
            <a:endParaRPr lang="en-US" sz="1400" b="1" dirty="0">
              <a:solidFill>
                <a:srgbClr val="0066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270813" y="4251985"/>
            <a:ext cx="7103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006600"/>
                </a:solidFill>
              </a:rPr>
              <a:t>BW of </a:t>
            </a:r>
          </a:p>
          <a:p>
            <a:r>
              <a:rPr lang="en-CA" altLang="zh-CN" sz="1400" dirty="0" smtClean="0">
                <a:solidFill>
                  <a:srgbClr val="006600"/>
                </a:solidFill>
              </a:rPr>
              <a:t>NDPA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116307" y="424531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006600"/>
                </a:solidFill>
              </a:rPr>
              <a:t>Punctured </a:t>
            </a:r>
          </a:p>
          <a:p>
            <a:r>
              <a:rPr lang="en-CA" altLang="zh-CN" sz="1400" dirty="0" smtClean="0">
                <a:solidFill>
                  <a:srgbClr val="006600"/>
                </a:solidFill>
              </a:rPr>
              <a:t>Sub-channel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321566" y="4250572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0000FF"/>
                </a:solidFill>
              </a:rPr>
              <a:t>Disambi-</a:t>
            </a:r>
          </a:p>
          <a:p>
            <a:r>
              <a:rPr lang="en-CA" altLang="zh-CN" sz="1400" dirty="0" smtClean="0">
                <a:solidFill>
                  <a:srgbClr val="0000FF"/>
                </a:solidFill>
              </a:rPr>
              <a:t>guation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270498" y="4340423"/>
            <a:ext cx="1210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Reserved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15538" y="4775205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1023879" y="4775205"/>
            <a:ext cx="4354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B11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5104825" y="476629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B31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735133" y="477520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B10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1725733" y="477520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B14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030533" y="477520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B15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2792533" y="477177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B26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3557174" y="477520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B27</a:t>
            </a:r>
            <a:endParaRPr 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4224279" y="476629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B28</a:t>
            </a:r>
            <a:endParaRPr lang="en-US" dirty="0"/>
          </a:p>
        </p:txBody>
      </p:sp>
      <p:cxnSp>
        <p:nvCxnSpPr>
          <p:cNvPr id="110" name="Straight Connector 109"/>
          <p:cNvCxnSpPr/>
          <p:nvPr/>
        </p:nvCxnSpPr>
        <p:spPr bwMode="auto">
          <a:xfrm flipH="1">
            <a:off x="168015" y="3759468"/>
            <a:ext cx="3489585" cy="4061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>
            <a:off x="5104825" y="3759468"/>
            <a:ext cx="350956" cy="4061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944711" y="1159033"/>
            <a:ext cx="566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b="1" dirty="0" smtClean="0">
                <a:solidFill>
                  <a:srgbClr val="FF0000"/>
                </a:solidFill>
              </a:rPr>
              <a:t>SP 1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082148" y="3772102"/>
            <a:ext cx="566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b="1" dirty="0" smtClean="0">
                <a:solidFill>
                  <a:srgbClr val="FF0000"/>
                </a:solidFill>
              </a:rPr>
              <a:t>SP 2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168015" y="5387054"/>
            <a:ext cx="8817932" cy="60962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Connector 136"/>
          <p:cNvCxnSpPr/>
          <p:nvPr/>
        </p:nvCxnSpPr>
        <p:spPr bwMode="auto">
          <a:xfrm>
            <a:off x="1066800" y="5387054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1981200" y="539519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9" name="Straight Connector 138"/>
          <p:cNvCxnSpPr/>
          <p:nvPr/>
        </p:nvCxnSpPr>
        <p:spPr bwMode="auto">
          <a:xfrm>
            <a:off x="2971800" y="539521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0" name="Straight Connector 139"/>
          <p:cNvCxnSpPr/>
          <p:nvPr/>
        </p:nvCxnSpPr>
        <p:spPr bwMode="auto">
          <a:xfrm>
            <a:off x="3962400" y="539521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1" name="Straight Connector 140"/>
          <p:cNvCxnSpPr/>
          <p:nvPr/>
        </p:nvCxnSpPr>
        <p:spPr bwMode="auto">
          <a:xfrm>
            <a:off x="4953000" y="539521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2" name="Straight Connector 141"/>
          <p:cNvCxnSpPr/>
          <p:nvPr/>
        </p:nvCxnSpPr>
        <p:spPr bwMode="auto">
          <a:xfrm>
            <a:off x="5943600" y="539521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3" name="Straight Connector 142"/>
          <p:cNvCxnSpPr/>
          <p:nvPr/>
        </p:nvCxnSpPr>
        <p:spPr bwMode="auto">
          <a:xfrm>
            <a:off x="7010400" y="539521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4" name="Straight Connector 143"/>
          <p:cNvCxnSpPr/>
          <p:nvPr/>
        </p:nvCxnSpPr>
        <p:spPr bwMode="auto">
          <a:xfrm>
            <a:off x="8001000" y="5395210"/>
            <a:ext cx="0" cy="609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245512" y="5539077"/>
            <a:ext cx="7294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1400" b="1" dirty="0" smtClean="0">
                <a:solidFill>
                  <a:srgbClr val="0000FF"/>
                </a:solidFill>
              </a:rPr>
              <a:t>AID 11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1032672" y="5438390"/>
            <a:ext cx="1029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 smtClean="0">
                <a:solidFill>
                  <a:srgbClr val="006600"/>
                </a:solidFill>
              </a:rPr>
              <a:t>Partial BW </a:t>
            </a:r>
          </a:p>
          <a:p>
            <a:pPr algn="ctr"/>
            <a:r>
              <a:rPr lang="en-CA" altLang="zh-CN" sz="1400" dirty="0" smtClean="0">
                <a:solidFill>
                  <a:srgbClr val="006600"/>
                </a:solidFill>
              </a:rPr>
              <a:t>Feedback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1965305" y="5559623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 smtClean="0">
                <a:solidFill>
                  <a:srgbClr val="0000FF"/>
                </a:solidFill>
              </a:rPr>
              <a:t>R2I N_STS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064190" y="5547233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 smtClean="0">
                <a:solidFill>
                  <a:srgbClr val="0000FF"/>
                </a:solidFill>
              </a:rPr>
              <a:t>R2I Rep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3975480" y="5559623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 smtClean="0">
                <a:solidFill>
                  <a:srgbClr val="0000FF"/>
                </a:solidFill>
              </a:rPr>
              <a:t>I2R N_STS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5088942" y="5563371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 smtClean="0">
                <a:solidFill>
                  <a:srgbClr val="006600"/>
                </a:solidFill>
              </a:rPr>
              <a:t>Sensing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8111760" y="5537975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 smtClean="0">
                <a:solidFill>
                  <a:srgbClr val="006600"/>
                </a:solidFill>
              </a:rPr>
              <a:t>Sensing</a:t>
            </a:r>
            <a:endParaRPr lang="zh-CN" altLang="en-US" sz="1400" dirty="0">
              <a:solidFill>
                <a:srgbClr val="006600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081081" y="5473454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400" dirty="0" smtClean="0">
                <a:solidFill>
                  <a:srgbClr val="0000FF"/>
                </a:solidFill>
              </a:rPr>
              <a:t>Disambi-</a:t>
            </a:r>
          </a:p>
          <a:p>
            <a:r>
              <a:rPr lang="en-CA" altLang="zh-CN" sz="1400" dirty="0" smtClean="0">
                <a:solidFill>
                  <a:srgbClr val="0000FF"/>
                </a:solidFill>
              </a:rPr>
              <a:t>guation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7116580" y="5566185"/>
            <a:ext cx="788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altLang="zh-CN" sz="1400" dirty="0" smtClean="0">
                <a:solidFill>
                  <a:srgbClr val="0000FF"/>
                </a:solidFill>
              </a:rPr>
              <a:t>I2R Rep</a:t>
            </a:r>
            <a:endParaRPr lang="zh-CN" altLang="en-US" sz="1400" dirty="0">
              <a:solidFill>
                <a:srgbClr val="0000FF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1251078" y="5119825"/>
            <a:ext cx="566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b="1" dirty="0" smtClean="0">
                <a:solidFill>
                  <a:srgbClr val="FF0000"/>
                </a:solidFill>
              </a:rPr>
              <a:t>SP 3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8161230" y="5099836"/>
            <a:ext cx="726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b="1" dirty="0" smtClean="0">
                <a:solidFill>
                  <a:srgbClr val="FF0000"/>
                </a:solidFill>
              </a:rPr>
              <a:t>SP 4/5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57" name="Straight Connector 156"/>
          <p:cNvCxnSpPr/>
          <p:nvPr/>
        </p:nvCxnSpPr>
        <p:spPr bwMode="auto">
          <a:xfrm>
            <a:off x="8496729" y="3788669"/>
            <a:ext cx="489218" cy="15894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0" name="Straight Connector 159"/>
          <p:cNvCxnSpPr/>
          <p:nvPr/>
        </p:nvCxnSpPr>
        <p:spPr bwMode="auto">
          <a:xfrm flipH="1">
            <a:off x="5791200" y="3759468"/>
            <a:ext cx="1692442" cy="13403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2" name="Straight Connector 161"/>
          <p:cNvCxnSpPr/>
          <p:nvPr/>
        </p:nvCxnSpPr>
        <p:spPr bwMode="auto">
          <a:xfrm flipH="1">
            <a:off x="165841" y="5113081"/>
            <a:ext cx="5652215" cy="2559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6" name="TextBox 165"/>
          <p:cNvSpPr txBox="1"/>
          <p:nvPr/>
        </p:nvSpPr>
        <p:spPr>
          <a:xfrm>
            <a:off x="99655" y="6005745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</a:t>
            </a:r>
            <a:endParaRPr lang="en-US" dirty="0"/>
          </a:p>
        </p:txBody>
      </p:sp>
      <p:sp>
        <p:nvSpPr>
          <p:cNvPr id="167" name="TextBox 166"/>
          <p:cNvSpPr txBox="1"/>
          <p:nvPr/>
        </p:nvSpPr>
        <p:spPr>
          <a:xfrm>
            <a:off x="1007996" y="6005745"/>
            <a:ext cx="4354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B11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5252089" y="597853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B26</a:t>
            </a:r>
            <a:endParaRPr lang="en-US" dirty="0"/>
          </a:p>
        </p:txBody>
      </p:sp>
      <p:sp>
        <p:nvSpPr>
          <p:cNvPr id="169" name="TextBox 168"/>
          <p:cNvSpPr txBox="1"/>
          <p:nvPr/>
        </p:nvSpPr>
        <p:spPr>
          <a:xfrm>
            <a:off x="719250" y="600574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B10</a:t>
            </a:r>
            <a:endParaRPr lang="en-US" dirty="0"/>
          </a:p>
        </p:txBody>
      </p:sp>
      <p:sp>
        <p:nvSpPr>
          <p:cNvPr id="170" name="TextBox 169"/>
          <p:cNvSpPr txBox="1"/>
          <p:nvPr/>
        </p:nvSpPr>
        <p:spPr>
          <a:xfrm>
            <a:off x="1600200" y="600574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B16</a:t>
            </a:r>
            <a:endParaRPr lang="en-US" dirty="0"/>
          </a:p>
        </p:txBody>
      </p:sp>
      <p:sp>
        <p:nvSpPr>
          <p:cNvPr id="171" name="TextBox 170"/>
          <p:cNvSpPr txBox="1"/>
          <p:nvPr/>
        </p:nvSpPr>
        <p:spPr>
          <a:xfrm>
            <a:off x="1905000" y="600574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B17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2590800" y="600231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B19</a:t>
            </a:r>
            <a:endParaRPr lang="en-US" dirty="0"/>
          </a:p>
        </p:txBody>
      </p:sp>
      <p:sp>
        <p:nvSpPr>
          <p:cNvPr id="173" name="TextBox 172"/>
          <p:cNvSpPr txBox="1"/>
          <p:nvPr/>
        </p:nvSpPr>
        <p:spPr>
          <a:xfrm>
            <a:off x="3601251" y="5990755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B22</a:t>
            </a:r>
            <a:endParaRPr lang="en-US" dirty="0"/>
          </a:p>
        </p:txBody>
      </p:sp>
      <p:sp>
        <p:nvSpPr>
          <p:cNvPr id="174" name="TextBox 173"/>
          <p:cNvSpPr txBox="1"/>
          <p:nvPr/>
        </p:nvSpPr>
        <p:spPr>
          <a:xfrm>
            <a:off x="3886200" y="599683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B23</a:t>
            </a:r>
            <a:endParaRPr lang="en-US" dirty="0"/>
          </a:p>
        </p:txBody>
      </p:sp>
      <p:sp>
        <p:nvSpPr>
          <p:cNvPr id="175" name="TextBox 174"/>
          <p:cNvSpPr txBox="1"/>
          <p:nvPr/>
        </p:nvSpPr>
        <p:spPr>
          <a:xfrm>
            <a:off x="2924188" y="5988633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B20</a:t>
            </a:r>
            <a:endParaRPr lang="en-US" dirty="0"/>
          </a:p>
        </p:txBody>
      </p:sp>
      <p:sp>
        <p:nvSpPr>
          <p:cNvPr id="176" name="TextBox 175"/>
          <p:cNvSpPr txBox="1"/>
          <p:nvPr/>
        </p:nvSpPr>
        <p:spPr>
          <a:xfrm>
            <a:off x="5180694" y="5130243"/>
            <a:ext cx="7263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altLang="zh-CN" sz="1600" b="1" dirty="0" smtClean="0">
                <a:solidFill>
                  <a:srgbClr val="FF0000"/>
                </a:solidFill>
              </a:rPr>
              <a:t>SP 4/5</a:t>
            </a:r>
            <a:endParaRPr lang="zh-CN" altLang="en-US" sz="1600" b="1" dirty="0">
              <a:solidFill>
                <a:srgbClr val="FF0000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4575671" y="597358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B25</a:t>
            </a:r>
            <a:endParaRPr lang="en-US" dirty="0"/>
          </a:p>
        </p:txBody>
      </p:sp>
      <p:sp>
        <p:nvSpPr>
          <p:cNvPr id="179" name="TextBox 178"/>
          <p:cNvSpPr txBox="1"/>
          <p:nvPr/>
        </p:nvSpPr>
        <p:spPr>
          <a:xfrm>
            <a:off x="6225544" y="597358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B27</a:t>
            </a:r>
            <a:endParaRPr lang="en-US" dirty="0"/>
          </a:p>
        </p:txBody>
      </p:sp>
      <p:sp>
        <p:nvSpPr>
          <p:cNvPr id="180" name="TextBox 179"/>
          <p:cNvSpPr txBox="1"/>
          <p:nvPr/>
        </p:nvSpPr>
        <p:spPr>
          <a:xfrm>
            <a:off x="6985527" y="5996830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B28</a:t>
            </a:r>
            <a:endParaRPr lang="en-US" dirty="0"/>
          </a:p>
        </p:txBody>
      </p:sp>
      <p:sp>
        <p:nvSpPr>
          <p:cNvPr id="181" name="TextBox 180"/>
          <p:cNvSpPr txBox="1"/>
          <p:nvPr/>
        </p:nvSpPr>
        <p:spPr>
          <a:xfrm>
            <a:off x="8267187" y="5985127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B31</a:t>
            </a:r>
            <a:endParaRPr lang="en-US" dirty="0"/>
          </a:p>
        </p:txBody>
      </p:sp>
      <p:sp>
        <p:nvSpPr>
          <p:cNvPr id="182" name="TextBox 181"/>
          <p:cNvSpPr txBox="1"/>
          <p:nvPr/>
        </p:nvSpPr>
        <p:spPr>
          <a:xfrm>
            <a:off x="7651044" y="5997996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10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343400"/>
          </a:xfrm>
        </p:spPr>
        <p:txBody>
          <a:bodyPr/>
          <a:lstStyle/>
          <a:p>
            <a:r>
              <a:rPr lang="en-US" altLang="zh-CN" dirty="0" smtClean="0"/>
              <a:t>Do you agree to indicate the Measurement Set-up ID in the Common Info Field 1 of Sensing NDPA ? </a:t>
            </a:r>
          </a:p>
          <a:p>
            <a:pPr lvl="1"/>
            <a:r>
              <a:rPr lang="en-US" altLang="zh-CN" dirty="0" smtClean="0"/>
              <a:t>B28 to B31 are used </a:t>
            </a:r>
            <a:r>
              <a:rPr lang="en-US" altLang="zh-CN" dirty="0"/>
              <a:t>for the </a:t>
            </a:r>
            <a:r>
              <a:rPr lang="en-US" altLang="zh-CN" dirty="0" smtClean="0"/>
              <a:t>indication of Measurement </a:t>
            </a:r>
            <a:r>
              <a:rPr lang="en-US" altLang="zh-CN" dirty="0"/>
              <a:t>Set-up ID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AID for Common Info Field 1 is 2045</a:t>
            </a:r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pPr lvl="1"/>
            <a:r>
              <a:rPr lang="en-US" altLang="zh-CN" dirty="0" smtClean="0"/>
              <a:t>Yes</a:t>
            </a:r>
          </a:p>
          <a:p>
            <a:pPr lvl="1"/>
            <a:r>
              <a:rPr lang="en-US" altLang="zh-CN" dirty="0" smtClean="0"/>
              <a:t>No</a:t>
            </a:r>
          </a:p>
          <a:p>
            <a:pPr lvl="1"/>
            <a:r>
              <a:rPr lang="en-US" altLang="zh-CN" dirty="0" smtClean="0"/>
              <a:t>Abs</a:t>
            </a:r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637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7"/>
          </a:xfrm>
        </p:spPr>
        <p:txBody>
          <a:bodyPr/>
          <a:lstStyle/>
          <a:p>
            <a:r>
              <a:rPr lang="en-US" altLang="zh-CN" dirty="0" smtClean="0"/>
              <a:t>SP 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5587"/>
            <a:ext cx="8534400" cy="4799013"/>
          </a:xfrm>
        </p:spPr>
        <p:txBody>
          <a:bodyPr/>
          <a:lstStyle/>
          <a:p>
            <a:r>
              <a:rPr lang="en-US" altLang="zh-CN" dirty="0" smtClean="0"/>
              <a:t>Do you agree to indicate the BW and Preamble Puncturing Patterns of the Sensing NDPA in a subfield of the Common Info field 2?</a:t>
            </a:r>
          </a:p>
          <a:p>
            <a:pPr lvl="1"/>
            <a:r>
              <a:rPr lang="en-US" altLang="zh-CN" dirty="0"/>
              <a:t>AID for Common Info Field </a:t>
            </a:r>
            <a:r>
              <a:rPr lang="en-US" altLang="zh-CN" dirty="0" smtClean="0"/>
              <a:t>2 </a:t>
            </a:r>
            <a:r>
              <a:rPr lang="en-US" altLang="zh-CN" dirty="0"/>
              <a:t>is </a:t>
            </a:r>
            <a:r>
              <a:rPr lang="en-US" altLang="zh-CN" dirty="0" smtClean="0"/>
              <a:t>2042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pPr lvl="1"/>
            <a:r>
              <a:rPr lang="en-US" altLang="zh-CN" dirty="0" smtClean="0"/>
              <a:t>Yes</a:t>
            </a:r>
          </a:p>
          <a:p>
            <a:pPr lvl="1"/>
            <a:r>
              <a:rPr lang="en-US" altLang="zh-CN" dirty="0" smtClean="0"/>
              <a:t>No</a:t>
            </a:r>
          </a:p>
          <a:p>
            <a:pPr lvl="1"/>
            <a:r>
              <a:rPr lang="en-US" altLang="zh-CN" dirty="0" smtClean="0"/>
              <a:t>Abs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9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067800" cy="914400"/>
          </a:xfrm>
        </p:spPr>
        <p:txBody>
          <a:bodyPr/>
          <a:lstStyle/>
          <a:p>
            <a:r>
              <a:rPr lang="en-CA" altLang="zh-CN" sz="2800" dirty="0" smtClean="0"/>
              <a:t>Partial BW FB provides more effective and flexible Preamble Puncturing than Static Puncturing Patterns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8991600" cy="4495800"/>
          </a:xfrm>
        </p:spPr>
        <p:txBody>
          <a:bodyPr/>
          <a:lstStyle/>
          <a:p>
            <a:r>
              <a:rPr lang="en-CA" altLang="zh-CN" dirty="0" smtClean="0"/>
              <a:t>Non-OFDMA Preamble Puncturing Patterns in EHT NDP are not flexible and there are very few 40 MHz or 80 MHz non-contiguous preamble puncturing across 320 MHz</a:t>
            </a:r>
          </a:p>
          <a:p>
            <a:r>
              <a:rPr lang="en-CA" altLang="zh-CN" dirty="0"/>
              <a:t>Partial BW </a:t>
            </a:r>
            <a:r>
              <a:rPr lang="en-CA" altLang="zh-CN" dirty="0" smtClean="0"/>
              <a:t>FB effectively provides more flexible preamble Puncturing</a:t>
            </a:r>
          </a:p>
          <a:p>
            <a:r>
              <a:rPr lang="en-CA" altLang="zh-CN" dirty="0" smtClean="0"/>
              <a:t>Example</a:t>
            </a:r>
          </a:p>
          <a:p>
            <a:pPr lvl="1"/>
            <a:r>
              <a:rPr lang="en-CA" altLang="zh-CN" dirty="0" smtClean="0"/>
              <a:t>Even the STA in 80 MHz Operating Channel Width can participate in the 320 MHz sounding</a:t>
            </a:r>
          </a:p>
          <a:p>
            <a:pPr lvl="1"/>
            <a:r>
              <a:rPr lang="en-CA" altLang="zh-CN" dirty="0" smtClean="0"/>
              <a:t>The STA in 160 MHz Operating Channel Width can participate in the 320 MHz sounding and with the second 40 MHz and the fourth 40 MHz preambles punctured </a:t>
            </a:r>
            <a:r>
              <a:rPr lang="en-CA" altLang="zh-CN" dirty="0" smtClean="0">
                <a:sym typeface="Wingdings" panose="05000000000000000000" pitchFamily="2" charset="2"/>
              </a:rPr>
              <a:t> 40 MHz non-contiguous preamble puncturing is not possible in the Static Preamble Puncturing (non-OFDMA Preamble Puncturing) 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301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/>
          <a:lstStyle/>
          <a:p>
            <a:r>
              <a:rPr lang="en-CA" altLang="zh-CN" sz="2800" dirty="0" smtClean="0"/>
              <a:t>Partial BW FB in EHT NDPA</a:t>
            </a:r>
            <a:endParaRPr lang="zh-CN" alt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36820"/>
            <a:ext cx="8458200" cy="5373601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 bwMode="auto">
          <a:xfrm>
            <a:off x="1609663" y="2133600"/>
            <a:ext cx="5705537" cy="6096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609663" y="3429000"/>
            <a:ext cx="5705537" cy="6096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600200" y="3886200"/>
            <a:ext cx="5705537" cy="6096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447800" y="4668559"/>
            <a:ext cx="6172200" cy="203704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65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48494"/>
            <a:ext cx="9144000" cy="340519"/>
          </a:xfrm>
        </p:spPr>
        <p:txBody>
          <a:bodyPr/>
          <a:lstStyle/>
          <a:p>
            <a:r>
              <a:rPr lang="en-CA" altLang="zh-CN" sz="2100" dirty="0" smtClean="0"/>
              <a:t>Punctured Sub-channel (Non-OFDMA Preamble Puncturing) in EHT NDP</a:t>
            </a:r>
            <a:endParaRPr lang="zh-CN" altLang="en-US" sz="2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51809"/>
            <a:ext cx="8686800" cy="540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56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8</a:t>
            </a:fld>
            <a:endParaRPr lang="en-US" altLang="ko-K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90" y="624590"/>
            <a:ext cx="8305800" cy="580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35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3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343400"/>
          </a:xfrm>
        </p:spPr>
        <p:txBody>
          <a:bodyPr/>
          <a:lstStyle/>
          <a:p>
            <a:r>
              <a:rPr lang="en-US" altLang="zh-CN" dirty="0" smtClean="0"/>
              <a:t>Which one of the followings do you prefer? </a:t>
            </a:r>
          </a:p>
          <a:p>
            <a:pPr lvl="1"/>
            <a:r>
              <a:rPr lang="en-US" altLang="zh-CN" dirty="0" smtClean="0"/>
              <a:t>Option 1: Disallow the Partial BW Feedback in the Sensing NDPA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Operation BW of each responder should be aligned with the BW of EHT NDP </a:t>
            </a:r>
            <a:r>
              <a:rPr lang="en-US" altLang="zh-CN" dirty="0" smtClean="0"/>
              <a:t>PPDU (which is 320 MHz)</a:t>
            </a:r>
          </a:p>
          <a:p>
            <a:pPr lvl="2"/>
            <a:r>
              <a:rPr lang="en-US" altLang="zh-CN" dirty="0"/>
              <a:t>LTF Offset subfield of Ranging NDPA shall be </a:t>
            </a:r>
            <a:r>
              <a:rPr lang="en-US" altLang="zh-CN" dirty="0" smtClean="0"/>
              <a:t>set to “Reserved”</a:t>
            </a:r>
          </a:p>
          <a:p>
            <a:pPr lvl="1"/>
            <a:r>
              <a:rPr lang="en-US" altLang="zh-CN" dirty="0" smtClean="0"/>
              <a:t>Option 2: Allow only the same Partial </a:t>
            </a:r>
            <a:r>
              <a:rPr lang="en-US" altLang="zh-CN" dirty="0"/>
              <a:t>BW Feedback </a:t>
            </a:r>
            <a:r>
              <a:rPr lang="en-US" altLang="zh-CN" dirty="0" smtClean="0"/>
              <a:t>patterns for 320 MHz of the EHT NDPA in the Sensing NDPA </a:t>
            </a:r>
          </a:p>
          <a:p>
            <a:pPr lvl="2"/>
            <a:r>
              <a:rPr lang="en-CA" altLang="zh-CN" dirty="0" smtClean="0"/>
              <a:t>LTF Offset subfield of Ranging NDPA shall be repurposed </a:t>
            </a:r>
            <a:r>
              <a:rPr lang="en-CA" altLang="zh-CN" dirty="0"/>
              <a:t>for </a:t>
            </a:r>
            <a:r>
              <a:rPr lang="en-CA" altLang="zh-CN" dirty="0" smtClean="0"/>
              <a:t>the Partial </a:t>
            </a:r>
            <a:r>
              <a:rPr lang="en-CA" altLang="zh-CN" dirty="0"/>
              <a:t>BW Feedback  </a:t>
            </a:r>
            <a:endParaRPr lang="en-CA" altLang="zh-CN" dirty="0" smtClean="0"/>
          </a:p>
          <a:p>
            <a:pPr lvl="2"/>
            <a:r>
              <a:rPr lang="en-CA" altLang="zh-CN" dirty="0" smtClean="0"/>
              <a:t>B11 to B16 of the STA Info Field are used for this indication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lvl="1"/>
            <a:r>
              <a:rPr lang="en-US" altLang="zh-CN" dirty="0" smtClean="0"/>
              <a:t>Option 1</a:t>
            </a:r>
          </a:p>
          <a:p>
            <a:pPr lvl="1"/>
            <a:r>
              <a:rPr lang="en-US" altLang="zh-CN" dirty="0" smtClean="0"/>
              <a:t>Option 2</a:t>
            </a:r>
          </a:p>
          <a:p>
            <a:pPr lvl="1"/>
            <a:r>
              <a:rPr lang="en-US" altLang="zh-CN" dirty="0" smtClean="0"/>
              <a:t>Abs</a:t>
            </a:r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683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232230</TotalTime>
  <Words>787</Words>
  <Application>Microsoft Office PowerPoint</Application>
  <PresentationFormat>On-screen Show (4:3)</PresentationFormat>
  <Paragraphs>218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 Unicode MS</vt:lpstr>
      <vt:lpstr>굴림</vt:lpstr>
      <vt:lpstr>굴림</vt:lpstr>
      <vt:lpstr>맑은 고딕</vt:lpstr>
      <vt:lpstr>MS Gothic</vt:lpstr>
      <vt:lpstr>宋体</vt:lpstr>
      <vt:lpstr>Arial</vt:lpstr>
      <vt:lpstr>Times New Roman</vt:lpstr>
      <vt:lpstr>Wingdings</vt:lpstr>
      <vt:lpstr>802-11-Submission</vt:lpstr>
      <vt:lpstr>Harmonized Sensing NDPA</vt:lpstr>
      <vt:lpstr>Proposed Harmonized Sensing NDPA </vt:lpstr>
      <vt:lpstr>SP 1</vt:lpstr>
      <vt:lpstr>SP 2</vt:lpstr>
      <vt:lpstr>Partial BW FB provides more effective and flexible Preamble Puncturing than Static Puncturing Patterns</vt:lpstr>
      <vt:lpstr>Partial BW FB in EHT NDPA</vt:lpstr>
      <vt:lpstr>Punctured Sub-channel (Non-OFDMA Preamble Puncturing) in EHT NDP</vt:lpstr>
      <vt:lpstr>PowerPoint Presentation</vt:lpstr>
      <vt:lpstr>SP 3</vt:lpstr>
      <vt:lpstr>SP 4</vt:lpstr>
      <vt:lpstr>SP 5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Junghoon Suh</dc:creator>
  <cp:lastModifiedBy>Junghoon Suh</cp:lastModifiedBy>
  <cp:revision>4043</cp:revision>
  <cp:lastPrinted>2016-07-18T07:45:05Z</cp:lastPrinted>
  <dcterms:created xsi:type="dcterms:W3CDTF">2007-05-21T21:00:37Z</dcterms:created>
  <dcterms:modified xsi:type="dcterms:W3CDTF">2022-09-23T05:21:23Z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1648712685</vt:lpwstr>
  </property>
</Properties>
</file>