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415" r:id="rId3"/>
    <p:sldId id="414" r:id="rId4"/>
    <p:sldId id="298" r:id="rId5"/>
    <p:sldId id="294" r:id="rId6"/>
    <p:sldId id="289" r:id="rId7"/>
    <p:sldId id="299" r:id="rId8"/>
    <p:sldId id="300" r:id="rId9"/>
    <p:sldId id="301" r:id="rId10"/>
    <p:sldId id="302" r:id="rId11"/>
    <p:sldId id="303" r:id="rId12"/>
    <p:sldId id="378" r:id="rId13"/>
    <p:sldId id="391" r:id="rId14"/>
    <p:sldId id="409" r:id="rId15"/>
    <p:sldId id="379" r:id="rId16"/>
    <p:sldId id="418" r:id="rId17"/>
    <p:sldId id="416" r:id="rId18"/>
    <p:sldId id="417" r:id="rId19"/>
    <p:sldId id="411" r:id="rId20"/>
    <p:sldId id="410" r:id="rId21"/>
    <p:sldId id="412" r:id="rId22"/>
    <p:sldId id="291" r:id="rId23"/>
    <p:sldId id="290" r:id="rId24"/>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9900"/>
    <a:srgbClr val="66FF99"/>
    <a:srgbClr val="FF9966"/>
    <a:srgbClr val="FF9933"/>
    <a:srgbClr val="FFFF00"/>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18" autoAdjust="0"/>
    <p:restoredTop sz="86380" autoAdjust="0"/>
  </p:normalViewPr>
  <p:slideViewPr>
    <p:cSldViewPr>
      <p:cViewPr>
        <p:scale>
          <a:sx n="140" d="100"/>
          <a:sy n="140" d="100"/>
        </p:scale>
        <p:origin x="1116" y="-906"/>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3552" y="-300"/>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a:t>
            </a:r>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April 2013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Graham Smith, DSP Group</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April 2013</a:t>
            </a:r>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Graham Smith, DSP Group</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D0B8B295-F92D-467A-B866-1ED57ECAAB6C}" type="slidenum">
              <a:rPr lang="en-US" sz="1200" b="0" smtClean="0"/>
              <a:pPr/>
              <a:t>1</a:t>
            </a:fld>
            <a:endParaRPr lang="en-US" sz="1200" b="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4209269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a:t>Graham Smith, SR Technologies</a:t>
            </a:r>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916918" cy="276999"/>
          </a:xfrm>
        </p:spPr>
        <p:txBody>
          <a:bodyPr/>
          <a:lstStyle/>
          <a:p>
            <a:pPr>
              <a:defRPr/>
            </a:pPr>
            <a:r>
              <a:rPr lang="en-US"/>
              <a:t>Oct 2022</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itle 6"/>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a:xfrm>
            <a:off x="696913" y="332601"/>
            <a:ext cx="916918" cy="276999"/>
          </a:xfrm>
        </p:spPr>
        <p:txBody>
          <a:bodyPr/>
          <a:lstStyle/>
          <a:p>
            <a:pPr>
              <a:defRPr/>
            </a:pPr>
            <a:r>
              <a:rPr lang="en-US"/>
              <a:t>Oct 2022</a:t>
            </a:r>
            <a:endParaRPr lang="en-US" dirty="0"/>
          </a:p>
        </p:txBody>
      </p:sp>
      <p:sp>
        <p:nvSpPr>
          <p:cNvPr id="9" name="Footer Placeholder 8"/>
          <p:cNvSpPr>
            <a:spLocks noGrp="1"/>
          </p:cNvSpPr>
          <p:nvPr>
            <p:ph type="ftr" sz="quarter" idx="11"/>
          </p:nvPr>
        </p:nvSpPr>
        <p:spPr/>
        <p:txBody>
          <a:bodyPr/>
          <a:lstStyle/>
          <a:p>
            <a:pPr>
              <a:defRPr/>
            </a:pPr>
            <a:r>
              <a:rPr lang="en-US"/>
              <a:t>Graham Smith, SR Technologies</a:t>
            </a:r>
          </a:p>
        </p:txBody>
      </p:sp>
      <p:sp>
        <p:nvSpPr>
          <p:cNvPr id="10" name="Slide Number Placeholder 9"/>
          <p:cNvSpPr>
            <a:spLocks noGrp="1"/>
          </p:cNvSpPr>
          <p:nvPr>
            <p:ph type="sldNum" sz="quarter" idx="12"/>
          </p:nvPr>
        </p:nvSpPr>
        <p:spPr/>
        <p:txBody>
          <a:bodyPr/>
          <a:lstStyle/>
          <a:p>
            <a:pPr>
              <a:defRPr/>
            </a:pPr>
            <a:r>
              <a:rPr lang="en-US" dirty="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Oct 2022</a:t>
            </a:r>
            <a:endParaRPr lang="en-US" dirty="0"/>
          </a:p>
        </p:txBody>
      </p:sp>
      <p:sp>
        <p:nvSpPr>
          <p:cNvPr id="1029" name="Rectangle 5"/>
          <p:cNvSpPr>
            <a:spLocks noGrp="1" noChangeArrowheads="1"/>
          </p:cNvSpPr>
          <p:nvPr>
            <p:ph type="ftr" sz="quarter" idx="3"/>
          </p:nvPr>
        </p:nvSpPr>
        <p:spPr bwMode="auto">
          <a:xfrm>
            <a:off x="6518434" y="6475413"/>
            <a:ext cx="20254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dirty="0"/>
              <a:t>Graham Smith, SR Technologies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802.11-22/1650r5</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a:t>Oct 2022</a:t>
            </a:r>
            <a:endParaRPr lang="en-US" sz="1800" dirty="0"/>
          </a:p>
        </p:txBody>
      </p:sp>
      <p:sp>
        <p:nvSpPr>
          <p:cNvPr id="3077" name="Rectangle 2"/>
          <p:cNvSpPr>
            <a:spLocks noGrp="1" noChangeArrowheads="1"/>
          </p:cNvSpPr>
          <p:nvPr>
            <p:ph type="title"/>
          </p:nvPr>
        </p:nvSpPr>
        <p:spPr>
          <a:xfrm>
            <a:off x="771525" y="787801"/>
            <a:ext cx="7772400" cy="1420409"/>
          </a:xfrm>
          <a:noFill/>
        </p:spPr>
        <p:txBody>
          <a:bodyPr/>
          <a:lstStyle/>
          <a:p>
            <a:r>
              <a:rPr lang="en-US" dirty="0"/>
              <a:t>TG </a:t>
            </a:r>
            <a:r>
              <a:rPr lang="en-US" dirty="0" err="1"/>
              <a:t>bh</a:t>
            </a:r>
            <a:br>
              <a:rPr lang="en-US" dirty="0"/>
            </a:br>
            <a:r>
              <a:rPr lang="en-US" dirty="0"/>
              <a:t>Discussion Contribution on MAAD and all that goes with it</a:t>
            </a:r>
          </a:p>
        </p:txBody>
      </p:sp>
      <p:sp>
        <p:nvSpPr>
          <p:cNvPr id="3078" name="Rectangle 6"/>
          <p:cNvSpPr>
            <a:spLocks noGrp="1" noChangeArrowheads="1"/>
          </p:cNvSpPr>
          <p:nvPr>
            <p:ph type="body" idx="1"/>
          </p:nvPr>
        </p:nvSpPr>
        <p:spPr>
          <a:xfrm>
            <a:off x="647607" y="2477012"/>
            <a:ext cx="7772400" cy="381000"/>
          </a:xfrm>
          <a:noFill/>
        </p:spPr>
        <p:txBody>
          <a:bodyPr/>
          <a:lstStyle/>
          <a:p>
            <a:pPr algn="ctr">
              <a:lnSpc>
                <a:spcPct val="90000"/>
              </a:lnSpc>
              <a:buFontTx/>
              <a:buNone/>
            </a:pPr>
            <a:r>
              <a:rPr lang="en-US" sz="2000" dirty="0"/>
              <a:t>Date:</a:t>
            </a:r>
            <a:r>
              <a:rPr lang="en-US" sz="2000" b="0" dirty="0"/>
              <a:t> 2022-09</a:t>
            </a:r>
          </a:p>
        </p:txBody>
      </p:sp>
      <p:sp>
        <p:nvSpPr>
          <p:cNvPr id="3080" name="Rectangle 12"/>
          <p:cNvSpPr>
            <a:spLocks noChangeArrowheads="1"/>
          </p:cNvSpPr>
          <p:nvPr/>
        </p:nvSpPr>
        <p:spPr bwMode="auto">
          <a:xfrm>
            <a:off x="637005" y="313804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sp>
        <p:nvSpPr>
          <p:cNvPr id="3" name="Footer Placeholder 2"/>
          <p:cNvSpPr>
            <a:spLocks noGrp="1"/>
          </p:cNvSpPr>
          <p:nvPr>
            <p:ph type="ftr" sz="quarter" idx="11"/>
          </p:nvPr>
        </p:nvSpPr>
        <p:spPr/>
        <p:txBody>
          <a:bodyPr/>
          <a:lstStyle/>
          <a:p>
            <a:pPr>
              <a:defRPr/>
            </a:pPr>
            <a:r>
              <a:rPr lang="en-US"/>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a:t>Slide </a:t>
            </a:r>
            <a:fld id="{31D45EC1-4C6A-4C4C-A230-3BDF24B584F8}" type="slidenum">
              <a:rPr lang="en-US" smtClean="0"/>
              <a:pPr>
                <a:defRPr/>
              </a:pPr>
              <a:t>1</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1182477154"/>
              </p:ext>
            </p:extLst>
          </p:nvPr>
        </p:nvGraphicFramePr>
        <p:xfrm>
          <a:off x="1133831" y="3697247"/>
          <a:ext cx="7162800" cy="1179555"/>
        </p:xfrm>
        <a:graphic>
          <a:graphicData uri="http://schemas.openxmlformats.org/drawingml/2006/table">
            <a:tbl>
              <a:tblPr firstRow="1" bandRow="1">
                <a:tableStyleId>{5940675A-B579-460E-94D1-54222C63F5DA}</a:tableStyleId>
              </a:tblPr>
              <a:tblGrid>
                <a:gridCol w="1432560">
                  <a:extLst>
                    <a:ext uri="{9D8B030D-6E8A-4147-A177-3AD203B41FA5}">
                      <a16:colId xmlns:a16="http://schemas.microsoft.com/office/drawing/2014/main" val="367919905"/>
                    </a:ext>
                  </a:extLst>
                </a:gridCol>
                <a:gridCol w="1432560">
                  <a:extLst>
                    <a:ext uri="{9D8B030D-6E8A-4147-A177-3AD203B41FA5}">
                      <a16:colId xmlns:a16="http://schemas.microsoft.com/office/drawing/2014/main" val="183324270"/>
                    </a:ext>
                  </a:extLst>
                </a:gridCol>
                <a:gridCol w="1432560">
                  <a:extLst>
                    <a:ext uri="{9D8B030D-6E8A-4147-A177-3AD203B41FA5}">
                      <a16:colId xmlns:a16="http://schemas.microsoft.com/office/drawing/2014/main" val="2681071824"/>
                    </a:ext>
                  </a:extLst>
                </a:gridCol>
                <a:gridCol w="1036318">
                  <a:extLst>
                    <a:ext uri="{9D8B030D-6E8A-4147-A177-3AD203B41FA5}">
                      <a16:colId xmlns:a16="http://schemas.microsoft.com/office/drawing/2014/main" val="3659536808"/>
                    </a:ext>
                  </a:extLst>
                </a:gridCol>
                <a:gridCol w="1828802">
                  <a:extLst>
                    <a:ext uri="{9D8B030D-6E8A-4147-A177-3AD203B41FA5}">
                      <a16:colId xmlns:a16="http://schemas.microsoft.com/office/drawing/2014/main" val="181059685"/>
                    </a:ext>
                  </a:extLst>
                </a:gridCol>
              </a:tblGrid>
              <a:tr h="393185">
                <a:tc>
                  <a:txBody>
                    <a:bodyPr/>
                    <a:lstStyle/>
                    <a:p>
                      <a:pPr algn="ctr"/>
                      <a:r>
                        <a:rPr lang="en-US" b="1" dirty="0"/>
                        <a:t>Name</a:t>
                      </a:r>
                    </a:p>
                  </a:txBody>
                  <a:tcPr/>
                </a:tc>
                <a:tc>
                  <a:txBody>
                    <a:bodyPr/>
                    <a:lstStyle/>
                    <a:p>
                      <a:pPr algn="ctr"/>
                      <a:r>
                        <a:rPr lang="en-US" b="1" dirty="0"/>
                        <a:t>Company</a:t>
                      </a:r>
                    </a:p>
                  </a:txBody>
                  <a:tcPr/>
                </a:tc>
                <a:tc>
                  <a:txBody>
                    <a:bodyPr/>
                    <a:lstStyle/>
                    <a:p>
                      <a:pPr algn="ctr"/>
                      <a:r>
                        <a:rPr lang="en-US" b="1" dirty="0"/>
                        <a:t>Address</a:t>
                      </a:r>
                    </a:p>
                  </a:txBody>
                  <a:tcPr/>
                </a:tc>
                <a:tc>
                  <a:txBody>
                    <a:bodyPr/>
                    <a:lstStyle/>
                    <a:p>
                      <a:pPr algn="ctr"/>
                      <a:r>
                        <a:rPr lang="en-US" b="1" dirty="0"/>
                        <a:t>Phone</a:t>
                      </a:r>
                    </a:p>
                  </a:txBody>
                  <a:tcPr/>
                </a:tc>
                <a:tc>
                  <a:txBody>
                    <a:bodyPr/>
                    <a:lstStyle/>
                    <a:p>
                      <a:pPr algn="ctr"/>
                      <a:r>
                        <a:rPr lang="en-US" b="1" dirty="0"/>
                        <a:t>email</a:t>
                      </a:r>
                    </a:p>
                  </a:txBody>
                  <a:tcPr/>
                </a:tc>
                <a:extLst>
                  <a:ext uri="{0D108BD9-81ED-4DB2-BD59-A6C34878D82A}">
                    <a16:rowId xmlns:a16="http://schemas.microsoft.com/office/drawing/2014/main" val="1043191694"/>
                  </a:ext>
                </a:extLst>
              </a:tr>
              <a:tr h="393185">
                <a:tc>
                  <a:txBody>
                    <a:bodyPr/>
                    <a:lstStyle/>
                    <a:p>
                      <a:r>
                        <a:rPr lang="en-US" sz="1400" dirty="0"/>
                        <a:t>Graham Smith</a:t>
                      </a:r>
                    </a:p>
                  </a:txBody>
                  <a:tcPr/>
                </a:tc>
                <a:tc>
                  <a:txBody>
                    <a:bodyPr/>
                    <a:lstStyle/>
                    <a:p>
                      <a:r>
                        <a:rPr lang="en-US" sz="1400" dirty="0"/>
                        <a:t>SRT</a:t>
                      </a:r>
                      <a:r>
                        <a:rPr lang="en-US" sz="1400" baseline="0" dirty="0"/>
                        <a:t> Group</a:t>
                      </a:r>
                      <a:endParaRPr lang="en-US" sz="1400" dirty="0"/>
                    </a:p>
                  </a:txBody>
                  <a:tcPr/>
                </a:tc>
                <a:tc>
                  <a:txBody>
                    <a:bodyPr/>
                    <a:lstStyle/>
                    <a:p>
                      <a:r>
                        <a:rPr lang="en-US" sz="1400" dirty="0"/>
                        <a:t>Sunrise , FL</a:t>
                      </a:r>
                    </a:p>
                  </a:txBody>
                  <a:tcPr/>
                </a:tc>
                <a:tc>
                  <a:txBody>
                    <a:bodyPr/>
                    <a:lstStyle/>
                    <a:p>
                      <a:endParaRPr lang="en-US" sz="1400" dirty="0"/>
                    </a:p>
                  </a:txBody>
                  <a:tcPr/>
                </a:tc>
                <a:tc>
                  <a:txBody>
                    <a:bodyPr/>
                    <a:lstStyle/>
                    <a:p>
                      <a:r>
                        <a:rPr lang="en-US" sz="1400" dirty="0"/>
                        <a:t>gsmith@srtrl.com</a:t>
                      </a:r>
                    </a:p>
                  </a:txBody>
                  <a:tcPr/>
                </a:tc>
                <a:extLst>
                  <a:ext uri="{0D108BD9-81ED-4DB2-BD59-A6C34878D82A}">
                    <a16:rowId xmlns:a16="http://schemas.microsoft.com/office/drawing/2014/main" val="2518716959"/>
                  </a:ext>
                </a:extLst>
              </a:tr>
              <a:tr h="393185">
                <a:tc>
                  <a:txBody>
                    <a:bodyPr/>
                    <a:lstStyle/>
                    <a:p>
                      <a:endParaRPr lang="en-US" sz="1400"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145035632"/>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CA5E733-DE9B-9A0A-C570-F79ABA4A820E}"/>
              </a:ext>
            </a:extLst>
          </p:cNvPr>
          <p:cNvSpPr>
            <a:spLocks noGrp="1"/>
          </p:cNvSpPr>
          <p:nvPr>
            <p:ph idx="1"/>
          </p:nvPr>
        </p:nvSpPr>
        <p:spPr>
          <a:xfrm>
            <a:off x="685800" y="1447799"/>
            <a:ext cx="7772400" cy="5077599"/>
          </a:xfrm>
        </p:spPr>
        <p:txBody>
          <a:bodyPr/>
          <a:lstStyle/>
          <a:p>
            <a:pPr marL="457200" lvl="1" indent="0">
              <a:buNone/>
            </a:pPr>
            <a:r>
              <a:rPr lang="en-US" dirty="0"/>
              <a:t>If </a:t>
            </a:r>
            <a:r>
              <a:rPr lang="en-US" u="sng" dirty="0"/>
              <a:t>in the vicinity of the network</a:t>
            </a:r>
            <a:r>
              <a:rPr lang="en-US" dirty="0"/>
              <a:t>, then no problem.</a:t>
            </a:r>
          </a:p>
          <a:p>
            <a:pPr lvl="2"/>
            <a:r>
              <a:rPr lang="en-US" sz="1600" dirty="0"/>
              <a:t>Determined by Passive or active (with RMA) scanning, or directed by network </a:t>
            </a:r>
            <a:r>
              <a:rPr lang="en-US" sz="1600" b="1" dirty="0"/>
              <a:t>for steering purposes</a:t>
            </a:r>
          </a:p>
          <a:p>
            <a:pPr lvl="3"/>
            <a:r>
              <a:rPr lang="en-US" b="1" dirty="0"/>
              <a:t>Use Address #2 for probes, Address #1 for association</a:t>
            </a:r>
          </a:p>
          <a:p>
            <a:pPr lvl="1"/>
            <a:r>
              <a:rPr lang="en-US" dirty="0"/>
              <a:t>If STA probes with different address as it Associates with – there is </a:t>
            </a:r>
            <a:r>
              <a:rPr lang="en-US" u="sng" dirty="0"/>
              <a:t>no</a:t>
            </a:r>
            <a:r>
              <a:rPr lang="en-US" dirty="0"/>
              <a:t> problem? </a:t>
            </a:r>
          </a:p>
          <a:p>
            <a:pPr lvl="2"/>
            <a:r>
              <a:rPr lang="en-US" dirty="0"/>
              <a:t>All listener knows is that one STA probed, and ‘another’ associated – so what?  </a:t>
            </a:r>
          </a:p>
          <a:p>
            <a:pPr lvl="2"/>
            <a:r>
              <a:rPr lang="en-US" dirty="0"/>
              <a:t>Listener will NEVER see those addresses AGAIN in that area, AND</a:t>
            </a:r>
          </a:p>
          <a:p>
            <a:pPr lvl="2"/>
            <a:r>
              <a:rPr lang="en-US" dirty="0"/>
              <a:t>Listener will NEVER see those addresses AGAIN if monitoring a large area</a:t>
            </a:r>
            <a:r>
              <a:rPr lang="en-US" sz="1600" dirty="0"/>
              <a:t>. (If it did, it is highly probable it is a different STA anyway).</a:t>
            </a:r>
          </a:p>
          <a:p>
            <a:r>
              <a:rPr lang="en-US" sz="2000" dirty="0"/>
              <a:t>The allocated random MAC addresses contains no identity to STA</a:t>
            </a:r>
          </a:p>
          <a:p>
            <a:r>
              <a:rPr lang="en-US" sz="2000" dirty="0"/>
              <a:t>Again, remember, different addresses for every AP/network</a:t>
            </a:r>
          </a:p>
          <a:p>
            <a:endParaRPr lang="en-US" sz="2000" dirty="0"/>
          </a:p>
          <a:p>
            <a:pPr marL="0" indent="0">
              <a:buNone/>
            </a:pPr>
            <a:endParaRPr lang="en-US" sz="2000" dirty="0"/>
          </a:p>
          <a:p>
            <a:pPr marL="0" indent="0">
              <a:buNone/>
            </a:pPr>
            <a:endParaRPr lang="en-US" sz="2000" b="0" dirty="0"/>
          </a:p>
          <a:p>
            <a:endParaRPr lang="en-US" dirty="0"/>
          </a:p>
        </p:txBody>
      </p:sp>
      <p:sp>
        <p:nvSpPr>
          <p:cNvPr id="3" name="Title 2">
            <a:extLst>
              <a:ext uri="{FF2B5EF4-FFF2-40B4-BE49-F238E27FC236}">
                <a16:creationId xmlns:a16="http://schemas.microsoft.com/office/drawing/2014/main" id="{388AD937-30B0-D594-879A-CD7A8C54FE3F}"/>
              </a:ext>
            </a:extLst>
          </p:cNvPr>
          <p:cNvSpPr>
            <a:spLocks noGrp="1"/>
          </p:cNvSpPr>
          <p:nvPr>
            <p:ph type="title"/>
          </p:nvPr>
        </p:nvSpPr>
        <p:spPr>
          <a:xfrm>
            <a:off x="685800" y="685800"/>
            <a:ext cx="7772400" cy="685800"/>
          </a:xfrm>
        </p:spPr>
        <p:txBody>
          <a:bodyPr/>
          <a:lstStyle/>
          <a:p>
            <a:r>
              <a:rPr lang="en-US" dirty="0"/>
              <a:t>Probing in vicinity of Network</a:t>
            </a:r>
          </a:p>
        </p:txBody>
      </p:sp>
      <p:sp>
        <p:nvSpPr>
          <p:cNvPr id="4" name="Date Placeholder 3">
            <a:extLst>
              <a:ext uri="{FF2B5EF4-FFF2-40B4-BE49-F238E27FC236}">
                <a16:creationId xmlns:a16="http://schemas.microsoft.com/office/drawing/2014/main" id="{5A03B89D-BB4A-5637-E817-48B0FA5E77B7}"/>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37D6BC99-27E5-94C0-3CAA-E1A17C4699F4}"/>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9D2BA41B-3921-02AE-2BEA-CD0A440A082C}"/>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10</a:t>
            </a:fld>
            <a:endParaRPr lang="en-US" dirty="0"/>
          </a:p>
        </p:txBody>
      </p:sp>
    </p:spTree>
    <p:extLst>
      <p:ext uri="{BB962C8B-B14F-4D97-AF65-F5344CB8AC3E}">
        <p14:creationId xmlns:p14="http://schemas.microsoft.com/office/powerpoint/2010/main" val="1396384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26EEB3-C2DC-EA04-9D2F-683E584E2E35}"/>
              </a:ext>
            </a:extLst>
          </p:cNvPr>
          <p:cNvSpPr>
            <a:spLocks noGrp="1"/>
          </p:cNvSpPr>
          <p:nvPr>
            <p:ph idx="1"/>
          </p:nvPr>
        </p:nvSpPr>
        <p:spPr>
          <a:xfrm>
            <a:off x="685800" y="1309381"/>
            <a:ext cx="7772400" cy="5166031"/>
          </a:xfrm>
        </p:spPr>
        <p:txBody>
          <a:bodyPr/>
          <a:lstStyle/>
          <a:p>
            <a:pPr marL="0" indent="0">
              <a:buNone/>
            </a:pPr>
            <a:r>
              <a:rPr lang="en-US" dirty="0"/>
              <a:t>RCM prevents passive monitoring of probes across areas </a:t>
            </a:r>
          </a:p>
          <a:p>
            <a:r>
              <a:rPr lang="en-US" sz="2000" dirty="0"/>
              <a:t>MAAD also uses RMA for probes</a:t>
            </a:r>
          </a:p>
          <a:p>
            <a:pPr lvl="1"/>
            <a:r>
              <a:rPr lang="en-US" sz="1800" dirty="0"/>
              <a:t>STA has addresses for each network, so no way to know which one to use anyway</a:t>
            </a:r>
          </a:p>
          <a:p>
            <a:r>
              <a:rPr lang="en-US" dirty="0"/>
              <a:t>MAAD or other pre-schemes do not decrease privacy</a:t>
            </a:r>
          </a:p>
          <a:p>
            <a:pPr lvl="1"/>
            <a:r>
              <a:rPr lang="en-US" sz="1800" dirty="0"/>
              <a:t>As explained in previous slides, with all “pre-schemes”, probes use random MAC address (RMA) unless </a:t>
            </a:r>
            <a:r>
              <a:rPr lang="en-US" sz="1800" u="sng" dirty="0"/>
              <a:t>need</a:t>
            </a:r>
            <a:r>
              <a:rPr lang="en-US" sz="1800" dirty="0"/>
              <a:t> to be identified (e.g., steering), but then will use address #2 for that particular AP/network</a:t>
            </a:r>
          </a:p>
          <a:p>
            <a:pPr lvl="2"/>
            <a:r>
              <a:rPr lang="en-US" sz="1600" dirty="0"/>
              <a:t>Allows the steering use case</a:t>
            </a:r>
          </a:p>
          <a:p>
            <a:pPr lvl="2"/>
            <a:r>
              <a:rPr lang="en-US" sz="1600" dirty="0"/>
              <a:t>Must use same TA across ESS.</a:t>
            </a:r>
          </a:p>
          <a:p>
            <a:pPr marL="0" indent="0">
              <a:buNone/>
            </a:pPr>
            <a:endParaRPr lang="en-US" sz="1800" dirty="0"/>
          </a:p>
          <a:p>
            <a:pPr marL="0" indent="0">
              <a:buNone/>
            </a:pPr>
            <a:r>
              <a:rPr lang="en-US" sz="1800" b="0" dirty="0"/>
              <a:t>Note: Association to same AP/BSS always with same address (one interpretation of 11aq) is sort of ‘trackable’ in that it is known that STA has been there before.  MAAD is a big improvement on that.</a:t>
            </a:r>
          </a:p>
          <a:p>
            <a:r>
              <a:rPr lang="en-US" sz="2000" dirty="0"/>
              <a:t> </a:t>
            </a:r>
            <a:r>
              <a:rPr lang="en-US" sz="2000" dirty="0">
                <a:solidFill>
                  <a:srgbClr val="FF3300"/>
                </a:solidFill>
              </a:rPr>
              <a:t>“</a:t>
            </a:r>
            <a:r>
              <a:rPr lang="en-US" sz="1800" dirty="0">
                <a:solidFill>
                  <a:srgbClr val="FF3300"/>
                </a:solidFill>
              </a:rPr>
              <a:t>Pre-schemes” all use one-time addresses, so this scenario is solved.  Listener cannot know it is the same STA returning.</a:t>
            </a:r>
          </a:p>
          <a:p>
            <a:endParaRPr lang="en-US" dirty="0"/>
          </a:p>
        </p:txBody>
      </p:sp>
      <p:sp>
        <p:nvSpPr>
          <p:cNvPr id="3" name="Title 2">
            <a:extLst>
              <a:ext uri="{FF2B5EF4-FFF2-40B4-BE49-F238E27FC236}">
                <a16:creationId xmlns:a16="http://schemas.microsoft.com/office/drawing/2014/main" id="{9E122421-C3E4-4229-D962-98509016F053}"/>
              </a:ext>
            </a:extLst>
          </p:cNvPr>
          <p:cNvSpPr>
            <a:spLocks noGrp="1"/>
          </p:cNvSpPr>
          <p:nvPr>
            <p:ph type="title"/>
          </p:nvPr>
        </p:nvSpPr>
        <p:spPr>
          <a:xfrm>
            <a:off x="685800" y="685800"/>
            <a:ext cx="7772400" cy="609600"/>
          </a:xfrm>
        </p:spPr>
        <p:txBody>
          <a:bodyPr/>
          <a:lstStyle/>
          <a:p>
            <a:r>
              <a:rPr lang="en-US" dirty="0"/>
              <a:t>Privacy </a:t>
            </a:r>
            <a:r>
              <a:rPr lang="en-US" sz="2800" dirty="0"/>
              <a:t>(see 22/1230r0)</a:t>
            </a:r>
            <a:endParaRPr lang="en-US" dirty="0"/>
          </a:p>
        </p:txBody>
      </p:sp>
      <p:sp>
        <p:nvSpPr>
          <p:cNvPr id="4" name="Date Placeholder 3">
            <a:extLst>
              <a:ext uri="{FF2B5EF4-FFF2-40B4-BE49-F238E27FC236}">
                <a16:creationId xmlns:a16="http://schemas.microsoft.com/office/drawing/2014/main" id="{A97639D3-7477-9E20-F63B-B3D323D05462}"/>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63B486AB-B9CB-7208-2DA4-F775A49CD635}"/>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EE390EAC-1AB3-213B-022D-8703C49DD9CA}"/>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11</a:t>
            </a:fld>
            <a:endParaRPr lang="en-US" dirty="0"/>
          </a:p>
        </p:txBody>
      </p:sp>
    </p:spTree>
    <p:extLst>
      <p:ext uri="{BB962C8B-B14F-4D97-AF65-F5344CB8AC3E}">
        <p14:creationId xmlns:p14="http://schemas.microsoft.com/office/powerpoint/2010/main" val="823538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592F7D-C2EF-188F-ADB9-5C7CEAB6250F}"/>
              </a:ext>
            </a:extLst>
          </p:cNvPr>
          <p:cNvSpPr>
            <a:spLocks noGrp="1"/>
          </p:cNvSpPr>
          <p:nvPr>
            <p:ph idx="1"/>
          </p:nvPr>
        </p:nvSpPr>
        <p:spPr>
          <a:xfrm>
            <a:off x="685800" y="1447800"/>
            <a:ext cx="7772400" cy="4876800"/>
          </a:xfrm>
        </p:spPr>
        <p:txBody>
          <a:bodyPr/>
          <a:lstStyle/>
          <a:p>
            <a:pPr marL="0" indent="0">
              <a:buNone/>
            </a:pPr>
            <a:r>
              <a:rPr lang="en-US" dirty="0"/>
              <a:t>Scenario - Dastardly organization sets up APs spoofing a target’s “home” network.  </a:t>
            </a:r>
          </a:p>
          <a:p>
            <a:pPr>
              <a:buFontTx/>
              <a:buChar char="-"/>
            </a:pPr>
            <a:r>
              <a:rPr lang="en-US" sz="2000" b="0" dirty="0"/>
              <a:t>STA comes in range and automatically attempts to associate (fails).  </a:t>
            </a:r>
          </a:p>
          <a:p>
            <a:pPr>
              <a:buFontTx/>
              <a:buChar char="-"/>
            </a:pPr>
            <a:r>
              <a:rPr lang="en-US" sz="2000" b="0" u="sng" dirty="0"/>
              <a:t>Even using RCM, the mere fact the STA tried to associate ‘identifies’ it as a member of that home network. And can still be tracked simply by attempting to associate or sending directed probe.</a:t>
            </a:r>
          </a:p>
          <a:p>
            <a:pPr>
              <a:buFontTx/>
              <a:buChar char="-"/>
            </a:pPr>
            <a:endParaRPr lang="en-US" sz="2000" b="0" dirty="0"/>
          </a:p>
          <a:p>
            <a:pPr>
              <a:buFontTx/>
              <a:buChar char="-"/>
            </a:pPr>
            <a:r>
              <a:rPr lang="en-US" sz="2000" b="0" dirty="0">
                <a:solidFill>
                  <a:srgbClr val="FF0000"/>
                </a:solidFill>
              </a:rPr>
              <a:t>Not solved by RCM</a:t>
            </a:r>
          </a:p>
          <a:p>
            <a:pPr>
              <a:buFontTx/>
              <a:buChar char="-"/>
            </a:pPr>
            <a:r>
              <a:rPr lang="en-US" sz="2000" b="0" u="sng" dirty="0">
                <a:solidFill>
                  <a:srgbClr val="FF0000"/>
                </a:solidFill>
              </a:rPr>
              <a:t>ONLY protection </a:t>
            </a:r>
            <a:r>
              <a:rPr lang="en-US" sz="2000" b="0" dirty="0">
                <a:solidFill>
                  <a:srgbClr val="FF0000"/>
                </a:solidFill>
              </a:rPr>
              <a:t>is that a STA determines that the AP is the ‘real deal’ before attempting to associate.</a:t>
            </a:r>
          </a:p>
          <a:p>
            <a:pPr marL="0" indent="0">
              <a:buNone/>
            </a:pPr>
            <a:endParaRPr lang="en-US" sz="2000" b="0" dirty="0">
              <a:solidFill>
                <a:srgbClr val="FF0000"/>
              </a:solidFill>
            </a:endParaRPr>
          </a:p>
          <a:p>
            <a:pPr marL="0" indent="0">
              <a:buNone/>
            </a:pPr>
            <a:r>
              <a:rPr lang="en-US" sz="2000" b="0" dirty="0">
                <a:solidFill>
                  <a:srgbClr val="FF0000"/>
                </a:solidFill>
              </a:rPr>
              <a:t>NOTE: STA “home network” addresses are different to all other networks</a:t>
            </a:r>
          </a:p>
          <a:p>
            <a:pPr marL="0" indent="0">
              <a:buNone/>
            </a:pPr>
            <a:r>
              <a:rPr lang="en-US" sz="2000" b="0" dirty="0"/>
              <a:t>  </a:t>
            </a:r>
          </a:p>
        </p:txBody>
      </p:sp>
      <p:sp>
        <p:nvSpPr>
          <p:cNvPr id="3" name="Title 2">
            <a:extLst>
              <a:ext uri="{FF2B5EF4-FFF2-40B4-BE49-F238E27FC236}">
                <a16:creationId xmlns:a16="http://schemas.microsoft.com/office/drawing/2014/main" id="{A423A75A-8787-E751-2CF4-FA0BB863A44C}"/>
              </a:ext>
            </a:extLst>
          </p:cNvPr>
          <p:cNvSpPr>
            <a:spLocks noGrp="1"/>
          </p:cNvSpPr>
          <p:nvPr>
            <p:ph type="title"/>
          </p:nvPr>
        </p:nvSpPr>
        <p:spPr>
          <a:xfrm>
            <a:off x="685800" y="685800"/>
            <a:ext cx="7772400" cy="609600"/>
          </a:xfrm>
        </p:spPr>
        <p:txBody>
          <a:bodyPr/>
          <a:lstStyle/>
          <a:p>
            <a:r>
              <a:rPr lang="en-US" dirty="0"/>
              <a:t>Privacy - Spoofing</a:t>
            </a:r>
          </a:p>
        </p:txBody>
      </p:sp>
      <p:sp>
        <p:nvSpPr>
          <p:cNvPr id="4" name="Date Placeholder 3">
            <a:extLst>
              <a:ext uri="{FF2B5EF4-FFF2-40B4-BE49-F238E27FC236}">
                <a16:creationId xmlns:a16="http://schemas.microsoft.com/office/drawing/2014/main" id="{69FBC363-A86E-6323-A0C8-F9C604654325}"/>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D6BB5D0F-AC91-9D04-93DC-42D359FD7B49}"/>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24689EE1-B686-AC3A-E537-89F3CF9B4340}"/>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12</a:t>
            </a:fld>
            <a:endParaRPr lang="en-US" dirty="0"/>
          </a:p>
        </p:txBody>
      </p:sp>
    </p:spTree>
    <p:extLst>
      <p:ext uri="{BB962C8B-B14F-4D97-AF65-F5344CB8AC3E}">
        <p14:creationId xmlns:p14="http://schemas.microsoft.com/office/powerpoint/2010/main" val="2663068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4DB7CBF-09CE-54B6-33CA-FEC0839FE5EE}"/>
              </a:ext>
            </a:extLst>
          </p:cNvPr>
          <p:cNvSpPr>
            <a:spLocks noGrp="1"/>
          </p:cNvSpPr>
          <p:nvPr>
            <p:ph idx="1"/>
          </p:nvPr>
        </p:nvSpPr>
        <p:spPr>
          <a:xfrm>
            <a:off x="685800" y="1692478"/>
            <a:ext cx="7772400" cy="4722813"/>
          </a:xfrm>
        </p:spPr>
        <p:txBody>
          <a:bodyPr/>
          <a:lstStyle/>
          <a:p>
            <a:pPr>
              <a:buFont typeface="+mj-lt"/>
              <a:buAutoNum type="arabicPeriod"/>
            </a:pPr>
            <a:r>
              <a:rPr lang="en-US" sz="1800" dirty="0"/>
              <a:t>Location based – Use GPS to record location of “Home AP”</a:t>
            </a:r>
          </a:p>
          <a:p>
            <a:pPr lvl="1"/>
            <a:r>
              <a:rPr lang="en-US" sz="1400" dirty="0"/>
              <a:t>Not an 802.11 solution</a:t>
            </a:r>
          </a:p>
          <a:p>
            <a:pPr>
              <a:buFont typeface="+mj-lt"/>
              <a:buAutoNum type="arabicPeriod"/>
            </a:pPr>
            <a:r>
              <a:rPr lang="en-US" sz="1800" dirty="0"/>
              <a:t>SSID Profile – Take an SSID profile of the “Home AP” and use this to verify the AP</a:t>
            </a:r>
          </a:p>
          <a:p>
            <a:pPr lvl="1"/>
            <a:r>
              <a:rPr lang="en-US" sz="1400" dirty="0"/>
              <a:t>Could be an 802.11 solution but probably proprietary </a:t>
            </a:r>
          </a:p>
          <a:p>
            <a:pPr lvl="1"/>
            <a:r>
              <a:rPr lang="en-US" sz="1400" dirty="0"/>
              <a:t>Very difficult to fake, (need to transmit a range of known SSIDs but mere presence of new SSIDs would defeat this)</a:t>
            </a:r>
          </a:p>
          <a:p>
            <a:pPr lvl="1"/>
            <a:r>
              <a:rPr lang="en-US" sz="1400" dirty="0"/>
              <a:t>Needs to account for updates and an algorithm would be out-of-scope - not as easy as it seems</a:t>
            </a:r>
          </a:p>
          <a:p>
            <a:pPr>
              <a:buFont typeface="+mj-lt"/>
              <a:buAutoNum type="arabicPeriod"/>
            </a:pPr>
            <a:r>
              <a:rPr lang="en-US" sz="1800" dirty="0"/>
              <a:t>Identifiable Beacon – Add a Beacon protection key and include hash in beacon.</a:t>
            </a:r>
          </a:p>
          <a:p>
            <a:pPr lvl="1"/>
            <a:r>
              <a:rPr lang="en-US" sz="1400" dirty="0"/>
              <a:t>Definitely an 802.11 solution, </a:t>
            </a:r>
          </a:p>
          <a:p>
            <a:pPr lvl="1"/>
            <a:r>
              <a:rPr lang="en-US" sz="1400" dirty="0"/>
              <a:t>Can defeated by near real-time relay and replay of the beacons </a:t>
            </a:r>
          </a:p>
          <a:p>
            <a:pPr>
              <a:buFont typeface="+mj-lt"/>
              <a:buAutoNum type="arabicPeriod" startAt="4"/>
            </a:pPr>
            <a:r>
              <a:rPr lang="en-US" sz="1800" dirty="0">
                <a:solidFill>
                  <a:srgbClr val="FF0000"/>
                </a:solidFill>
              </a:rPr>
              <a:t>Allocated MAC Address, ID and wildcard probe (new)</a:t>
            </a:r>
          </a:p>
          <a:p>
            <a:pPr lvl="1"/>
            <a:r>
              <a:rPr lang="en-US" sz="1400" dirty="0"/>
              <a:t>Definitely an 802.11 solution using Identifiable MAC address</a:t>
            </a:r>
          </a:p>
        </p:txBody>
      </p:sp>
      <p:sp>
        <p:nvSpPr>
          <p:cNvPr id="3" name="Title 2">
            <a:extLst>
              <a:ext uri="{FF2B5EF4-FFF2-40B4-BE49-F238E27FC236}">
                <a16:creationId xmlns:a16="http://schemas.microsoft.com/office/drawing/2014/main" id="{DD34CE55-0DCD-A7CC-950F-39A819B65691}"/>
              </a:ext>
            </a:extLst>
          </p:cNvPr>
          <p:cNvSpPr>
            <a:spLocks noGrp="1"/>
          </p:cNvSpPr>
          <p:nvPr>
            <p:ph type="title"/>
          </p:nvPr>
        </p:nvSpPr>
        <p:spPr>
          <a:xfrm>
            <a:off x="685800" y="471100"/>
            <a:ext cx="7772400" cy="1066800"/>
          </a:xfrm>
        </p:spPr>
        <p:txBody>
          <a:bodyPr/>
          <a:lstStyle/>
          <a:p>
            <a:r>
              <a:rPr lang="en-US" sz="2400" dirty="0"/>
              <a:t>How to stop the STA from sending Association Request to a spoof?   (See 22/1411)</a:t>
            </a:r>
          </a:p>
        </p:txBody>
      </p:sp>
      <p:sp>
        <p:nvSpPr>
          <p:cNvPr id="4" name="Date Placeholder 3">
            <a:extLst>
              <a:ext uri="{FF2B5EF4-FFF2-40B4-BE49-F238E27FC236}">
                <a16:creationId xmlns:a16="http://schemas.microsoft.com/office/drawing/2014/main" id="{F15B7655-DC89-48A7-CFC7-5DF9DD580EE1}"/>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48AE8EA7-40BC-5767-207F-A8FE26B2F620}"/>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C8F2ACA4-D4DD-5E38-4F6F-52C798950EA8}"/>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13</a:t>
            </a:fld>
            <a:endParaRPr lang="en-US" dirty="0"/>
          </a:p>
        </p:txBody>
      </p:sp>
    </p:spTree>
    <p:extLst>
      <p:ext uri="{BB962C8B-B14F-4D97-AF65-F5344CB8AC3E}">
        <p14:creationId xmlns:p14="http://schemas.microsoft.com/office/powerpoint/2010/main" val="2998382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F51A7E6-DA10-4F98-E277-59AC3861382B}"/>
              </a:ext>
            </a:extLst>
          </p:cNvPr>
          <p:cNvSpPr>
            <a:spLocks noGrp="1"/>
          </p:cNvSpPr>
          <p:nvPr>
            <p:ph idx="1"/>
          </p:nvPr>
        </p:nvSpPr>
        <p:spPr>
          <a:xfrm>
            <a:off x="685800" y="1524000"/>
            <a:ext cx="7772400" cy="4876800"/>
          </a:xfrm>
        </p:spPr>
        <p:txBody>
          <a:bodyPr/>
          <a:lstStyle/>
          <a:p>
            <a:r>
              <a:rPr lang="en-US" sz="1800" b="0" u="sng" dirty="0"/>
              <a:t>Each time </a:t>
            </a:r>
            <a:r>
              <a:rPr lang="en-US" sz="1800" b="0" dirty="0"/>
              <a:t>STA associates with the “home” network it is allocated two addresses AND an ID </a:t>
            </a:r>
          </a:p>
          <a:p>
            <a:pPr lvl="1"/>
            <a:r>
              <a:rPr lang="en-US" sz="1600" dirty="0"/>
              <a:t>Address #1 for Association ONLY, Address #2 for probes (if wants to be identified) or anything else.</a:t>
            </a:r>
          </a:p>
          <a:p>
            <a:pPr lvl="1"/>
            <a:r>
              <a:rPr lang="en-US" sz="1600" dirty="0"/>
              <a:t>Note: ID could be Device ID (but probably not). 1 or 2 octets</a:t>
            </a:r>
          </a:p>
          <a:p>
            <a:pPr marL="57150" indent="0">
              <a:buNone/>
            </a:pPr>
            <a:r>
              <a:rPr lang="en-US" sz="2000" dirty="0"/>
              <a:t> </a:t>
            </a:r>
            <a:r>
              <a:rPr lang="en-US" sz="1800" dirty="0"/>
              <a:t>IF STA ‘sees’ the home network SSID (passive or broadcast probes):</a:t>
            </a:r>
          </a:p>
          <a:p>
            <a:pPr marL="0" indent="0">
              <a:buNone/>
            </a:pPr>
            <a:r>
              <a:rPr lang="en-US" sz="1800" u="sng" dirty="0"/>
              <a:t>Before sending Association Request </a:t>
            </a:r>
          </a:p>
          <a:p>
            <a:r>
              <a:rPr lang="en-US" sz="1800" dirty="0"/>
              <a:t>STA sends a broadcast probe using allocated MAC Address #2.</a:t>
            </a:r>
          </a:p>
          <a:p>
            <a:r>
              <a:rPr lang="en-US" sz="1800" dirty="0"/>
              <a:t>The real AP identifies the STA and sends a Probe response including the correct ID. </a:t>
            </a:r>
          </a:p>
          <a:p>
            <a:pPr lvl="1"/>
            <a:r>
              <a:rPr lang="en-US" sz="1400" dirty="0">
                <a:solidFill>
                  <a:srgbClr val="FF0000"/>
                </a:solidFill>
              </a:rPr>
              <a:t>NOTE:  Only the “home” AP needs to do this.  Only an AP that has restricted clients.</a:t>
            </a:r>
          </a:p>
          <a:p>
            <a:endParaRPr lang="en-US" sz="1800" dirty="0"/>
          </a:p>
          <a:p>
            <a:r>
              <a:rPr lang="en-US" sz="1800" dirty="0"/>
              <a:t>STA checks the ID and will then associate using address #1 and then receives NEW Addresses and ID.</a:t>
            </a:r>
          </a:p>
          <a:p>
            <a:r>
              <a:rPr lang="en-US" sz="2000" dirty="0">
                <a:solidFill>
                  <a:srgbClr val="FF0000"/>
                </a:solidFill>
              </a:rPr>
              <a:t> </a:t>
            </a:r>
            <a:r>
              <a:rPr lang="en-US" sz="1800" dirty="0">
                <a:solidFill>
                  <a:srgbClr val="FF0000"/>
                </a:solidFill>
              </a:rPr>
              <a:t>“Spoof AP” does not know this STA address from any other and can not respond with the correct ID or know who it is</a:t>
            </a:r>
          </a:p>
          <a:p>
            <a:endParaRPr lang="en-US" dirty="0"/>
          </a:p>
          <a:p>
            <a:endParaRPr lang="en-US" dirty="0"/>
          </a:p>
          <a:p>
            <a:endParaRPr lang="en-US" dirty="0"/>
          </a:p>
          <a:p>
            <a:endParaRPr lang="en-US" dirty="0"/>
          </a:p>
        </p:txBody>
      </p:sp>
      <p:sp>
        <p:nvSpPr>
          <p:cNvPr id="3" name="Title 2">
            <a:extLst>
              <a:ext uri="{FF2B5EF4-FFF2-40B4-BE49-F238E27FC236}">
                <a16:creationId xmlns:a16="http://schemas.microsoft.com/office/drawing/2014/main" id="{AD206478-A054-CEC6-F89B-AE89884221A1}"/>
              </a:ext>
            </a:extLst>
          </p:cNvPr>
          <p:cNvSpPr>
            <a:spLocks noGrp="1"/>
          </p:cNvSpPr>
          <p:nvPr>
            <p:ph type="title"/>
          </p:nvPr>
        </p:nvSpPr>
        <p:spPr>
          <a:xfrm>
            <a:off x="458788" y="684213"/>
            <a:ext cx="7772400" cy="917574"/>
          </a:xfrm>
        </p:spPr>
        <p:txBody>
          <a:bodyPr/>
          <a:lstStyle/>
          <a:p>
            <a:r>
              <a:rPr lang="en-US" sz="2800" dirty="0"/>
              <a:t>“Allocated Address and ID and Broadcast Probe”</a:t>
            </a:r>
            <a:br>
              <a:rPr lang="en-US" sz="2800" dirty="0"/>
            </a:br>
            <a:r>
              <a:rPr lang="en-US" sz="2800" dirty="0"/>
              <a:t>Basic scheme</a:t>
            </a:r>
          </a:p>
        </p:txBody>
      </p:sp>
      <p:sp>
        <p:nvSpPr>
          <p:cNvPr id="4" name="Date Placeholder 3">
            <a:extLst>
              <a:ext uri="{FF2B5EF4-FFF2-40B4-BE49-F238E27FC236}">
                <a16:creationId xmlns:a16="http://schemas.microsoft.com/office/drawing/2014/main" id="{2F009268-9E7E-F661-F770-402D9005B2F4}"/>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14317DE2-14E3-8055-391F-9807BAC6693F}"/>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98E42C3D-4589-34D0-2B54-BD95B84BE1A1}"/>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14</a:t>
            </a:fld>
            <a:endParaRPr lang="en-US" dirty="0"/>
          </a:p>
        </p:txBody>
      </p:sp>
    </p:spTree>
    <p:extLst>
      <p:ext uri="{BB962C8B-B14F-4D97-AF65-F5344CB8AC3E}">
        <p14:creationId xmlns:p14="http://schemas.microsoft.com/office/powerpoint/2010/main" val="2278818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F30B851-F039-52E3-9642-1ECE098B645F}"/>
              </a:ext>
            </a:extLst>
          </p:cNvPr>
          <p:cNvSpPr>
            <a:spLocks noGrp="1"/>
          </p:cNvSpPr>
          <p:nvPr>
            <p:ph idx="1"/>
          </p:nvPr>
        </p:nvSpPr>
        <p:spPr>
          <a:xfrm>
            <a:off x="609600" y="1524000"/>
            <a:ext cx="7772400" cy="4876800"/>
          </a:xfrm>
        </p:spPr>
        <p:txBody>
          <a:bodyPr/>
          <a:lstStyle/>
          <a:p>
            <a:r>
              <a:rPr lang="en-US" sz="1800" dirty="0"/>
              <a:t>This “broadcast probe AP identity scheme” requires that the Address is identifiable, i.e., a pre-scheme is required. </a:t>
            </a:r>
          </a:p>
          <a:p>
            <a:endParaRPr lang="en-US" sz="1800" dirty="0"/>
          </a:p>
          <a:p>
            <a:r>
              <a:rPr lang="en-US" sz="1800" dirty="0"/>
              <a:t>MAAD MAC allocates two addresses to mitigate copying :</a:t>
            </a:r>
          </a:p>
          <a:p>
            <a:pPr lvl="1"/>
            <a:r>
              <a:rPr lang="en-US" sz="1600" dirty="0"/>
              <a:t>Address #1 used only for association</a:t>
            </a:r>
          </a:p>
          <a:p>
            <a:pPr lvl="1"/>
            <a:r>
              <a:rPr lang="en-US" sz="1600" dirty="0"/>
              <a:t>Address #2 used only when probing and ‘wants to be identified’</a:t>
            </a:r>
          </a:p>
          <a:p>
            <a:endParaRPr lang="en-US" sz="1800" dirty="0"/>
          </a:p>
          <a:p>
            <a:r>
              <a:rPr lang="en-US" sz="1800" dirty="0"/>
              <a:t>Home AP should include a “random ID” in every Probe response, using the actual ID when address #2 is identified.</a:t>
            </a:r>
          </a:p>
          <a:p>
            <a:pPr lvl="1"/>
            <a:r>
              <a:rPr lang="en-US" sz="1400" dirty="0"/>
              <a:t>Prevents “relay” attack (see next slide)</a:t>
            </a:r>
          </a:p>
          <a:p>
            <a:pPr lvl="1"/>
            <a:endParaRPr lang="en-US" sz="1400" dirty="0"/>
          </a:p>
          <a:p>
            <a:pPr lvl="1"/>
            <a:r>
              <a:rPr lang="en-US" sz="1400" dirty="0">
                <a:solidFill>
                  <a:srgbClr val="FF0000"/>
                </a:solidFill>
              </a:rPr>
              <a:t>Only the Home Network need do this</a:t>
            </a:r>
            <a:r>
              <a:rPr lang="en-US" sz="1400" dirty="0"/>
              <a:t>.</a:t>
            </a:r>
          </a:p>
          <a:p>
            <a:pPr marL="57150" indent="0">
              <a:buNone/>
            </a:pPr>
            <a:endParaRPr lang="en-US" sz="1050" b="0" i="1" dirty="0"/>
          </a:p>
          <a:p>
            <a:pPr marL="57150" indent="0">
              <a:buNone/>
            </a:pPr>
            <a:endParaRPr lang="en-US" sz="1800" dirty="0"/>
          </a:p>
          <a:p>
            <a:pPr marL="457200" lvl="1" indent="0">
              <a:buNone/>
            </a:pPr>
            <a:r>
              <a:rPr lang="en-US" dirty="0"/>
              <a:t>  </a:t>
            </a:r>
          </a:p>
          <a:p>
            <a:pPr marL="457200" lvl="1" indent="0">
              <a:buNone/>
            </a:pPr>
            <a:endParaRPr lang="en-US" dirty="0"/>
          </a:p>
        </p:txBody>
      </p:sp>
      <p:sp>
        <p:nvSpPr>
          <p:cNvPr id="3" name="Title 2">
            <a:extLst>
              <a:ext uri="{FF2B5EF4-FFF2-40B4-BE49-F238E27FC236}">
                <a16:creationId xmlns:a16="http://schemas.microsoft.com/office/drawing/2014/main" id="{2BB7EE2F-196C-60FB-A5DB-221EBEB84EB1}"/>
              </a:ext>
            </a:extLst>
          </p:cNvPr>
          <p:cNvSpPr>
            <a:spLocks noGrp="1"/>
          </p:cNvSpPr>
          <p:nvPr>
            <p:ph type="title"/>
          </p:nvPr>
        </p:nvSpPr>
        <p:spPr>
          <a:xfrm>
            <a:off x="685800" y="685800"/>
            <a:ext cx="7772400" cy="468868"/>
          </a:xfrm>
        </p:spPr>
        <p:txBody>
          <a:bodyPr/>
          <a:lstStyle/>
          <a:p>
            <a:r>
              <a:rPr lang="en-US" dirty="0"/>
              <a:t>AP Spoof Mitigation - continued</a:t>
            </a:r>
          </a:p>
        </p:txBody>
      </p:sp>
      <p:sp>
        <p:nvSpPr>
          <p:cNvPr id="4" name="Date Placeholder 3">
            <a:extLst>
              <a:ext uri="{FF2B5EF4-FFF2-40B4-BE49-F238E27FC236}">
                <a16:creationId xmlns:a16="http://schemas.microsoft.com/office/drawing/2014/main" id="{B74F2BED-C76F-F229-0D4A-7BEF694545C1}"/>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6D751C10-DAB0-5C1C-B56B-717D35767BE9}"/>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9DE3D825-0F2B-E443-BF34-72672B0F7E18}"/>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15</a:t>
            </a:fld>
            <a:endParaRPr lang="en-US" dirty="0"/>
          </a:p>
        </p:txBody>
      </p:sp>
    </p:spTree>
    <p:extLst>
      <p:ext uri="{BB962C8B-B14F-4D97-AF65-F5344CB8AC3E}">
        <p14:creationId xmlns:p14="http://schemas.microsoft.com/office/powerpoint/2010/main" val="678957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182B740-C2A1-CB0B-E126-336E9F198581}"/>
              </a:ext>
            </a:extLst>
          </p:cNvPr>
          <p:cNvSpPr>
            <a:spLocks noGrp="1"/>
          </p:cNvSpPr>
          <p:nvPr>
            <p:ph idx="1"/>
          </p:nvPr>
        </p:nvSpPr>
        <p:spPr>
          <a:xfrm>
            <a:off x="696913" y="1371600"/>
            <a:ext cx="7772400" cy="4875213"/>
          </a:xfrm>
        </p:spPr>
        <p:txBody>
          <a:bodyPr/>
          <a:lstStyle/>
          <a:p>
            <a:pPr marL="57150" indent="0">
              <a:buNone/>
            </a:pPr>
            <a:r>
              <a:rPr lang="en-US" sz="1600" b="0" i="1" dirty="0"/>
              <a:t>To overcome  AAID:</a:t>
            </a:r>
          </a:p>
          <a:p>
            <a:pPr marL="400050">
              <a:buFont typeface="+mj-lt"/>
              <a:buAutoNum type="arabicPeriod"/>
            </a:pPr>
            <a:r>
              <a:rPr lang="en-US" sz="1600" b="0" i="1" dirty="0"/>
              <a:t>Attacker needs to record every broadcast probe TA at target site (spoof AP), </a:t>
            </a:r>
          </a:p>
          <a:p>
            <a:pPr marL="400050">
              <a:buFont typeface="+mj-lt"/>
              <a:buAutoNum type="arabicPeriod"/>
            </a:pPr>
            <a:r>
              <a:rPr lang="en-US" sz="1600" b="0" i="1" dirty="0"/>
              <a:t>Then relays every TA to a STA situated near the “home” and send broadcast probe to home AP using every TA. </a:t>
            </a:r>
          </a:p>
          <a:p>
            <a:pPr marL="400050">
              <a:buFont typeface="+mj-lt"/>
              <a:buAutoNum type="arabicPeriod"/>
            </a:pPr>
            <a:r>
              <a:rPr lang="en-US" sz="1600" b="0" i="1" dirty="0"/>
              <a:t>Then note the ID returned per TA, and relay that back to target site (spoof) AP, </a:t>
            </a:r>
          </a:p>
          <a:p>
            <a:pPr marL="400050">
              <a:buFont typeface="+mj-lt"/>
              <a:buAutoNum type="arabicPeriod"/>
            </a:pPr>
            <a:r>
              <a:rPr lang="en-US" sz="1600" b="0" i="1" dirty="0"/>
              <a:t>Then either use ID in a probe response (there is a time delay) or wait to see if same TA used again for a probe*, and if so, send the ID recorded in 3) in probe response</a:t>
            </a:r>
          </a:p>
          <a:p>
            <a:pPr marL="400050">
              <a:buFont typeface="+mj-lt"/>
              <a:buAutoNum type="arabicPeriod"/>
            </a:pPr>
            <a:r>
              <a:rPr lang="en-US" sz="1600" b="0" i="1" dirty="0"/>
              <a:t>Wait to see if that causes a STA to try to associate.</a:t>
            </a:r>
          </a:p>
          <a:p>
            <a:pPr marL="800100" lvl="1"/>
            <a:r>
              <a:rPr lang="en-US" sz="1200" b="0" i="1" dirty="0"/>
              <a:t>Note that it will use different address to associate </a:t>
            </a:r>
          </a:p>
          <a:p>
            <a:pPr marL="400050">
              <a:buFont typeface="+mj-lt"/>
              <a:buAutoNum type="arabicPeriod"/>
            </a:pPr>
            <a:r>
              <a:rPr lang="en-US" sz="1600" b="0" i="1" dirty="0"/>
              <a:t>Still do not know who it is, but does know a member of the “home” network </a:t>
            </a:r>
          </a:p>
          <a:p>
            <a:pPr marL="57150" indent="0">
              <a:buNone/>
            </a:pPr>
            <a:r>
              <a:rPr lang="en-US" sz="1600" b="0" i="1" dirty="0"/>
              <a:t>Is this even a practical “attack”?  Multitude of probes received, still does not know who it is. </a:t>
            </a:r>
          </a:p>
          <a:p>
            <a:pPr marL="57150" indent="0">
              <a:buNone/>
            </a:pPr>
            <a:r>
              <a:rPr lang="en-US" sz="1600" b="0" i="1" dirty="0"/>
              <a:t>*Easy for a STA to not send another broadcast probe if response from the spoof “home” SSID does not have the correct ID – time limit etc.</a:t>
            </a:r>
            <a:endParaRPr lang="en-US" sz="1200" dirty="0"/>
          </a:p>
          <a:p>
            <a:pPr marL="57150" indent="0">
              <a:buNone/>
            </a:pPr>
            <a:r>
              <a:rPr lang="en-US" sz="1600" dirty="0">
                <a:solidFill>
                  <a:srgbClr val="FF0000"/>
                </a:solidFill>
              </a:rPr>
              <a:t>Bottom line - This means that using MAAD pre-scheme has more privacy than RMA AND provides solution for pre-association Access Control use cases</a:t>
            </a:r>
          </a:p>
          <a:p>
            <a:pPr marL="57150" indent="0">
              <a:buNone/>
            </a:pPr>
            <a:r>
              <a:rPr lang="en-US" sz="1600" dirty="0"/>
              <a:t>Note: RCM did not ‘break’ this “spoof’ scenario, but also it did not solve it (spoof AP)</a:t>
            </a:r>
          </a:p>
          <a:p>
            <a:pPr marL="457200" lvl="1" indent="0">
              <a:buNone/>
            </a:pPr>
            <a:r>
              <a:rPr lang="en-US" sz="1600" dirty="0"/>
              <a:t>Justification that a “pre-scheme” should be adopted</a:t>
            </a:r>
            <a:endParaRPr lang="en-US" sz="1800" dirty="0"/>
          </a:p>
        </p:txBody>
      </p:sp>
      <p:sp>
        <p:nvSpPr>
          <p:cNvPr id="3" name="Title 2">
            <a:extLst>
              <a:ext uri="{FF2B5EF4-FFF2-40B4-BE49-F238E27FC236}">
                <a16:creationId xmlns:a16="http://schemas.microsoft.com/office/drawing/2014/main" id="{BCB6B2BD-6F5B-D644-FEE0-25272466282C}"/>
              </a:ext>
            </a:extLst>
          </p:cNvPr>
          <p:cNvSpPr>
            <a:spLocks noGrp="1"/>
          </p:cNvSpPr>
          <p:nvPr>
            <p:ph type="title"/>
          </p:nvPr>
        </p:nvSpPr>
        <p:spPr>
          <a:xfrm>
            <a:off x="685800" y="685800"/>
            <a:ext cx="7772400" cy="762000"/>
          </a:xfrm>
        </p:spPr>
        <p:txBody>
          <a:bodyPr/>
          <a:lstStyle/>
          <a:p>
            <a:r>
              <a:rPr lang="en-US" dirty="0"/>
              <a:t>AAID Spoof defense</a:t>
            </a:r>
          </a:p>
        </p:txBody>
      </p:sp>
      <p:sp>
        <p:nvSpPr>
          <p:cNvPr id="4" name="Date Placeholder 3">
            <a:extLst>
              <a:ext uri="{FF2B5EF4-FFF2-40B4-BE49-F238E27FC236}">
                <a16:creationId xmlns:a16="http://schemas.microsoft.com/office/drawing/2014/main" id="{C79C076A-3E27-8CA6-ACBD-214FF6DDDBA2}"/>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04B97500-2B42-908C-D1DF-86249DA5C5AD}"/>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A5CEEA28-3FAA-F4CC-5461-B10157D73CBA}"/>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16</a:t>
            </a:fld>
            <a:endParaRPr lang="en-US" dirty="0"/>
          </a:p>
        </p:txBody>
      </p:sp>
    </p:spTree>
    <p:extLst>
      <p:ext uri="{BB962C8B-B14F-4D97-AF65-F5344CB8AC3E}">
        <p14:creationId xmlns:p14="http://schemas.microsoft.com/office/powerpoint/2010/main" val="40869854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25DD902-6981-4803-E131-B3884771EFEF}"/>
              </a:ext>
            </a:extLst>
          </p:cNvPr>
          <p:cNvSpPr>
            <a:spLocks noGrp="1"/>
          </p:cNvSpPr>
          <p:nvPr>
            <p:ph idx="1"/>
          </p:nvPr>
        </p:nvSpPr>
        <p:spPr>
          <a:xfrm>
            <a:off x="723900" y="1066283"/>
            <a:ext cx="7772400" cy="5554242"/>
          </a:xfrm>
        </p:spPr>
        <p:txBody>
          <a:bodyPr/>
          <a:lstStyle/>
          <a:p>
            <a:pPr marL="0" indent="0">
              <a:buNone/>
            </a:pPr>
            <a:r>
              <a:rPr lang="en-US" sz="1600" dirty="0"/>
              <a:t>Scenario:  Attacker notes the MAC address (#1) and uses it to gain access.</a:t>
            </a:r>
          </a:p>
          <a:p>
            <a:pPr marL="0" indent="0">
              <a:buNone/>
            </a:pPr>
            <a:r>
              <a:rPr lang="en-US" sz="1600" dirty="0"/>
              <a:t>Assumption: </a:t>
            </a:r>
            <a:r>
              <a:rPr lang="en-US" sz="1400" dirty="0"/>
              <a:t>“Home” network is using access control based on MAC Address</a:t>
            </a:r>
          </a:p>
          <a:p>
            <a:pPr marL="0" indent="0">
              <a:buNone/>
            </a:pPr>
            <a:r>
              <a:rPr lang="en-US" sz="1600" dirty="0"/>
              <a:t>Discussion: </a:t>
            </a:r>
          </a:p>
          <a:p>
            <a:pPr marL="457200" indent="-457200">
              <a:buFont typeface="+mj-lt"/>
              <a:buAutoNum type="arabicPeriod"/>
            </a:pPr>
            <a:r>
              <a:rPr lang="en-US" sz="1600" dirty="0"/>
              <a:t>When does the attacker hear the Address and know who it is?</a:t>
            </a:r>
            <a:endParaRPr lang="en-US" sz="1400" dirty="0"/>
          </a:p>
          <a:p>
            <a:pPr marL="857250" lvl="1" indent="-457200">
              <a:buFont typeface="+mj-lt"/>
              <a:buAutoNum type="alphaLcPeriod"/>
            </a:pPr>
            <a:r>
              <a:rPr lang="en-US" sz="1400" dirty="0"/>
              <a:t>From a spoof AP – but that can be defeated (see previous).  Also, in this case it knows the home AP anyway.</a:t>
            </a:r>
          </a:p>
          <a:p>
            <a:pPr marL="857250" lvl="1" indent="-457200">
              <a:buFont typeface="+mj-lt"/>
              <a:buAutoNum type="alphaLcPeriod"/>
            </a:pPr>
            <a:r>
              <a:rPr lang="en-US" sz="1400" dirty="0"/>
              <a:t>Attacker hears STA trying to associate to actual ‘home’ SSID and somehow makes it fail?</a:t>
            </a:r>
          </a:p>
          <a:p>
            <a:pPr marL="400050" lvl="1" indent="0">
              <a:buNone/>
            </a:pPr>
            <a:r>
              <a:rPr lang="en-US" sz="1400" dirty="0"/>
              <a:t>Note: Direction/steering Probes use address #2 if in vicinity, attacker does not know who it is.  Addresses changed every association.</a:t>
            </a:r>
          </a:p>
          <a:p>
            <a:pPr marL="857250" lvl="1" indent="-457200">
              <a:buFont typeface="+mj-lt"/>
              <a:buAutoNum type="alphaLcPeriod"/>
            </a:pPr>
            <a:endParaRPr lang="en-US" sz="1200" dirty="0"/>
          </a:p>
          <a:p>
            <a:pPr marL="457200" indent="-457200">
              <a:buFont typeface="+mj-lt"/>
              <a:buAutoNum type="arabicPeriod"/>
            </a:pPr>
            <a:r>
              <a:rPr lang="en-US" sz="1600" dirty="0"/>
              <a:t>How does attacker use it?</a:t>
            </a:r>
          </a:p>
          <a:p>
            <a:pPr marL="857250" lvl="1" indent="-457200"/>
            <a:r>
              <a:rPr lang="en-US" sz="1400" dirty="0"/>
              <a:t>Attacker hears the Association Request, blocks the response, then quickly tries itself, BUT why? </a:t>
            </a:r>
          </a:p>
          <a:p>
            <a:pPr marL="857250" lvl="1" indent="-457200"/>
            <a:r>
              <a:rPr lang="en-US" sz="1400" dirty="0"/>
              <a:t>Address is used as first line of defense; attacker still needs the key to actually associate</a:t>
            </a:r>
            <a:r>
              <a:rPr lang="en-US" sz="1600" dirty="0"/>
              <a:t>.  </a:t>
            </a:r>
          </a:p>
          <a:p>
            <a:pPr marL="857250" lvl="1" indent="-457200"/>
            <a:r>
              <a:rPr lang="en-US" sz="1600" b="1" u="sng" dirty="0">
                <a:solidFill>
                  <a:srgbClr val="002060"/>
                </a:solidFill>
              </a:rPr>
              <a:t>What is the gain</a:t>
            </a:r>
            <a:r>
              <a:rPr lang="en-US" sz="1600" dirty="0"/>
              <a:t>?  DOS? (easier ways to do that).  </a:t>
            </a:r>
          </a:p>
          <a:p>
            <a:pPr marL="857250" lvl="1" indent="-457200"/>
            <a:r>
              <a:rPr lang="en-US" sz="1600" dirty="0"/>
              <a:t>Steering and access control cases still do not allow association, AND they use Address #2</a:t>
            </a:r>
          </a:p>
          <a:p>
            <a:pPr marL="0" indent="0">
              <a:buNone/>
            </a:pPr>
            <a:endParaRPr lang="en-US" sz="1400" dirty="0">
              <a:solidFill>
                <a:srgbClr val="FF0000"/>
              </a:solidFill>
            </a:endParaRPr>
          </a:p>
          <a:p>
            <a:pPr marL="0" indent="0">
              <a:buNone/>
            </a:pPr>
            <a:r>
              <a:rPr lang="en-US" sz="1400" dirty="0">
                <a:solidFill>
                  <a:srgbClr val="FF0000"/>
                </a:solidFill>
              </a:rPr>
              <a:t>Remember - Pre-association Access Control not possible with RMA or Device ID.</a:t>
            </a:r>
          </a:p>
          <a:p>
            <a:pPr marL="857250" lvl="1" indent="-457200"/>
            <a:endParaRPr lang="en-US" dirty="0"/>
          </a:p>
        </p:txBody>
      </p:sp>
      <p:sp>
        <p:nvSpPr>
          <p:cNvPr id="3" name="Title 2">
            <a:extLst>
              <a:ext uri="{FF2B5EF4-FFF2-40B4-BE49-F238E27FC236}">
                <a16:creationId xmlns:a16="http://schemas.microsoft.com/office/drawing/2014/main" id="{AA313CB5-1F6D-77BB-2639-752741FF68E2}"/>
              </a:ext>
            </a:extLst>
          </p:cNvPr>
          <p:cNvSpPr>
            <a:spLocks noGrp="1"/>
          </p:cNvSpPr>
          <p:nvPr>
            <p:ph type="title"/>
          </p:nvPr>
        </p:nvSpPr>
        <p:spPr>
          <a:xfrm>
            <a:off x="685800" y="685800"/>
            <a:ext cx="7772400" cy="380483"/>
          </a:xfrm>
        </p:spPr>
        <p:txBody>
          <a:bodyPr/>
          <a:lstStyle/>
          <a:p>
            <a:r>
              <a:rPr lang="en-US" dirty="0"/>
              <a:t>Clone Address</a:t>
            </a:r>
          </a:p>
        </p:txBody>
      </p:sp>
      <p:sp>
        <p:nvSpPr>
          <p:cNvPr id="4" name="Date Placeholder 3">
            <a:extLst>
              <a:ext uri="{FF2B5EF4-FFF2-40B4-BE49-F238E27FC236}">
                <a16:creationId xmlns:a16="http://schemas.microsoft.com/office/drawing/2014/main" id="{A1FDD9C3-B8B6-AAD0-CE03-4DBF28CA05CC}"/>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38E429E1-B260-E071-830B-6D33E1A48E07}"/>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B93933C4-C73B-A1E4-DEEE-917459A9549C}"/>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17</a:t>
            </a:fld>
            <a:endParaRPr lang="en-US" dirty="0"/>
          </a:p>
        </p:txBody>
      </p:sp>
    </p:spTree>
    <p:extLst>
      <p:ext uri="{BB962C8B-B14F-4D97-AF65-F5344CB8AC3E}">
        <p14:creationId xmlns:p14="http://schemas.microsoft.com/office/powerpoint/2010/main" val="32129481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13BCD85-7D43-C909-682C-2201643084B1}"/>
              </a:ext>
            </a:extLst>
          </p:cNvPr>
          <p:cNvSpPr>
            <a:spLocks noGrp="1"/>
          </p:cNvSpPr>
          <p:nvPr>
            <p:ph idx="1"/>
          </p:nvPr>
        </p:nvSpPr>
        <p:spPr/>
        <p:txBody>
          <a:bodyPr/>
          <a:lstStyle/>
          <a:p>
            <a:r>
              <a:rPr lang="en-US" dirty="0"/>
              <a:t>Are these privacy concerns made worse if a pre-scheme is used (compared to RCM)?</a:t>
            </a:r>
          </a:p>
          <a:p>
            <a:r>
              <a:rPr lang="en-US" dirty="0"/>
              <a:t>NO</a:t>
            </a:r>
          </a:p>
          <a:p>
            <a:endParaRPr lang="en-US" dirty="0"/>
          </a:p>
          <a:p>
            <a:pPr marL="0" indent="0">
              <a:buNone/>
            </a:pPr>
            <a:r>
              <a:rPr lang="en-US" dirty="0"/>
              <a:t>Also</a:t>
            </a:r>
          </a:p>
          <a:p>
            <a:r>
              <a:rPr lang="en-US" dirty="0"/>
              <a:t>Spoof AP can be mitigated by using a pre-scheme with 2 addresses (plus ID)</a:t>
            </a:r>
          </a:p>
          <a:p>
            <a:r>
              <a:rPr lang="en-US" dirty="0"/>
              <a:t>Spoof cannot be mitigated by RCM </a:t>
            </a:r>
          </a:p>
          <a:p>
            <a:pPr lvl="1"/>
            <a:endParaRPr lang="en-US" dirty="0"/>
          </a:p>
          <a:p>
            <a:endParaRPr lang="en-US" dirty="0"/>
          </a:p>
          <a:p>
            <a:endParaRPr lang="en-US" dirty="0"/>
          </a:p>
        </p:txBody>
      </p:sp>
      <p:sp>
        <p:nvSpPr>
          <p:cNvPr id="3" name="Title 2">
            <a:extLst>
              <a:ext uri="{FF2B5EF4-FFF2-40B4-BE49-F238E27FC236}">
                <a16:creationId xmlns:a16="http://schemas.microsoft.com/office/drawing/2014/main" id="{A2AD466E-A18D-9183-79A4-EAF0B764AB22}"/>
              </a:ext>
            </a:extLst>
          </p:cNvPr>
          <p:cNvSpPr>
            <a:spLocks noGrp="1"/>
          </p:cNvSpPr>
          <p:nvPr>
            <p:ph type="title"/>
          </p:nvPr>
        </p:nvSpPr>
        <p:spPr/>
        <p:txBody>
          <a:bodyPr/>
          <a:lstStyle/>
          <a:p>
            <a:r>
              <a:rPr lang="en-US" dirty="0"/>
              <a:t>Spoof and Clone Conclusions</a:t>
            </a:r>
          </a:p>
        </p:txBody>
      </p:sp>
      <p:sp>
        <p:nvSpPr>
          <p:cNvPr id="4" name="Date Placeholder 3">
            <a:extLst>
              <a:ext uri="{FF2B5EF4-FFF2-40B4-BE49-F238E27FC236}">
                <a16:creationId xmlns:a16="http://schemas.microsoft.com/office/drawing/2014/main" id="{54C988A6-4407-2E4D-C60B-C57EA6BE480E}"/>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0AD28C18-5916-8FAA-6FE5-D77E925796E7}"/>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08DCC061-A9F6-4108-2C06-7A9A6263C930}"/>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18</a:t>
            </a:fld>
            <a:endParaRPr lang="en-US" dirty="0"/>
          </a:p>
        </p:txBody>
      </p:sp>
    </p:spTree>
    <p:extLst>
      <p:ext uri="{BB962C8B-B14F-4D97-AF65-F5344CB8AC3E}">
        <p14:creationId xmlns:p14="http://schemas.microsoft.com/office/powerpoint/2010/main" val="18293925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7A54FE-75CD-806B-B79C-F9E3459F9D24}"/>
              </a:ext>
            </a:extLst>
          </p:cNvPr>
          <p:cNvSpPr>
            <a:spLocks noGrp="1"/>
          </p:cNvSpPr>
          <p:nvPr>
            <p:ph idx="1"/>
          </p:nvPr>
        </p:nvSpPr>
        <p:spPr>
          <a:xfrm>
            <a:off x="685291" y="1462481"/>
            <a:ext cx="7772400" cy="5012932"/>
          </a:xfrm>
        </p:spPr>
        <p:txBody>
          <a:bodyPr/>
          <a:lstStyle/>
          <a:p>
            <a:pPr marL="0" indent="0">
              <a:buNone/>
            </a:pPr>
            <a:r>
              <a:rPr lang="en-US" sz="2000" dirty="0"/>
              <a:t>4.1	Pre-Association Steering</a:t>
            </a:r>
          </a:p>
          <a:p>
            <a:pPr marL="0" indent="0">
              <a:buNone/>
            </a:pPr>
            <a:r>
              <a:rPr lang="en-GB" sz="1600" dirty="0">
                <a:effectLst/>
                <a:latin typeface="Times New Roman" panose="02020603050405020304" pitchFamily="18" charset="0"/>
                <a:ea typeface="SimSun" panose="02010600030101010101" pitchFamily="2" charset="-122"/>
              </a:rPr>
              <a:t>“The user brings a phone within range of a multiple-AP infrastructure. Before connecting to the 802.11 network, the phone scans to discover the available APs, by sending Probe Requests.”</a:t>
            </a:r>
          </a:p>
          <a:p>
            <a:pPr lvl="1"/>
            <a:r>
              <a:rPr lang="en-US" sz="1600" dirty="0"/>
              <a:t>STA recognizes SSID (ESS), sends probe(s)</a:t>
            </a:r>
          </a:p>
          <a:p>
            <a:pPr lvl="1"/>
            <a:r>
              <a:rPr lang="en-US" sz="1600" dirty="0"/>
              <a:t>Probe Responses only from APs ‘interested’.</a:t>
            </a:r>
            <a:endParaRPr lang="en-GB" sz="1600" dirty="0">
              <a:effectLst/>
              <a:latin typeface="Times New Roman" panose="02020603050405020304" pitchFamily="18" charset="0"/>
              <a:ea typeface="SimSun" panose="02010600030101010101" pitchFamily="2" charset="-122"/>
            </a:endParaRPr>
          </a:p>
          <a:p>
            <a:pPr marL="0" indent="0">
              <a:buNone/>
            </a:pPr>
            <a:r>
              <a:rPr lang="en-US" sz="2000" dirty="0"/>
              <a:t>4.2	Home Control</a:t>
            </a:r>
          </a:p>
          <a:p>
            <a:r>
              <a:rPr lang="en-US" sz="1400" dirty="0">
                <a:latin typeface="Calibri" panose="020F0502020204030204" pitchFamily="34" charset="0"/>
              </a:rPr>
              <a:t>AP simply has a list of known MAC Addresses</a:t>
            </a:r>
          </a:p>
          <a:p>
            <a:r>
              <a:rPr lang="en-US" sz="1400" dirty="0">
                <a:latin typeface="Calibri" panose="020F0502020204030204" pitchFamily="34" charset="0"/>
              </a:rPr>
              <a:t>AP can also have a list of known “blocked” MAC Addresses.</a:t>
            </a:r>
          </a:p>
          <a:p>
            <a:r>
              <a:rPr lang="en-US" sz="1400" dirty="0">
                <a:latin typeface="Calibri" panose="020F0502020204030204" pitchFamily="34" charset="0"/>
              </a:rPr>
              <a:t>Obviously does not work if RCM</a:t>
            </a:r>
          </a:p>
          <a:p>
            <a:r>
              <a:rPr lang="en-US" sz="1400" dirty="0"/>
              <a:t>MAAD works pre-detection</a:t>
            </a:r>
          </a:p>
          <a:p>
            <a:pPr lvl="1"/>
            <a:r>
              <a:rPr lang="en-US" sz="1200" dirty="0"/>
              <a:t>Stored MAC address in the new one issued at the prior association</a:t>
            </a:r>
            <a:endParaRPr lang="en-US" sz="1100" dirty="0">
              <a:latin typeface="Calibri" panose="020F0502020204030204" pitchFamily="34" charset="0"/>
            </a:endParaRPr>
          </a:p>
          <a:p>
            <a:pPr marL="0" indent="0">
              <a:buNone/>
            </a:pPr>
            <a:r>
              <a:rPr lang="en-US" sz="1800" dirty="0"/>
              <a:t>4.9&amp;4.10	     Steering – Allowed/disallowed, Managed buildings</a:t>
            </a:r>
            <a:r>
              <a:rPr lang="en-US" dirty="0"/>
              <a:t> </a:t>
            </a:r>
            <a:endParaRPr lang="en-US" sz="2400" dirty="0"/>
          </a:p>
          <a:p>
            <a:r>
              <a:rPr lang="en-US" sz="1800" dirty="0"/>
              <a:t>ability to identify STA from the Association Request can be used for steering, allowance, speed etc. </a:t>
            </a:r>
          </a:p>
          <a:p>
            <a:pPr marL="0" indent="0">
              <a:buNone/>
            </a:pPr>
            <a:r>
              <a:rPr lang="en-US" sz="1800" dirty="0">
                <a:solidFill>
                  <a:srgbClr val="FF0000"/>
                </a:solidFill>
              </a:rPr>
              <a:t>Bottom line – they do exist</a:t>
            </a:r>
          </a:p>
        </p:txBody>
      </p:sp>
      <p:sp>
        <p:nvSpPr>
          <p:cNvPr id="3" name="Title 2">
            <a:extLst>
              <a:ext uri="{FF2B5EF4-FFF2-40B4-BE49-F238E27FC236}">
                <a16:creationId xmlns:a16="http://schemas.microsoft.com/office/drawing/2014/main" id="{D4C72E14-B065-DD3C-9853-F66B1C0883F5}"/>
              </a:ext>
            </a:extLst>
          </p:cNvPr>
          <p:cNvSpPr>
            <a:spLocks noGrp="1"/>
          </p:cNvSpPr>
          <p:nvPr>
            <p:ph type="title"/>
          </p:nvPr>
        </p:nvSpPr>
        <p:spPr>
          <a:xfrm>
            <a:off x="685800" y="685800"/>
            <a:ext cx="7772400" cy="762000"/>
          </a:xfrm>
        </p:spPr>
        <p:txBody>
          <a:bodyPr/>
          <a:lstStyle/>
          <a:p>
            <a:r>
              <a:rPr lang="en-US" sz="2800" dirty="0"/>
              <a:t>(some) Pre-Association Use Cases</a:t>
            </a:r>
            <a:br>
              <a:rPr lang="en-US" sz="2800" dirty="0"/>
            </a:br>
            <a:r>
              <a:rPr lang="en-US" sz="2400" dirty="0"/>
              <a:t>(see 22/1230r0)</a:t>
            </a:r>
            <a:endParaRPr lang="en-US" sz="2800" dirty="0"/>
          </a:p>
        </p:txBody>
      </p:sp>
      <p:sp>
        <p:nvSpPr>
          <p:cNvPr id="4" name="Date Placeholder 3">
            <a:extLst>
              <a:ext uri="{FF2B5EF4-FFF2-40B4-BE49-F238E27FC236}">
                <a16:creationId xmlns:a16="http://schemas.microsoft.com/office/drawing/2014/main" id="{34E3A366-B6A5-13B6-D7AC-9A6007309127}"/>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E41F3C25-1B9E-0A15-10EE-7D0756718D88}"/>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5D830C00-E00B-809E-89A1-1FB7BDF4A706}"/>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19</a:t>
            </a:fld>
            <a:endParaRPr lang="en-US" dirty="0"/>
          </a:p>
        </p:txBody>
      </p:sp>
    </p:spTree>
    <p:extLst>
      <p:ext uri="{BB962C8B-B14F-4D97-AF65-F5344CB8AC3E}">
        <p14:creationId xmlns:p14="http://schemas.microsoft.com/office/powerpoint/2010/main" val="3975833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0C946E-0BB7-2FED-5C4C-FD41EAC9D9F8}"/>
              </a:ext>
            </a:extLst>
          </p:cNvPr>
          <p:cNvSpPr>
            <a:spLocks noGrp="1"/>
          </p:cNvSpPr>
          <p:nvPr>
            <p:ph idx="1"/>
          </p:nvPr>
        </p:nvSpPr>
        <p:spPr>
          <a:xfrm>
            <a:off x="696913" y="1154667"/>
            <a:ext cx="7772400" cy="5246133"/>
          </a:xfrm>
        </p:spPr>
        <p:txBody>
          <a:bodyPr/>
          <a:lstStyle/>
          <a:p>
            <a:pPr marL="0" indent="0">
              <a:buNone/>
            </a:pPr>
            <a:r>
              <a:rPr lang="en-US" sz="1800" dirty="0"/>
              <a:t>Why do I feel that I need to go through all this again?  Nothing in this presentation is new, it has all been presented before in various submissions.</a:t>
            </a:r>
          </a:p>
          <a:p>
            <a:pPr marL="0" indent="0">
              <a:buNone/>
            </a:pPr>
            <a:r>
              <a:rPr lang="en-US" sz="1800" dirty="0"/>
              <a:t>BUT</a:t>
            </a:r>
          </a:p>
          <a:p>
            <a:pPr marL="0" indent="0">
              <a:buNone/>
            </a:pPr>
            <a:r>
              <a:rPr lang="en-US" sz="1800" dirty="0"/>
              <a:t>Presenting in Telecons has proved to be ineffective and frustrating as when making a presentation at Interim or Plenary, back come the original negative comments that have been covered in detail in presentations made in the Telecons, which maybe the objector has not seen or understood.  </a:t>
            </a:r>
          </a:p>
          <a:p>
            <a:pPr marL="0" indent="0">
              <a:buNone/>
            </a:pPr>
            <a:r>
              <a:rPr lang="en-US" sz="1800" dirty="0"/>
              <a:t>I realize that unfortunately this has become controversial subject, but I feel that </a:t>
            </a:r>
            <a:r>
              <a:rPr lang="en-US" sz="1800" u="sng" dirty="0"/>
              <a:t>if the pre-schemes are understood </a:t>
            </a:r>
            <a:r>
              <a:rPr lang="en-US" sz="1800" dirty="0"/>
              <a:t>and looked at fully, there is </a:t>
            </a:r>
            <a:r>
              <a:rPr lang="en-US" sz="1800" u="sng" dirty="0"/>
              <a:t>no reasonable reason not to allow at least one </a:t>
            </a:r>
            <a:r>
              <a:rPr lang="en-US" sz="1800" dirty="0"/>
              <a:t>of them to be included.  </a:t>
            </a:r>
          </a:p>
          <a:p>
            <a:pPr marL="0" indent="0">
              <a:buNone/>
            </a:pPr>
            <a:r>
              <a:rPr lang="en-US" sz="1800" dirty="0"/>
              <a:t>I have covered every reasonable objection and comment made against using a pre-scheme.  </a:t>
            </a:r>
          </a:p>
          <a:p>
            <a:pPr marL="0" indent="0">
              <a:buNone/>
            </a:pPr>
            <a:r>
              <a:rPr lang="en-US" sz="1800" dirty="0"/>
              <a:t>This presentation is meant to be presented at face-to-face, acting as a tutorial, before going to the Motions as proposed in 22/1584</a:t>
            </a:r>
            <a:r>
              <a:rPr lang="en-US" sz="2000" dirty="0"/>
              <a:t>.</a:t>
            </a:r>
          </a:p>
          <a:p>
            <a:pPr marL="0" indent="0">
              <a:buNone/>
            </a:pPr>
            <a:endParaRPr lang="en-US" dirty="0"/>
          </a:p>
        </p:txBody>
      </p:sp>
      <p:sp>
        <p:nvSpPr>
          <p:cNvPr id="3" name="Title 2">
            <a:extLst>
              <a:ext uri="{FF2B5EF4-FFF2-40B4-BE49-F238E27FC236}">
                <a16:creationId xmlns:a16="http://schemas.microsoft.com/office/drawing/2014/main" id="{019FCA73-0352-96B5-F2FD-C6562FC61296}"/>
              </a:ext>
            </a:extLst>
          </p:cNvPr>
          <p:cNvSpPr>
            <a:spLocks noGrp="1"/>
          </p:cNvSpPr>
          <p:nvPr>
            <p:ph type="title"/>
          </p:nvPr>
        </p:nvSpPr>
        <p:spPr>
          <a:xfrm>
            <a:off x="685800" y="685800"/>
            <a:ext cx="7772400" cy="457200"/>
          </a:xfrm>
        </p:spPr>
        <p:txBody>
          <a:bodyPr/>
          <a:lstStyle/>
          <a:p>
            <a:r>
              <a:rPr lang="en-US" dirty="0"/>
              <a:t>Statement</a:t>
            </a:r>
          </a:p>
        </p:txBody>
      </p:sp>
      <p:sp>
        <p:nvSpPr>
          <p:cNvPr id="4" name="Date Placeholder 3">
            <a:extLst>
              <a:ext uri="{FF2B5EF4-FFF2-40B4-BE49-F238E27FC236}">
                <a16:creationId xmlns:a16="http://schemas.microsoft.com/office/drawing/2014/main" id="{33640D32-BFC3-CE50-B9D1-CA5E8EC868A8}"/>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D0F986CA-7B39-2037-2279-CE71B8CE284B}"/>
              </a:ext>
            </a:extLst>
          </p:cNvPr>
          <p:cNvSpPr>
            <a:spLocks noGrp="1"/>
          </p:cNvSpPr>
          <p:nvPr>
            <p:ph type="ftr" sz="quarter" idx="11"/>
          </p:nvPr>
        </p:nvSpPr>
        <p:spPr/>
        <p:txBody>
          <a:bodyPr/>
          <a:lstStyle/>
          <a:p>
            <a:pPr>
              <a:defRPr/>
            </a:pPr>
            <a:r>
              <a:rPr lang="en-US" dirty="0"/>
              <a:t>Graham Smith, SR Technologies</a:t>
            </a:r>
          </a:p>
        </p:txBody>
      </p:sp>
      <p:sp>
        <p:nvSpPr>
          <p:cNvPr id="6" name="Slide Number Placeholder 5">
            <a:extLst>
              <a:ext uri="{FF2B5EF4-FFF2-40B4-BE49-F238E27FC236}">
                <a16:creationId xmlns:a16="http://schemas.microsoft.com/office/drawing/2014/main" id="{73B00B41-8AD1-D040-48AE-2CE06037E3F3}"/>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24871206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4E2D4D-04B2-7FE1-2B7C-8DCEF181E4CB}"/>
              </a:ext>
            </a:extLst>
          </p:cNvPr>
          <p:cNvSpPr>
            <a:spLocks noGrp="1"/>
          </p:cNvSpPr>
          <p:nvPr>
            <p:ph idx="1"/>
          </p:nvPr>
        </p:nvSpPr>
        <p:spPr>
          <a:xfrm>
            <a:off x="685800" y="1447800"/>
            <a:ext cx="7772400" cy="4648200"/>
          </a:xfrm>
        </p:spPr>
        <p:txBody>
          <a:bodyPr/>
          <a:lstStyle/>
          <a:p>
            <a:r>
              <a:rPr lang="en-US" dirty="0"/>
              <a:t>Details in this presentation may also be used to support IRM and RRCM</a:t>
            </a:r>
          </a:p>
          <a:p>
            <a:pPr lvl="1"/>
            <a:r>
              <a:rPr lang="en-US" dirty="0"/>
              <a:t>MAAD and IRM are very simple, no computations required</a:t>
            </a:r>
          </a:p>
          <a:p>
            <a:pPr lvl="2"/>
            <a:r>
              <a:rPr lang="en-US" dirty="0"/>
              <a:t>Can allocate 1, 2 or more address allocations (plus an ID)</a:t>
            </a:r>
          </a:p>
          <a:p>
            <a:pPr lvl="1"/>
            <a:r>
              <a:rPr lang="en-US" dirty="0"/>
              <a:t>RRCM has minimal computations</a:t>
            </a:r>
          </a:p>
          <a:p>
            <a:pPr lvl="2"/>
            <a:r>
              <a:rPr lang="en-US" dirty="0"/>
              <a:t>Ability to allocate numerous addresses</a:t>
            </a:r>
          </a:p>
          <a:p>
            <a:endParaRPr lang="en-US" dirty="0"/>
          </a:p>
          <a:p>
            <a:r>
              <a:rPr lang="en-US" dirty="0"/>
              <a:t>Pre-schemes address ALL Use Cases including those requiring identification before Association</a:t>
            </a:r>
          </a:p>
          <a:p>
            <a:endParaRPr lang="en-US" dirty="0"/>
          </a:p>
          <a:p>
            <a:r>
              <a:rPr lang="en-US" dirty="0"/>
              <a:t>Pre-schemes can be used to mitigate spoof AP</a:t>
            </a:r>
          </a:p>
          <a:p>
            <a:pPr lvl="1"/>
            <a:r>
              <a:rPr lang="en-US" dirty="0"/>
              <a:t>Allocating two addresses plus ID can prevent spoofing.</a:t>
            </a:r>
          </a:p>
          <a:p>
            <a:endParaRPr lang="en-US" dirty="0"/>
          </a:p>
          <a:p>
            <a:pPr marL="0" indent="0">
              <a:buNone/>
            </a:pPr>
            <a:endParaRPr lang="en-US" dirty="0"/>
          </a:p>
        </p:txBody>
      </p:sp>
      <p:sp>
        <p:nvSpPr>
          <p:cNvPr id="3" name="Title 2">
            <a:extLst>
              <a:ext uri="{FF2B5EF4-FFF2-40B4-BE49-F238E27FC236}">
                <a16:creationId xmlns:a16="http://schemas.microsoft.com/office/drawing/2014/main" id="{D1927B3C-FFFE-10D7-0FCC-7A4170D58F27}"/>
              </a:ext>
            </a:extLst>
          </p:cNvPr>
          <p:cNvSpPr>
            <a:spLocks noGrp="1"/>
          </p:cNvSpPr>
          <p:nvPr>
            <p:ph type="title"/>
          </p:nvPr>
        </p:nvSpPr>
        <p:spPr>
          <a:xfrm>
            <a:off x="685800" y="685800"/>
            <a:ext cx="7772400" cy="685800"/>
          </a:xfrm>
        </p:spPr>
        <p:txBody>
          <a:bodyPr/>
          <a:lstStyle/>
          <a:p>
            <a:r>
              <a:rPr lang="en-US" dirty="0"/>
              <a:t>Summary</a:t>
            </a:r>
          </a:p>
        </p:txBody>
      </p:sp>
      <p:sp>
        <p:nvSpPr>
          <p:cNvPr id="4" name="Date Placeholder 3">
            <a:extLst>
              <a:ext uri="{FF2B5EF4-FFF2-40B4-BE49-F238E27FC236}">
                <a16:creationId xmlns:a16="http://schemas.microsoft.com/office/drawing/2014/main" id="{E163CA17-4C46-80E6-3DF5-5747EEA936C1}"/>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D5910D5E-8CFF-E0F7-9B95-B8B575F8AF94}"/>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B5766E17-039B-022C-8986-6A329A4A33C3}"/>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20</a:t>
            </a:fld>
            <a:endParaRPr lang="en-US" dirty="0"/>
          </a:p>
        </p:txBody>
      </p:sp>
    </p:spTree>
    <p:extLst>
      <p:ext uri="{BB962C8B-B14F-4D97-AF65-F5344CB8AC3E}">
        <p14:creationId xmlns:p14="http://schemas.microsoft.com/office/powerpoint/2010/main" val="1899321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3BF9AA-FB7A-B610-5621-CD411C6D043F}"/>
              </a:ext>
            </a:extLst>
          </p:cNvPr>
          <p:cNvSpPr>
            <a:spLocks noGrp="1"/>
          </p:cNvSpPr>
          <p:nvPr>
            <p:ph idx="1"/>
          </p:nvPr>
        </p:nvSpPr>
        <p:spPr>
          <a:xfrm>
            <a:off x="685800" y="1752600"/>
            <a:ext cx="7772400" cy="4419600"/>
          </a:xfrm>
        </p:spPr>
        <p:txBody>
          <a:bodyPr/>
          <a:lstStyle/>
          <a:p>
            <a:pPr marL="0" indent="0">
              <a:buNone/>
            </a:pPr>
            <a:r>
              <a:rPr lang="en-US" sz="2000" dirty="0"/>
              <a:t>It has been commented that an address scheme using a nonce should be used.  A similar scheme proposed was </a:t>
            </a:r>
          </a:p>
          <a:p>
            <a:pPr marL="0" indent="0">
              <a:buNone/>
            </a:pPr>
            <a:r>
              <a:rPr lang="en-US" sz="2000" dirty="0"/>
              <a:t>IRMA</a:t>
            </a:r>
            <a:r>
              <a:rPr lang="en-US" sz="2000" b="0" dirty="0"/>
              <a:t> </a:t>
            </a:r>
          </a:p>
          <a:p>
            <a:r>
              <a:rPr lang="en-US" sz="2000" b="0" dirty="0"/>
              <a:t>(STA or) AP sends IRM Key in </a:t>
            </a:r>
            <a:r>
              <a:rPr lang="en-US" sz="2000" b="0" u="sng" dirty="0"/>
              <a:t>each association</a:t>
            </a:r>
            <a:r>
              <a:rPr lang="en-US" b="0" u="sng" dirty="0"/>
              <a:t> </a:t>
            </a:r>
            <a:r>
              <a:rPr lang="en-US" sz="2000" b="0" dirty="0"/>
              <a:t>(in 4-way HS msg (2 or) 3</a:t>
            </a:r>
          </a:p>
          <a:p>
            <a:r>
              <a:rPr lang="en-US" sz="2000" b="0" dirty="0"/>
              <a:t>In next association, or probes (if STA wants to be identified) STA uses a random TA plus a hash (in Association Request).  </a:t>
            </a:r>
          </a:p>
          <a:p>
            <a:r>
              <a:rPr lang="en-US" sz="2000" b="0" dirty="0"/>
              <a:t>AP matches TA (IRMA) and hash to key to identify the STA.</a:t>
            </a:r>
          </a:p>
          <a:p>
            <a:pPr lvl="1"/>
            <a:r>
              <a:rPr lang="en-US" sz="1800" dirty="0"/>
              <a:t>New key IRMK is allocated every association</a:t>
            </a:r>
          </a:p>
          <a:p>
            <a:pPr lvl="1"/>
            <a:r>
              <a:rPr lang="en-US" sz="1800" b="0" dirty="0"/>
              <a:t>IRM Hash = function {IRMA, IRMK, “time”}</a:t>
            </a:r>
          </a:p>
          <a:p>
            <a:pPr lvl="1"/>
            <a:r>
              <a:rPr lang="en-US" sz="1800" dirty="0"/>
              <a:t>An IRMK Check can be used to reduce the list of keys that AP checks by a factor of 256.</a:t>
            </a:r>
          </a:p>
          <a:p>
            <a:pPr lvl="1"/>
            <a:endParaRPr lang="en-US" sz="1800" b="0" dirty="0"/>
          </a:p>
          <a:p>
            <a:endParaRPr lang="en-US" dirty="0"/>
          </a:p>
        </p:txBody>
      </p:sp>
      <p:sp>
        <p:nvSpPr>
          <p:cNvPr id="3" name="Title 2">
            <a:extLst>
              <a:ext uri="{FF2B5EF4-FFF2-40B4-BE49-F238E27FC236}">
                <a16:creationId xmlns:a16="http://schemas.microsoft.com/office/drawing/2014/main" id="{7433E66D-7C19-9598-7EAC-CD1EC03979DA}"/>
              </a:ext>
            </a:extLst>
          </p:cNvPr>
          <p:cNvSpPr>
            <a:spLocks noGrp="1"/>
          </p:cNvSpPr>
          <p:nvPr>
            <p:ph type="title"/>
          </p:nvPr>
        </p:nvSpPr>
        <p:spPr/>
        <p:txBody>
          <a:bodyPr/>
          <a:lstStyle/>
          <a:p>
            <a:r>
              <a:rPr lang="en-US" sz="2800" dirty="0"/>
              <a:t>But Wait – there’s more – IRMA</a:t>
            </a:r>
            <a:br>
              <a:rPr lang="en-US" sz="2800" dirty="0"/>
            </a:br>
            <a:r>
              <a:rPr lang="en-US" sz="2800" dirty="0"/>
              <a:t>(see 21/1626r0)</a:t>
            </a:r>
          </a:p>
        </p:txBody>
      </p:sp>
      <p:sp>
        <p:nvSpPr>
          <p:cNvPr id="4" name="Date Placeholder 3">
            <a:extLst>
              <a:ext uri="{FF2B5EF4-FFF2-40B4-BE49-F238E27FC236}">
                <a16:creationId xmlns:a16="http://schemas.microsoft.com/office/drawing/2014/main" id="{1FBE7B08-DD24-7554-4030-14594C6B53CF}"/>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34B3C00B-0272-3969-7886-366A6C0CEC4D}"/>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DA68677E-1EC8-D9F7-F91E-984B5C581DFC}"/>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21</a:t>
            </a:fld>
            <a:endParaRPr lang="en-US" dirty="0"/>
          </a:p>
        </p:txBody>
      </p:sp>
    </p:spTree>
    <p:extLst>
      <p:ext uri="{BB962C8B-B14F-4D97-AF65-F5344CB8AC3E}">
        <p14:creationId xmlns:p14="http://schemas.microsoft.com/office/powerpoint/2010/main" val="22101427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92431" y="609600"/>
            <a:ext cx="7772400" cy="533400"/>
          </a:xfrm>
        </p:spPr>
        <p:txBody>
          <a:bodyPr/>
          <a:lstStyle/>
          <a:p>
            <a:r>
              <a:rPr lang="en-US" dirty="0"/>
              <a:t>IRM element</a:t>
            </a:r>
          </a:p>
        </p:txBody>
      </p:sp>
      <p:sp>
        <p:nvSpPr>
          <p:cNvPr id="4" name="Date Placeholder 3"/>
          <p:cNvSpPr>
            <a:spLocks noGrp="1"/>
          </p:cNvSpPr>
          <p:nvPr>
            <p:ph type="dt" sz="half" idx="10"/>
          </p:nvPr>
        </p:nvSpPr>
        <p:spPr/>
        <p:txBody>
          <a:bodyPr/>
          <a:lstStyle/>
          <a:p>
            <a:pPr>
              <a:defRPr/>
            </a:pPr>
            <a:r>
              <a:rPr lang="en-US"/>
              <a:t>Oct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22</a:t>
            </a:fld>
            <a:endParaRPr lang="en-US" dirty="0"/>
          </a:p>
        </p:txBody>
      </p:sp>
      <p:sp>
        <p:nvSpPr>
          <p:cNvPr id="11" name="TextBox 10"/>
          <p:cNvSpPr txBox="1"/>
          <p:nvPr/>
        </p:nvSpPr>
        <p:spPr>
          <a:xfrm>
            <a:off x="990599" y="1232902"/>
            <a:ext cx="7162801" cy="523220"/>
          </a:xfrm>
          <a:prstGeom prst="rect">
            <a:avLst/>
          </a:prstGeom>
          <a:noFill/>
        </p:spPr>
        <p:txBody>
          <a:bodyPr wrap="square" rtlCol="0">
            <a:spAutoFit/>
          </a:bodyPr>
          <a:lstStyle/>
          <a:p>
            <a:r>
              <a:rPr lang="en-US" sz="1400" b="0" dirty="0"/>
              <a:t>STA indicates “private”, “unknown” or “known” in IRM element sent in Association Request</a:t>
            </a:r>
          </a:p>
          <a:p>
            <a:r>
              <a:rPr lang="en-US" sz="1400" b="0" dirty="0"/>
              <a:t>AP then what to do, i.e., look up key or not.</a:t>
            </a:r>
          </a:p>
        </p:txBody>
      </p:sp>
      <p:pic>
        <p:nvPicPr>
          <p:cNvPr id="13" name="Picture 12"/>
          <p:cNvPicPr>
            <a:picLocks noChangeAspect="1"/>
          </p:cNvPicPr>
          <p:nvPr/>
        </p:nvPicPr>
        <p:blipFill>
          <a:blip r:embed="rId2"/>
          <a:stretch>
            <a:fillRect/>
          </a:stretch>
        </p:blipFill>
        <p:spPr>
          <a:xfrm>
            <a:off x="969645" y="1805403"/>
            <a:ext cx="6406694" cy="775895"/>
          </a:xfrm>
          <a:prstGeom prst="rect">
            <a:avLst/>
          </a:prstGeom>
        </p:spPr>
      </p:pic>
      <p:sp>
        <p:nvSpPr>
          <p:cNvPr id="2" name="TextBox 1">
            <a:extLst>
              <a:ext uri="{FF2B5EF4-FFF2-40B4-BE49-F238E27FC236}">
                <a16:creationId xmlns:a16="http://schemas.microsoft.com/office/drawing/2014/main" id="{1632204F-C9AF-35B8-8CBE-A66948F5C1CB}"/>
              </a:ext>
            </a:extLst>
          </p:cNvPr>
          <p:cNvSpPr txBox="1"/>
          <p:nvPr/>
        </p:nvSpPr>
        <p:spPr>
          <a:xfrm>
            <a:off x="950594" y="2549334"/>
            <a:ext cx="7162801" cy="3416320"/>
          </a:xfrm>
          <a:prstGeom prst="rect">
            <a:avLst/>
          </a:prstGeom>
          <a:noFill/>
        </p:spPr>
        <p:txBody>
          <a:bodyPr wrap="square" rtlCol="0">
            <a:spAutoFit/>
          </a:bodyPr>
          <a:lstStyle/>
          <a:p>
            <a:pPr lvl="1"/>
            <a:r>
              <a:rPr lang="en-US" sz="1600" b="0" dirty="0"/>
              <a:t>IRM Hash = function {IRMA, IRMK, “time”}</a:t>
            </a:r>
          </a:p>
          <a:p>
            <a:endParaRPr lang="en-US" sz="1600" b="0" dirty="0"/>
          </a:p>
          <a:p>
            <a:r>
              <a:rPr lang="en-US" sz="1600" i="1" u="sng" dirty="0"/>
              <a:t>To prevent copying and re-using address and IRM hash</a:t>
            </a:r>
            <a:r>
              <a:rPr lang="en-US" sz="1600" i="1" dirty="0"/>
              <a:t>, needs a time-based variable known to both STA and AP</a:t>
            </a:r>
            <a:r>
              <a:rPr lang="en-US" sz="1600" b="0" dirty="0"/>
              <a:t>.  </a:t>
            </a:r>
          </a:p>
          <a:p>
            <a:r>
              <a:rPr lang="en-US" sz="1600" b="0" dirty="0"/>
              <a:t>This is not easy, both AP and STA need to know it.</a:t>
            </a:r>
          </a:p>
          <a:p>
            <a:pPr lvl="1"/>
            <a:r>
              <a:rPr lang="en-US" sz="1600" b="0" dirty="0"/>
              <a:t>If AP advertises a time changing element ,e.g., </a:t>
            </a:r>
            <a:r>
              <a:rPr lang="en-US" sz="1400" b="0" dirty="0"/>
              <a:t>BPPN incremented every X beacons</a:t>
            </a:r>
          </a:p>
          <a:p>
            <a:pPr lvl="1"/>
            <a:r>
              <a:rPr lang="en-US" sz="1400" b="0" dirty="0"/>
              <a:t>	then real-time relay of the beacon will defeat it.</a:t>
            </a:r>
          </a:p>
          <a:p>
            <a:pPr lvl="1"/>
            <a:r>
              <a:rPr lang="en-US" sz="1400" b="0" dirty="0"/>
              <a:t>If STA advertises a “nonce” in addition to IRMA, then again simple cloning.</a:t>
            </a:r>
          </a:p>
          <a:p>
            <a:pPr lvl="1"/>
            <a:r>
              <a:rPr lang="en-US" sz="1400" b="0" dirty="0"/>
              <a:t>If using a nonce based on “real time”, need to be synchronized.</a:t>
            </a:r>
          </a:p>
          <a:p>
            <a:pPr lvl="1"/>
            <a:endParaRPr lang="en-US" sz="1400" b="0" dirty="0"/>
          </a:p>
          <a:p>
            <a:r>
              <a:rPr lang="en-US" sz="1600" dirty="0">
                <a:solidFill>
                  <a:srgbClr val="FF0000"/>
                </a:solidFill>
              </a:rPr>
              <a:t>Best defense is to have a mechanism to stop STA from sending Association Requests to a spoof AP</a:t>
            </a:r>
          </a:p>
          <a:p>
            <a:r>
              <a:rPr lang="en-US" sz="1600" dirty="0">
                <a:solidFill>
                  <a:srgbClr val="FF0000"/>
                </a:solidFill>
              </a:rPr>
              <a:t>AND if we have this, then </a:t>
            </a:r>
            <a:r>
              <a:rPr lang="en-US" sz="1600" u="sng" dirty="0">
                <a:solidFill>
                  <a:srgbClr val="FF0000"/>
                </a:solidFill>
              </a:rPr>
              <a:t>the simpler MAAD scheme is fine.</a:t>
            </a:r>
          </a:p>
          <a:p>
            <a:endParaRPr lang="en-US" sz="1600" dirty="0"/>
          </a:p>
        </p:txBody>
      </p:sp>
    </p:spTree>
    <p:extLst>
      <p:ext uri="{BB962C8B-B14F-4D97-AF65-F5344CB8AC3E}">
        <p14:creationId xmlns:p14="http://schemas.microsoft.com/office/powerpoint/2010/main" val="7927736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19150" y="1219199"/>
            <a:ext cx="7772400" cy="5256213"/>
          </a:xfrm>
        </p:spPr>
        <p:txBody>
          <a:bodyPr/>
          <a:lstStyle/>
          <a:p>
            <a:pPr>
              <a:buFont typeface="+mj-lt"/>
              <a:buAutoNum type="arabicPeriod"/>
            </a:pPr>
            <a:r>
              <a:rPr lang="en-US" sz="1800" b="0" dirty="0"/>
              <a:t>Using a ‘simple” pre-scheme such as MAAD </a:t>
            </a:r>
            <a:r>
              <a:rPr lang="en-US" sz="1800" b="0" u="sng" dirty="0"/>
              <a:t>does not </a:t>
            </a:r>
            <a:r>
              <a:rPr lang="en-US" sz="1800" b="0" dirty="0"/>
              <a:t>decrease privacy AND covers </a:t>
            </a:r>
            <a:r>
              <a:rPr lang="en-US" sz="1800" b="0" u="sng" dirty="0"/>
              <a:t>all Use Cases</a:t>
            </a:r>
            <a:r>
              <a:rPr lang="en-US" sz="1800" b="0" dirty="0"/>
              <a:t>.  Not a clear case that a more involved scheme such as IRMA is required.  </a:t>
            </a:r>
          </a:p>
          <a:p>
            <a:pPr marL="0" indent="0">
              <a:buNone/>
            </a:pPr>
            <a:r>
              <a:rPr lang="en-US" sz="1800" b="0" dirty="0"/>
              <a:t>This presentation has (hopefully) described how and why.</a:t>
            </a:r>
          </a:p>
          <a:p>
            <a:pPr marL="0" indent="0">
              <a:buNone/>
            </a:pPr>
            <a:endParaRPr lang="en-US" sz="1800" b="0" dirty="0"/>
          </a:p>
          <a:p>
            <a:pPr>
              <a:buFont typeface="+mj-lt"/>
              <a:buAutoNum type="arabicPeriod" startAt="2"/>
            </a:pPr>
            <a:r>
              <a:rPr lang="en-US" sz="1800" b="0" dirty="0"/>
              <a:t>There is no reasonable reason why at least one pre-scheme should not be included in </a:t>
            </a:r>
            <a:r>
              <a:rPr lang="en-US" sz="1800" b="0" dirty="0" err="1"/>
              <a:t>TGbh</a:t>
            </a:r>
            <a:endParaRPr lang="en-US" sz="1800" b="0" dirty="0"/>
          </a:p>
          <a:p>
            <a:r>
              <a:rPr lang="en-US" sz="1800" b="0" dirty="0"/>
              <a:t>Complies with Use Cases not met by Device ID</a:t>
            </a:r>
          </a:p>
          <a:p>
            <a:pPr lvl="1"/>
            <a:r>
              <a:rPr lang="en-US" sz="1400" dirty="0"/>
              <a:t>Access Control and pre-association steering</a:t>
            </a:r>
          </a:p>
          <a:p>
            <a:r>
              <a:rPr lang="en-US" sz="1800" b="0" dirty="0"/>
              <a:t>Makes </a:t>
            </a:r>
            <a:r>
              <a:rPr lang="en-US" sz="1800" b="0" dirty="0" err="1"/>
              <a:t>TGbh</a:t>
            </a:r>
            <a:r>
              <a:rPr lang="en-US" sz="1800" b="0" dirty="0"/>
              <a:t> more complete and provide choices</a:t>
            </a:r>
          </a:p>
          <a:p>
            <a:r>
              <a:rPr lang="en-US" sz="1800" b="0" dirty="0"/>
              <a:t>Does not decrease privacy, in fact can improve it </a:t>
            </a:r>
          </a:p>
          <a:p>
            <a:pPr lvl="1"/>
            <a:r>
              <a:rPr lang="en-US" sz="1400" b="0" dirty="0"/>
              <a:t>May be used to prevent Association Request to a Spoof?</a:t>
            </a:r>
          </a:p>
          <a:p>
            <a:endParaRPr lang="en-US" sz="1800" b="0" dirty="0"/>
          </a:p>
          <a:p>
            <a:pPr>
              <a:buFont typeface="+mj-lt"/>
              <a:buAutoNum type="arabicPeriod" startAt="3"/>
            </a:pPr>
            <a:r>
              <a:rPr lang="en-US" sz="1800" b="0" dirty="0"/>
              <a:t>All schemes can co-exist and be described clearly in the Amendment</a:t>
            </a:r>
          </a:p>
          <a:p>
            <a:pPr marL="0" indent="0" algn="ctr">
              <a:buNone/>
            </a:pPr>
            <a:r>
              <a:rPr lang="en-US" sz="1800" b="0" dirty="0">
                <a:solidFill>
                  <a:srgbClr val="FF0000"/>
                </a:solidFill>
              </a:rPr>
              <a:t>HAVING UNDERSTOOD THIS PRESENTATION, THEN WE CAN RETURN  TO 22/1584r1</a:t>
            </a:r>
          </a:p>
          <a:p>
            <a:pPr marL="0" indent="0">
              <a:buNone/>
            </a:pPr>
            <a:r>
              <a:rPr lang="en-US" sz="1800" dirty="0"/>
              <a:t>	</a:t>
            </a:r>
          </a:p>
        </p:txBody>
      </p:sp>
      <p:sp>
        <p:nvSpPr>
          <p:cNvPr id="3" name="Title 2"/>
          <p:cNvSpPr>
            <a:spLocks noGrp="1"/>
          </p:cNvSpPr>
          <p:nvPr>
            <p:ph type="title"/>
          </p:nvPr>
        </p:nvSpPr>
        <p:spPr>
          <a:xfrm>
            <a:off x="685800" y="685800"/>
            <a:ext cx="7772400" cy="533400"/>
          </a:xfrm>
        </p:spPr>
        <p:txBody>
          <a:bodyPr/>
          <a:lstStyle/>
          <a:p>
            <a:r>
              <a:rPr lang="en-US" sz="2800" dirty="0"/>
              <a:t>Conclusions</a:t>
            </a:r>
          </a:p>
        </p:txBody>
      </p:sp>
      <p:sp>
        <p:nvSpPr>
          <p:cNvPr id="4" name="Date Placeholder 3"/>
          <p:cNvSpPr>
            <a:spLocks noGrp="1"/>
          </p:cNvSpPr>
          <p:nvPr>
            <p:ph type="dt" sz="half" idx="10"/>
          </p:nvPr>
        </p:nvSpPr>
        <p:spPr/>
        <p:txBody>
          <a:bodyPr/>
          <a:lstStyle/>
          <a:p>
            <a:pPr>
              <a:defRPr/>
            </a:pPr>
            <a:r>
              <a:rPr lang="en-US"/>
              <a:t>Oct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23</a:t>
            </a:fld>
            <a:endParaRPr lang="en-US" dirty="0"/>
          </a:p>
        </p:txBody>
      </p:sp>
    </p:spTree>
    <p:extLst>
      <p:ext uri="{BB962C8B-B14F-4D97-AF65-F5344CB8AC3E}">
        <p14:creationId xmlns:p14="http://schemas.microsoft.com/office/powerpoint/2010/main" val="1685266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CC77630-6F7F-712A-69E6-6B6265800317}"/>
              </a:ext>
            </a:extLst>
          </p:cNvPr>
          <p:cNvSpPr>
            <a:spLocks noGrp="1"/>
          </p:cNvSpPr>
          <p:nvPr>
            <p:ph idx="1"/>
          </p:nvPr>
        </p:nvSpPr>
        <p:spPr>
          <a:xfrm>
            <a:off x="739367" y="1373724"/>
            <a:ext cx="7772400" cy="4950876"/>
          </a:xfrm>
        </p:spPr>
        <p:txBody>
          <a:bodyPr/>
          <a:lstStyle/>
          <a:p>
            <a:pPr marL="457200" indent="-457200">
              <a:buFont typeface="+mj-lt"/>
              <a:buAutoNum type="arabicPeriod"/>
            </a:pPr>
            <a:r>
              <a:rPr lang="en-US" dirty="0"/>
              <a:t>Describe MAAD (one of the “pre-schemes”)</a:t>
            </a:r>
          </a:p>
          <a:p>
            <a:pPr marL="857250" lvl="1" indent="-457200"/>
            <a:r>
              <a:rPr lang="en-US" dirty="0"/>
              <a:t>Still not sure that it is understood by all.  </a:t>
            </a:r>
          </a:p>
          <a:p>
            <a:pPr marL="457200" indent="-457200">
              <a:buFont typeface="+mj-lt"/>
              <a:buAutoNum type="arabicPeriod"/>
            </a:pPr>
            <a:r>
              <a:rPr lang="en-US" dirty="0"/>
              <a:t>Co-existence with “Device ID”</a:t>
            </a:r>
          </a:p>
          <a:p>
            <a:pPr marL="457200" indent="-457200">
              <a:buFont typeface="+mj-lt"/>
              <a:buAutoNum type="arabicPeriod"/>
            </a:pPr>
            <a:r>
              <a:rPr lang="en-US" dirty="0"/>
              <a:t>How “pre-schemes” use Probes</a:t>
            </a:r>
          </a:p>
          <a:p>
            <a:pPr marL="457200" indent="-457200">
              <a:buFont typeface="+mj-lt"/>
              <a:buAutoNum type="arabicPeriod"/>
            </a:pPr>
            <a:r>
              <a:rPr lang="en-US" dirty="0"/>
              <a:t>Privacy </a:t>
            </a:r>
          </a:p>
          <a:p>
            <a:pPr marL="457200" indent="-457200">
              <a:buFont typeface="+mj-lt"/>
              <a:buAutoNum type="arabicPeriod"/>
            </a:pPr>
            <a:r>
              <a:rPr lang="en-US" dirty="0"/>
              <a:t>Spoof AP mitigation</a:t>
            </a:r>
          </a:p>
          <a:p>
            <a:pPr marL="457200" indent="-457200">
              <a:buFont typeface="+mj-lt"/>
              <a:buAutoNum type="arabicPeriod"/>
            </a:pPr>
            <a:r>
              <a:rPr lang="en-US" dirty="0"/>
              <a:t>Clone address</a:t>
            </a:r>
          </a:p>
          <a:p>
            <a:pPr marL="457200" indent="-457200">
              <a:buFont typeface="+mj-lt"/>
              <a:buAutoNum type="arabicPeriod"/>
            </a:pPr>
            <a:r>
              <a:rPr lang="en-US" dirty="0"/>
              <a:t>Pre-association Use Cases</a:t>
            </a:r>
          </a:p>
          <a:p>
            <a:pPr marL="457200" indent="-457200">
              <a:buFont typeface="+mj-lt"/>
              <a:buAutoNum type="arabicPeriod"/>
            </a:pPr>
            <a:r>
              <a:rPr lang="en-US" dirty="0"/>
              <a:t>IRMA</a:t>
            </a:r>
          </a:p>
          <a:p>
            <a:pPr marL="457200" indent="-457200">
              <a:buFont typeface="+mj-lt"/>
              <a:buAutoNum type="arabicPeriod"/>
            </a:pPr>
            <a:r>
              <a:rPr lang="en-US" dirty="0"/>
              <a:t>Conclusions</a:t>
            </a:r>
          </a:p>
          <a:p>
            <a:pPr marL="857250" lvl="1" indent="-457200"/>
            <a:r>
              <a:rPr lang="en-US" dirty="0"/>
              <a:t>Understand all above so as to be able to return to 22/1584 </a:t>
            </a:r>
          </a:p>
          <a:p>
            <a:pPr marL="457200" indent="-45720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a:p>
        </p:txBody>
      </p:sp>
      <p:sp>
        <p:nvSpPr>
          <p:cNvPr id="3" name="Title 2">
            <a:extLst>
              <a:ext uri="{FF2B5EF4-FFF2-40B4-BE49-F238E27FC236}">
                <a16:creationId xmlns:a16="http://schemas.microsoft.com/office/drawing/2014/main" id="{64DDCFDA-0968-F96B-94E4-0713F7950169}"/>
              </a:ext>
            </a:extLst>
          </p:cNvPr>
          <p:cNvSpPr>
            <a:spLocks noGrp="1"/>
          </p:cNvSpPr>
          <p:nvPr>
            <p:ph type="title"/>
          </p:nvPr>
        </p:nvSpPr>
        <p:spPr>
          <a:xfrm>
            <a:off x="685800" y="685800"/>
            <a:ext cx="7772400" cy="638988"/>
          </a:xfrm>
        </p:spPr>
        <p:txBody>
          <a:bodyPr/>
          <a:lstStyle/>
          <a:p>
            <a:r>
              <a:rPr lang="en-US" dirty="0"/>
              <a:t>Outline of this presentation</a:t>
            </a:r>
          </a:p>
        </p:txBody>
      </p:sp>
      <p:sp>
        <p:nvSpPr>
          <p:cNvPr id="4" name="Date Placeholder 3">
            <a:extLst>
              <a:ext uri="{FF2B5EF4-FFF2-40B4-BE49-F238E27FC236}">
                <a16:creationId xmlns:a16="http://schemas.microsoft.com/office/drawing/2014/main" id="{1E7E7620-DB0E-6644-2A0F-015D9EF16037}"/>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872B07EF-FB53-89DD-414A-4FA48D1CFE51}"/>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ACD4FEE4-3C9C-0963-705F-A72A9D4E2245}"/>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3336646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C5BF75-5CB4-9C46-AA72-E242F210DC8F}"/>
              </a:ext>
            </a:extLst>
          </p:cNvPr>
          <p:cNvSpPr>
            <a:spLocks noGrp="1"/>
          </p:cNvSpPr>
          <p:nvPr>
            <p:ph idx="1"/>
          </p:nvPr>
        </p:nvSpPr>
        <p:spPr>
          <a:xfrm>
            <a:off x="685800" y="1440808"/>
            <a:ext cx="7772400" cy="4578991"/>
          </a:xfrm>
        </p:spPr>
        <p:txBody>
          <a:bodyPr/>
          <a:lstStyle/>
          <a:p>
            <a:r>
              <a:rPr lang="en-US" dirty="0"/>
              <a:t>This MAAD outline’s objective is to try to make it clear that MAAD MAC scheme is </a:t>
            </a:r>
            <a:r>
              <a:rPr lang="en-US" u="sng" dirty="0">
                <a:solidFill>
                  <a:srgbClr val="FF0000"/>
                </a:solidFill>
              </a:rPr>
              <a:t>simple, secure, and an apt solution for </a:t>
            </a:r>
            <a:r>
              <a:rPr lang="en-US" u="sng" dirty="0" err="1">
                <a:solidFill>
                  <a:srgbClr val="FF0000"/>
                </a:solidFill>
              </a:rPr>
              <a:t>TGbh</a:t>
            </a:r>
            <a:r>
              <a:rPr lang="en-US" u="sng" dirty="0">
                <a:solidFill>
                  <a:srgbClr val="FF0000"/>
                </a:solidFill>
              </a:rPr>
              <a:t>.</a:t>
            </a:r>
          </a:p>
          <a:p>
            <a:endParaRPr lang="en-US" dirty="0">
              <a:solidFill>
                <a:srgbClr val="FF0000"/>
              </a:solidFill>
            </a:endParaRPr>
          </a:p>
          <a:p>
            <a:r>
              <a:rPr lang="en-US" dirty="0">
                <a:solidFill>
                  <a:srgbClr val="FF0000"/>
                </a:solidFill>
              </a:rPr>
              <a:t>It supports privacy equal to RCM but adds support for pre-association use cases </a:t>
            </a:r>
          </a:p>
          <a:p>
            <a:endParaRPr lang="en-US" dirty="0">
              <a:solidFill>
                <a:srgbClr val="FF0000"/>
              </a:solidFill>
            </a:endParaRPr>
          </a:p>
          <a:p>
            <a:r>
              <a:rPr lang="en-US" dirty="0">
                <a:solidFill>
                  <a:srgbClr val="FF0000"/>
                </a:solidFill>
              </a:rPr>
              <a:t>MAAD can also support a scheme to overcome spoof AP</a:t>
            </a:r>
          </a:p>
          <a:p>
            <a:r>
              <a:rPr lang="en-US" dirty="0">
                <a:solidFill>
                  <a:srgbClr val="00B0F0"/>
                </a:solidFill>
              </a:rPr>
              <a:t>MAAD Text (for D0.2) is in 22/0427r7</a:t>
            </a:r>
          </a:p>
          <a:p>
            <a:endParaRPr lang="en-US" dirty="0">
              <a:solidFill>
                <a:srgbClr val="FF0000"/>
              </a:solidFill>
            </a:endParaRPr>
          </a:p>
          <a:p>
            <a:endParaRPr lang="en-US" dirty="0"/>
          </a:p>
        </p:txBody>
      </p:sp>
      <p:sp>
        <p:nvSpPr>
          <p:cNvPr id="3" name="Title 2">
            <a:extLst>
              <a:ext uri="{FF2B5EF4-FFF2-40B4-BE49-F238E27FC236}">
                <a16:creationId xmlns:a16="http://schemas.microsoft.com/office/drawing/2014/main" id="{5DBEB60C-B96C-D91A-0462-A4E445CBA7D7}"/>
              </a:ext>
            </a:extLst>
          </p:cNvPr>
          <p:cNvSpPr>
            <a:spLocks noGrp="1"/>
          </p:cNvSpPr>
          <p:nvPr>
            <p:ph type="title"/>
          </p:nvPr>
        </p:nvSpPr>
        <p:spPr>
          <a:xfrm>
            <a:off x="685800" y="685800"/>
            <a:ext cx="7772400" cy="762000"/>
          </a:xfrm>
        </p:spPr>
        <p:txBody>
          <a:bodyPr/>
          <a:lstStyle/>
          <a:p>
            <a:r>
              <a:rPr lang="en-US" dirty="0"/>
              <a:t>Introduction</a:t>
            </a:r>
          </a:p>
        </p:txBody>
      </p:sp>
      <p:sp>
        <p:nvSpPr>
          <p:cNvPr id="4" name="Date Placeholder 3">
            <a:extLst>
              <a:ext uri="{FF2B5EF4-FFF2-40B4-BE49-F238E27FC236}">
                <a16:creationId xmlns:a16="http://schemas.microsoft.com/office/drawing/2014/main" id="{DF12420E-6E45-7580-37D2-4AC1A3990E5F}"/>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A7DFF1DB-9B8B-B18D-86F9-1C8EA1198B50}"/>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0CD6C1D5-A97A-5222-6F2C-A5CCE5AA248E}"/>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4</a:t>
            </a:fld>
            <a:endParaRPr lang="en-US" dirty="0"/>
          </a:p>
        </p:txBody>
      </p:sp>
    </p:spTree>
    <p:extLst>
      <p:ext uri="{BB962C8B-B14F-4D97-AF65-F5344CB8AC3E}">
        <p14:creationId xmlns:p14="http://schemas.microsoft.com/office/powerpoint/2010/main" val="850875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838200"/>
            <a:ext cx="7772400" cy="5257800"/>
          </a:xfrm>
        </p:spPr>
        <p:txBody>
          <a:bodyPr/>
          <a:lstStyle/>
          <a:p>
            <a:pPr marL="0" indent="0">
              <a:buNone/>
            </a:pPr>
            <a:r>
              <a:rPr lang="en-US" sz="2000" dirty="0"/>
              <a:t>MAAD (MAC Address Designation)) BASICS:</a:t>
            </a:r>
          </a:p>
          <a:p>
            <a:pPr marL="0" indent="0">
              <a:buNone/>
            </a:pPr>
            <a:r>
              <a:rPr lang="en-US" sz="2000" dirty="0"/>
              <a:t>Both STA and AP advertise support</a:t>
            </a:r>
          </a:p>
          <a:p>
            <a:r>
              <a:rPr lang="en-US" sz="2000" dirty="0"/>
              <a:t>AP assigns </a:t>
            </a:r>
            <a:r>
              <a:rPr lang="en-US" sz="2000" u="sng" dirty="0"/>
              <a:t>new</a:t>
            </a:r>
            <a:r>
              <a:rPr lang="en-US" sz="2000" dirty="0"/>
              <a:t> MAAD MAC addresses at </a:t>
            </a:r>
            <a:r>
              <a:rPr lang="en-US" sz="2000" u="sng" dirty="0"/>
              <a:t>every</a:t>
            </a:r>
            <a:r>
              <a:rPr lang="en-US" sz="2000" dirty="0"/>
              <a:t> RSN association</a:t>
            </a:r>
          </a:p>
          <a:p>
            <a:pPr lvl="2"/>
            <a:r>
              <a:rPr lang="en-US" sz="1400" dirty="0"/>
              <a:t>#1 is for association only, #2 is for any probes (when STA wants to be identified)</a:t>
            </a:r>
          </a:p>
          <a:p>
            <a:r>
              <a:rPr lang="en-US" sz="2000" dirty="0"/>
              <a:t>STA uses that NEW allocated address #1 the NEXT time it associates </a:t>
            </a:r>
            <a:r>
              <a:rPr lang="en-US" sz="2000" u="sng" dirty="0"/>
              <a:t>to that AP</a:t>
            </a:r>
          </a:p>
          <a:p>
            <a:r>
              <a:rPr lang="en-US" sz="2000" dirty="0"/>
              <a:t>Use address #2 for steering, directed, broadcast probes, </a:t>
            </a:r>
            <a:r>
              <a:rPr lang="en-US" sz="2000" u="sng" dirty="0"/>
              <a:t>if it wants to be identified</a:t>
            </a:r>
          </a:p>
          <a:p>
            <a:r>
              <a:rPr lang="en-US" sz="2000" dirty="0"/>
              <a:t>AP recognizes STA pre-association</a:t>
            </a:r>
          </a:p>
          <a:p>
            <a:pPr lvl="1"/>
            <a:r>
              <a:rPr lang="en-US" sz="1600" dirty="0"/>
              <a:t>AP “knows” the MAC Addresses </a:t>
            </a:r>
          </a:p>
          <a:p>
            <a:r>
              <a:rPr lang="en-US" sz="2000" dirty="0"/>
              <a:t>Reassociation uses MAC address #1 used for the association</a:t>
            </a:r>
          </a:p>
          <a:p>
            <a:pPr lvl="1"/>
            <a:r>
              <a:rPr lang="en-US" sz="1600" dirty="0"/>
              <a:t>Must, that’s the rule </a:t>
            </a:r>
          </a:p>
          <a:p>
            <a:r>
              <a:rPr lang="en-US" sz="2000" dirty="0"/>
              <a:t>STA can use ANQP and pre-association “as usual”</a:t>
            </a:r>
          </a:p>
          <a:p>
            <a:pPr lvl="1"/>
            <a:r>
              <a:rPr lang="en-US" sz="1600" dirty="0"/>
              <a:t>the MAC address is known/recognized by the AP.</a:t>
            </a:r>
          </a:p>
          <a:p>
            <a:pPr marL="57150" indent="0">
              <a:buNone/>
            </a:pPr>
            <a:r>
              <a:rPr lang="en-US" sz="2000" dirty="0">
                <a:solidFill>
                  <a:srgbClr val="FF0000"/>
                </a:solidFill>
              </a:rPr>
              <a:t>NOTE:  STA has a </a:t>
            </a:r>
            <a:r>
              <a:rPr lang="en-US" sz="2000" u="sng" dirty="0">
                <a:solidFill>
                  <a:srgbClr val="FF0000"/>
                </a:solidFill>
              </a:rPr>
              <a:t>different address pair for every AP/network</a:t>
            </a:r>
          </a:p>
          <a:p>
            <a:pPr marL="0" indent="0">
              <a:buNone/>
            </a:pPr>
            <a:endParaRPr lang="en-US" sz="2000" dirty="0"/>
          </a:p>
        </p:txBody>
      </p:sp>
      <p:sp>
        <p:nvSpPr>
          <p:cNvPr id="4" name="Date Placeholder 3"/>
          <p:cNvSpPr>
            <a:spLocks noGrp="1"/>
          </p:cNvSpPr>
          <p:nvPr>
            <p:ph type="dt" sz="half" idx="10"/>
          </p:nvPr>
        </p:nvSpPr>
        <p:spPr/>
        <p:txBody>
          <a:bodyPr/>
          <a:lstStyle/>
          <a:p>
            <a:pPr>
              <a:defRPr/>
            </a:pPr>
            <a:r>
              <a:rPr lang="en-US"/>
              <a:t>Oct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5</a:t>
            </a:fld>
            <a:endParaRPr lang="en-US" dirty="0"/>
          </a:p>
        </p:txBody>
      </p:sp>
    </p:spTree>
    <p:extLst>
      <p:ext uri="{BB962C8B-B14F-4D97-AF65-F5344CB8AC3E}">
        <p14:creationId xmlns:p14="http://schemas.microsoft.com/office/powerpoint/2010/main" val="2048276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219200"/>
            <a:ext cx="7772400" cy="4953000"/>
          </a:xfrm>
        </p:spPr>
        <p:txBody>
          <a:bodyPr/>
          <a:lstStyle/>
          <a:p>
            <a:pPr>
              <a:buFont typeface="+mj-lt"/>
              <a:buAutoNum type="arabicPeriod"/>
            </a:pPr>
            <a:r>
              <a:rPr lang="en-US" sz="1600" dirty="0"/>
              <a:t>AP and STA show support for MAAD in Extended Capabilities</a:t>
            </a:r>
            <a:r>
              <a:rPr lang="en-US" sz="1400" dirty="0"/>
              <a:t> </a:t>
            </a:r>
          </a:p>
          <a:p>
            <a:pPr>
              <a:buFont typeface="+mj-lt"/>
              <a:buAutoNum type="arabicPeriod"/>
            </a:pPr>
            <a:r>
              <a:rPr lang="en-US" sz="1600" dirty="0"/>
              <a:t>STA associates first time using 4 W HS</a:t>
            </a:r>
          </a:p>
          <a:p>
            <a:pPr>
              <a:buFont typeface="+mj-lt"/>
              <a:buAutoNum type="arabicPeriod"/>
            </a:pPr>
            <a:r>
              <a:rPr lang="en-GB" sz="1400" dirty="0"/>
              <a:t>MAAD MAC Addresses sent by AP in EAPOL-Key </a:t>
            </a:r>
            <a:r>
              <a:rPr lang="en-GB" sz="1400" dirty="0" err="1"/>
              <a:t>msg</a:t>
            </a:r>
            <a:r>
              <a:rPr lang="en-GB" sz="1400" dirty="0"/>
              <a:t> </a:t>
            </a:r>
            <a:r>
              <a:rPr lang="en-US" sz="1400" dirty="0"/>
              <a:t>3/4</a:t>
            </a:r>
          </a:p>
          <a:p>
            <a:pPr lvl="1"/>
            <a:r>
              <a:rPr lang="en-US" sz="1400" dirty="0"/>
              <a:t>AP and STA store the allocated MAAD MAC for that STA/AP</a:t>
            </a:r>
          </a:p>
          <a:p>
            <a:pPr>
              <a:buFont typeface="+mj-lt"/>
              <a:buAutoNum type="arabicPeriod"/>
            </a:pPr>
            <a:r>
              <a:rPr lang="en-US" sz="1600" u="sng" dirty="0"/>
              <a:t>When STA comes back to that AP, it uses last allocated MAAD MAC Address by that AP as TA</a:t>
            </a:r>
          </a:p>
          <a:p>
            <a:pPr>
              <a:buFont typeface="+mj-lt"/>
              <a:buAutoNum type="arabicPeriod"/>
            </a:pPr>
            <a:r>
              <a:rPr lang="en-US" sz="1600" dirty="0"/>
              <a:t>AP instantly recognizes the STA from TA (Address #1) in Association Request etc.</a:t>
            </a:r>
          </a:p>
          <a:p>
            <a:pPr lvl="1"/>
            <a:r>
              <a:rPr lang="en-US" sz="1400" dirty="0"/>
              <a:t>AP can identify the </a:t>
            </a:r>
            <a:r>
              <a:rPr lang="en-US" sz="1400" dirty="0">
                <a:solidFill>
                  <a:srgbClr val="FF0000"/>
                </a:solidFill>
              </a:rPr>
              <a:t>STA pre-association </a:t>
            </a:r>
            <a:r>
              <a:rPr lang="en-US" sz="1400" dirty="0"/>
              <a:t>– ANQP and directed probes</a:t>
            </a:r>
          </a:p>
          <a:p>
            <a:pPr>
              <a:buFont typeface="+mj-lt"/>
              <a:buAutoNum type="arabicPeriod"/>
            </a:pPr>
            <a:r>
              <a:rPr lang="en-US" sz="1600" dirty="0"/>
              <a:t>STA Associates using the previously allocated MAAD MAC #1 as TA</a:t>
            </a:r>
          </a:p>
          <a:p>
            <a:pPr>
              <a:buFont typeface="+mj-lt"/>
              <a:buAutoNum type="arabicPeriod"/>
            </a:pPr>
            <a:r>
              <a:rPr lang="en-US" sz="1600" dirty="0"/>
              <a:t>At association, AP provides </a:t>
            </a:r>
            <a:r>
              <a:rPr lang="en-US" sz="1600" u="sng" dirty="0">
                <a:solidFill>
                  <a:srgbClr val="FF0000"/>
                </a:solidFill>
              </a:rPr>
              <a:t>new</a:t>
            </a:r>
            <a:r>
              <a:rPr lang="en-US" sz="1600" dirty="0"/>
              <a:t> MAAD MAC addresses in </a:t>
            </a:r>
            <a:r>
              <a:rPr lang="en-GB" sz="1600" dirty="0"/>
              <a:t>EAPOL-Key </a:t>
            </a:r>
            <a:r>
              <a:rPr lang="en-GB" sz="1600" dirty="0" err="1"/>
              <a:t>msg</a:t>
            </a:r>
            <a:r>
              <a:rPr lang="en-GB" sz="1600" dirty="0"/>
              <a:t> 3/4</a:t>
            </a:r>
          </a:p>
          <a:p>
            <a:pPr lvl="1"/>
            <a:r>
              <a:rPr lang="en-GB" sz="1400" dirty="0"/>
              <a:t>New MAC Address used for the NEXT association</a:t>
            </a:r>
            <a:r>
              <a:rPr lang="en-GB" sz="1200" dirty="0"/>
              <a:t>.</a:t>
            </a:r>
            <a:endParaRPr lang="en-US" sz="1200" dirty="0"/>
          </a:p>
          <a:p>
            <a:pPr marL="0" indent="0">
              <a:buNone/>
            </a:pPr>
            <a:endParaRPr lang="en-US" sz="1600" dirty="0"/>
          </a:p>
          <a:p>
            <a:pPr marL="0" indent="0">
              <a:buNone/>
            </a:pPr>
            <a:r>
              <a:rPr lang="en-US" sz="1600" dirty="0"/>
              <a:t>NOTES</a:t>
            </a:r>
          </a:p>
          <a:p>
            <a:r>
              <a:rPr lang="en-US" sz="1600" dirty="0"/>
              <a:t>For FILS </a:t>
            </a:r>
            <a:r>
              <a:rPr lang="en-GB" sz="1600" dirty="0"/>
              <a:t>new MAAD MAC addresses received in Association Response frame</a:t>
            </a:r>
          </a:p>
          <a:p>
            <a:r>
              <a:rPr lang="en-GB" sz="1600" dirty="0"/>
              <a:t>New Addresses constantly allocated</a:t>
            </a:r>
          </a:p>
          <a:p>
            <a:r>
              <a:rPr lang="en-GB" sz="1600" dirty="0"/>
              <a:t>STA will store addresses for EACH AP</a:t>
            </a:r>
          </a:p>
          <a:p>
            <a:r>
              <a:rPr lang="en-GB" sz="1600" dirty="0"/>
              <a:t>AP will store addresses for each STA</a:t>
            </a:r>
          </a:p>
        </p:txBody>
      </p:sp>
      <p:sp>
        <p:nvSpPr>
          <p:cNvPr id="3" name="Title 2"/>
          <p:cNvSpPr>
            <a:spLocks noGrp="1"/>
          </p:cNvSpPr>
          <p:nvPr>
            <p:ph type="title"/>
          </p:nvPr>
        </p:nvSpPr>
        <p:spPr>
          <a:xfrm>
            <a:off x="685800" y="685800"/>
            <a:ext cx="7772400" cy="609600"/>
          </a:xfrm>
        </p:spPr>
        <p:txBody>
          <a:bodyPr/>
          <a:lstStyle/>
          <a:p>
            <a:r>
              <a:rPr lang="en-US" dirty="0"/>
              <a:t>MAAD Details Outline</a:t>
            </a:r>
          </a:p>
        </p:txBody>
      </p:sp>
      <p:sp>
        <p:nvSpPr>
          <p:cNvPr id="4" name="Date Placeholder 3"/>
          <p:cNvSpPr>
            <a:spLocks noGrp="1"/>
          </p:cNvSpPr>
          <p:nvPr>
            <p:ph type="dt" sz="half" idx="10"/>
          </p:nvPr>
        </p:nvSpPr>
        <p:spPr>
          <a:xfrm>
            <a:off x="696913" y="332601"/>
            <a:ext cx="878446" cy="276999"/>
          </a:xfrm>
        </p:spPr>
        <p:txBody>
          <a:bodyPr/>
          <a:lstStyle/>
          <a:p>
            <a:pPr>
              <a:defRPr/>
            </a:pPr>
            <a:r>
              <a:rPr lang="en-US"/>
              <a:t>Oct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6</a:t>
            </a:fld>
            <a:endParaRPr lang="en-US" dirty="0"/>
          </a:p>
        </p:txBody>
      </p:sp>
    </p:spTree>
    <p:extLst>
      <p:ext uri="{BB962C8B-B14F-4D97-AF65-F5344CB8AC3E}">
        <p14:creationId xmlns:p14="http://schemas.microsoft.com/office/powerpoint/2010/main" val="1348423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72F955B-1FCA-1144-CD27-491ED6195543}"/>
              </a:ext>
            </a:extLst>
          </p:cNvPr>
          <p:cNvSpPr>
            <a:spLocks noGrp="1"/>
          </p:cNvSpPr>
          <p:nvPr>
            <p:ph idx="1"/>
          </p:nvPr>
        </p:nvSpPr>
        <p:spPr>
          <a:xfrm>
            <a:off x="685800" y="1600200"/>
            <a:ext cx="7772400" cy="4648200"/>
          </a:xfrm>
        </p:spPr>
        <p:txBody>
          <a:bodyPr/>
          <a:lstStyle/>
          <a:p>
            <a:pPr marL="0" indent="0">
              <a:buNone/>
            </a:pPr>
            <a:r>
              <a:rPr lang="en-US" sz="1800" dirty="0"/>
              <a:t>AP and STA advertise support for Device ID and MAAD</a:t>
            </a:r>
          </a:p>
          <a:p>
            <a:pPr marL="457200" indent="-457200">
              <a:buFont typeface="+mj-lt"/>
              <a:buAutoNum type="alphaUcPeriod"/>
            </a:pPr>
            <a:r>
              <a:rPr lang="en-US" sz="1800" dirty="0"/>
              <a:t>AP decides to use Device ID only</a:t>
            </a:r>
          </a:p>
          <a:p>
            <a:pPr marL="857250" lvl="1" indent="-457200"/>
            <a:r>
              <a:rPr lang="en-US" sz="1600" dirty="0"/>
              <a:t>STA associates</a:t>
            </a:r>
          </a:p>
          <a:p>
            <a:pPr marL="857250" lvl="1" indent="-457200"/>
            <a:r>
              <a:rPr lang="en-US" sz="1600" dirty="0"/>
              <a:t>AP sends NGID KDE in msg 3</a:t>
            </a:r>
          </a:p>
          <a:p>
            <a:pPr marL="857250" lvl="1" indent="-457200"/>
            <a:r>
              <a:rPr lang="en-US" sz="1600" dirty="0"/>
              <a:t>STA logs the ID and sends it in msg 4 on subsequent associations</a:t>
            </a:r>
          </a:p>
          <a:p>
            <a:pPr marL="457200" indent="-457200">
              <a:buFont typeface="+mj-lt"/>
              <a:buAutoNum type="alphaUcPeriod"/>
            </a:pPr>
            <a:r>
              <a:rPr lang="en-US" sz="1800" dirty="0"/>
              <a:t>AP decides to use MAAD only</a:t>
            </a:r>
          </a:p>
          <a:p>
            <a:pPr marL="857250" lvl="1" indent="-457200"/>
            <a:r>
              <a:rPr lang="en-US" sz="1600" dirty="0"/>
              <a:t>STA associates</a:t>
            </a:r>
          </a:p>
          <a:p>
            <a:pPr marL="857250" lvl="1" indent="-457200"/>
            <a:r>
              <a:rPr lang="en-US" sz="1600" dirty="0"/>
              <a:t>AP sends MAAD KDE in msg 3</a:t>
            </a:r>
          </a:p>
          <a:p>
            <a:pPr marL="857250" lvl="1" indent="-457200"/>
            <a:r>
              <a:rPr lang="en-US" sz="1600" dirty="0"/>
              <a:t>STA logs the MAAD MAC and uses it on subsequent associations</a:t>
            </a:r>
          </a:p>
          <a:p>
            <a:pPr marL="457200" indent="-457200">
              <a:buFont typeface="+mj-lt"/>
              <a:buAutoNum type="alphaUcPeriod"/>
            </a:pPr>
            <a:r>
              <a:rPr lang="en-US" sz="1800" dirty="0"/>
              <a:t>AP decides to use </a:t>
            </a:r>
            <a:r>
              <a:rPr lang="en-US" sz="1800" dirty="0">
                <a:solidFill>
                  <a:srgbClr val="FF0000"/>
                </a:solidFill>
              </a:rPr>
              <a:t>both, NGID AND MAAD</a:t>
            </a:r>
          </a:p>
          <a:p>
            <a:pPr marL="857250" lvl="1" indent="-457200"/>
            <a:r>
              <a:rPr lang="en-US" sz="1400" dirty="0"/>
              <a:t>STA associates</a:t>
            </a:r>
          </a:p>
          <a:p>
            <a:pPr marL="857250" lvl="1" indent="-457200"/>
            <a:r>
              <a:rPr lang="en-US" sz="1400" dirty="0"/>
              <a:t>AP sends NGID KDE </a:t>
            </a:r>
            <a:r>
              <a:rPr lang="en-US" sz="1400" u="sng" dirty="0"/>
              <a:t>and</a:t>
            </a:r>
            <a:r>
              <a:rPr lang="en-US" sz="1400" dirty="0"/>
              <a:t> MAAD KDE in msg 3</a:t>
            </a:r>
          </a:p>
          <a:p>
            <a:pPr marL="857250" lvl="1" indent="-457200"/>
            <a:r>
              <a:rPr lang="en-US" sz="1400" dirty="0"/>
              <a:t>STA next associates using the MAAD MAC as TA and sends ID in msg 2 or 4</a:t>
            </a:r>
          </a:p>
          <a:p>
            <a:pPr marL="857250" lvl="1" indent="-457200"/>
            <a:r>
              <a:rPr lang="en-US" sz="1400" dirty="0"/>
              <a:t>AP sends new MAAD MAC in msg 3.</a:t>
            </a:r>
          </a:p>
          <a:p>
            <a:pPr marL="400050" lvl="1" indent="0">
              <a:buNone/>
            </a:pPr>
            <a:endParaRPr lang="en-US" sz="1400" dirty="0">
              <a:solidFill>
                <a:srgbClr val="FF0000"/>
              </a:solidFill>
            </a:endParaRPr>
          </a:p>
          <a:p>
            <a:pPr marL="400050" lvl="1" indent="0">
              <a:buNone/>
            </a:pPr>
            <a:r>
              <a:rPr lang="en-US" sz="1600" b="1" dirty="0">
                <a:solidFill>
                  <a:srgbClr val="00B050"/>
                </a:solidFill>
              </a:rPr>
              <a:t>Completely compatible no selection mechanism required</a:t>
            </a:r>
          </a:p>
          <a:p>
            <a:endParaRPr lang="en-US" dirty="0"/>
          </a:p>
        </p:txBody>
      </p:sp>
      <p:sp>
        <p:nvSpPr>
          <p:cNvPr id="3" name="Title 2">
            <a:extLst>
              <a:ext uri="{FF2B5EF4-FFF2-40B4-BE49-F238E27FC236}">
                <a16:creationId xmlns:a16="http://schemas.microsoft.com/office/drawing/2014/main" id="{629077A4-D4D9-ED9C-9ACD-A56BD88B314E}"/>
              </a:ext>
            </a:extLst>
          </p:cNvPr>
          <p:cNvSpPr>
            <a:spLocks noGrp="1"/>
          </p:cNvSpPr>
          <p:nvPr>
            <p:ph type="title"/>
          </p:nvPr>
        </p:nvSpPr>
        <p:spPr>
          <a:xfrm>
            <a:off x="685800" y="685800"/>
            <a:ext cx="7772400" cy="685800"/>
          </a:xfrm>
        </p:spPr>
        <p:txBody>
          <a:bodyPr/>
          <a:lstStyle/>
          <a:p>
            <a:r>
              <a:rPr lang="en-US" dirty="0"/>
              <a:t>Co-existence with Device ID</a:t>
            </a:r>
            <a:br>
              <a:rPr lang="en-US" dirty="0"/>
            </a:br>
            <a:r>
              <a:rPr lang="en-US" sz="2800" dirty="0"/>
              <a:t>(see 22/0908r1)</a:t>
            </a:r>
            <a:endParaRPr lang="en-US" dirty="0"/>
          </a:p>
        </p:txBody>
      </p:sp>
      <p:sp>
        <p:nvSpPr>
          <p:cNvPr id="4" name="Date Placeholder 3">
            <a:extLst>
              <a:ext uri="{FF2B5EF4-FFF2-40B4-BE49-F238E27FC236}">
                <a16:creationId xmlns:a16="http://schemas.microsoft.com/office/drawing/2014/main" id="{26685DA1-D94A-340B-58DD-58042DDA42A6}"/>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E51F3FAF-91AD-14E3-1779-EE95B4C8E357}"/>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82A84B75-4E3C-4041-FB64-B34C2175048A}"/>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7</a:t>
            </a:fld>
            <a:endParaRPr lang="en-US" dirty="0"/>
          </a:p>
        </p:txBody>
      </p:sp>
    </p:spTree>
    <p:extLst>
      <p:ext uri="{BB962C8B-B14F-4D97-AF65-F5344CB8AC3E}">
        <p14:creationId xmlns:p14="http://schemas.microsoft.com/office/powerpoint/2010/main" val="667119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59B7260-C1F4-D673-ABEF-0ED792B8DD16}"/>
              </a:ext>
            </a:extLst>
          </p:cNvPr>
          <p:cNvSpPr>
            <a:spLocks noGrp="1"/>
          </p:cNvSpPr>
          <p:nvPr>
            <p:ph idx="1"/>
          </p:nvPr>
        </p:nvSpPr>
        <p:spPr>
          <a:xfrm>
            <a:off x="685800" y="2133600"/>
            <a:ext cx="7772400" cy="3962400"/>
          </a:xfrm>
        </p:spPr>
        <p:txBody>
          <a:bodyPr/>
          <a:lstStyle/>
          <a:p>
            <a:r>
              <a:rPr lang="en-US" sz="2000" dirty="0"/>
              <a:t>Active Broadcast Probes</a:t>
            </a:r>
          </a:p>
          <a:p>
            <a:pPr lvl="1"/>
            <a:r>
              <a:rPr lang="en-US" dirty="0"/>
              <a:t>STA may use broadcast probes to find a network</a:t>
            </a:r>
          </a:p>
          <a:p>
            <a:pPr lvl="1"/>
            <a:r>
              <a:rPr lang="en-US" dirty="0"/>
              <a:t>Looking for networks in range.</a:t>
            </a:r>
          </a:p>
          <a:p>
            <a:pPr lvl="1"/>
            <a:endParaRPr lang="en-US" dirty="0"/>
          </a:p>
          <a:p>
            <a:pPr lvl="1"/>
            <a:r>
              <a:rPr lang="en-US" dirty="0"/>
              <a:t>In general STA should use an RMA (random MAC address)</a:t>
            </a:r>
          </a:p>
          <a:p>
            <a:pPr lvl="2"/>
            <a:r>
              <a:rPr lang="en-US" dirty="0"/>
              <a:t>May use address #2 if it wants to be identified i.e., knows it is in vicinity of the wanted SSID (discussed later)</a:t>
            </a:r>
          </a:p>
          <a:p>
            <a:pPr marL="0" indent="0">
              <a:buNone/>
            </a:pPr>
            <a:r>
              <a:rPr lang="en-US" dirty="0"/>
              <a:t>NOTE: STA has a different address #2 for EVERY AP/network it has associated to - not just its “Home”, hence it uses an RMA for any probing.</a:t>
            </a:r>
          </a:p>
          <a:p>
            <a:endParaRPr lang="en-US" dirty="0"/>
          </a:p>
        </p:txBody>
      </p:sp>
      <p:sp>
        <p:nvSpPr>
          <p:cNvPr id="3" name="Title 2">
            <a:extLst>
              <a:ext uri="{FF2B5EF4-FFF2-40B4-BE49-F238E27FC236}">
                <a16:creationId xmlns:a16="http://schemas.microsoft.com/office/drawing/2014/main" id="{B620B752-8458-8EE8-18FC-630087418DEC}"/>
              </a:ext>
            </a:extLst>
          </p:cNvPr>
          <p:cNvSpPr>
            <a:spLocks noGrp="1"/>
          </p:cNvSpPr>
          <p:nvPr>
            <p:ph type="title"/>
          </p:nvPr>
        </p:nvSpPr>
        <p:spPr>
          <a:xfrm>
            <a:off x="685800" y="685800"/>
            <a:ext cx="7772400" cy="1143000"/>
          </a:xfrm>
        </p:spPr>
        <p:txBody>
          <a:bodyPr/>
          <a:lstStyle/>
          <a:p>
            <a:r>
              <a:rPr lang="en-US" dirty="0"/>
              <a:t>Probes - Active Broadcast</a:t>
            </a:r>
            <a:br>
              <a:rPr lang="en-US" dirty="0"/>
            </a:br>
            <a:r>
              <a:rPr lang="en-US" dirty="0"/>
              <a:t>(see 22/0955r0)</a:t>
            </a:r>
          </a:p>
        </p:txBody>
      </p:sp>
      <p:sp>
        <p:nvSpPr>
          <p:cNvPr id="4" name="Date Placeholder 3">
            <a:extLst>
              <a:ext uri="{FF2B5EF4-FFF2-40B4-BE49-F238E27FC236}">
                <a16:creationId xmlns:a16="http://schemas.microsoft.com/office/drawing/2014/main" id="{D319797C-A743-E724-1414-BD404A279A36}"/>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51892E67-F15D-5C49-F764-133AD31F86E7}"/>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0AC7D364-13BC-494E-A6E5-FC6B48435E1A}"/>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8</a:t>
            </a:fld>
            <a:endParaRPr lang="en-US" dirty="0"/>
          </a:p>
        </p:txBody>
      </p:sp>
    </p:spTree>
    <p:extLst>
      <p:ext uri="{BB962C8B-B14F-4D97-AF65-F5344CB8AC3E}">
        <p14:creationId xmlns:p14="http://schemas.microsoft.com/office/powerpoint/2010/main" val="2805091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FFC0CC3-196D-CD62-A383-5E75CF3AA90C}"/>
              </a:ext>
            </a:extLst>
          </p:cNvPr>
          <p:cNvSpPr>
            <a:spLocks noGrp="1"/>
          </p:cNvSpPr>
          <p:nvPr>
            <p:ph idx="1"/>
          </p:nvPr>
        </p:nvSpPr>
        <p:spPr>
          <a:xfrm>
            <a:off x="685800" y="1676399"/>
            <a:ext cx="7772400" cy="4799013"/>
          </a:xfrm>
        </p:spPr>
        <p:txBody>
          <a:bodyPr/>
          <a:lstStyle/>
          <a:p>
            <a:pPr lvl="1"/>
            <a:r>
              <a:rPr lang="en-US" sz="2400" dirty="0"/>
              <a:t>Directed probes are discouraged</a:t>
            </a:r>
          </a:p>
          <a:p>
            <a:pPr lvl="2"/>
            <a:r>
              <a:rPr lang="en-US" sz="2200" dirty="0"/>
              <a:t>Indicates ‘interest’ in that AP irrespective of the MAC Address used</a:t>
            </a:r>
          </a:p>
          <a:p>
            <a:pPr lvl="3"/>
            <a:r>
              <a:rPr lang="en-US" sz="1800" dirty="0">
                <a:solidFill>
                  <a:srgbClr val="FF0000"/>
                </a:solidFill>
              </a:rPr>
              <a:t>Even if using RCM , Device ID, MAAD etc.</a:t>
            </a:r>
          </a:p>
          <a:p>
            <a:pPr lvl="1"/>
            <a:r>
              <a:rPr lang="en-US" sz="2400" dirty="0"/>
              <a:t>Looking for a specific AP/network?  Use broadcast probe  (see previous slide)</a:t>
            </a:r>
          </a:p>
          <a:p>
            <a:pPr lvl="1"/>
            <a:r>
              <a:rPr lang="en-US" sz="2200" dirty="0"/>
              <a:t>Is there ever any reason to use an identifiable TA in a broadcast Probe?</a:t>
            </a:r>
          </a:p>
          <a:p>
            <a:pPr lvl="2"/>
            <a:r>
              <a:rPr lang="en-US" sz="2000" dirty="0"/>
              <a:t>Yes, i</a:t>
            </a:r>
            <a:r>
              <a:rPr lang="en-US" sz="1800" b="1" dirty="0"/>
              <a:t>f STA knows it is </a:t>
            </a:r>
            <a:r>
              <a:rPr lang="en-US" sz="1800" b="1" u="sng" dirty="0"/>
              <a:t>in vicinity of the network</a:t>
            </a:r>
            <a:r>
              <a:rPr lang="en-US" sz="1800" b="1" dirty="0"/>
              <a:t>, then probing with identifiable TA is OK</a:t>
            </a:r>
            <a:r>
              <a:rPr lang="en-US" b="1" dirty="0"/>
              <a:t>, e.g.,  Probes used for steering (next slide)</a:t>
            </a:r>
          </a:p>
          <a:p>
            <a:pPr lvl="2"/>
            <a:r>
              <a:rPr lang="en-US" b="1" dirty="0"/>
              <a:t>Use address #2 in probe, for that AP, to avoid detection.  See later “Spoof AP” </a:t>
            </a:r>
          </a:p>
          <a:p>
            <a:endParaRPr lang="en-US" dirty="0"/>
          </a:p>
        </p:txBody>
      </p:sp>
      <p:sp>
        <p:nvSpPr>
          <p:cNvPr id="3" name="Title 2">
            <a:extLst>
              <a:ext uri="{FF2B5EF4-FFF2-40B4-BE49-F238E27FC236}">
                <a16:creationId xmlns:a16="http://schemas.microsoft.com/office/drawing/2014/main" id="{FD835C72-C2B2-8242-B5CA-389091CDF4FC}"/>
              </a:ext>
            </a:extLst>
          </p:cNvPr>
          <p:cNvSpPr>
            <a:spLocks noGrp="1"/>
          </p:cNvSpPr>
          <p:nvPr>
            <p:ph type="title"/>
          </p:nvPr>
        </p:nvSpPr>
        <p:spPr/>
        <p:txBody>
          <a:bodyPr/>
          <a:lstStyle/>
          <a:p>
            <a:r>
              <a:rPr lang="en-US" dirty="0"/>
              <a:t>Active Directed Probes</a:t>
            </a:r>
          </a:p>
        </p:txBody>
      </p:sp>
      <p:sp>
        <p:nvSpPr>
          <p:cNvPr id="4" name="Date Placeholder 3">
            <a:extLst>
              <a:ext uri="{FF2B5EF4-FFF2-40B4-BE49-F238E27FC236}">
                <a16:creationId xmlns:a16="http://schemas.microsoft.com/office/drawing/2014/main" id="{4069637F-A45A-F6BD-2C22-99E0F7E36F3E}"/>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C1D8C2FC-2BCD-4DA4-E8C6-146A40067A0C}"/>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8246E8A5-641F-71CA-DE6B-5C51E57FE25E}"/>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9</a:t>
            </a:fld>
            <a:endParaRPr lang="en-US" dirty="0"/>
          </a:p>
        </p:txBody>
      </p:sp>
    </p:spTree>
    <p:extLst>
      <p:ext uri="{BB962C8B-B14F-4D97-AF65-F5344CB8AC3E}">
        <p14:creationId xmlns:p14="http://schemas.microsoft.com/office/powerpoint/2010/main" val="1377877434"/>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112953</TotalTime>
  <Words>3209</Words>
  <Application>Microsoft Office PowerPoint</Application>
  <PresentationFormat>On-screen Show (4:3)</PresentationFormat>
  <Paragraphs>348</Paragraphs>
  <Slides>23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Calibri</vt:lpstr>
      <vt:lpstr>Times New Roman</vt:lpstr>
      <vt:lpstr>Default Design</vt:lpstr>
      <vt:lpstr>TG bh Discussion Contribution on MAAD and all that goes with it</vt:lpstr>
      <vt:lpstr>Statement</vt:lpstr>
      <vt:lpstr>Outline of this presentation</vt:lpstr>
      <vt:lpstr>Introduction</vt:lpstr>
      <vt:lpstr>PowerPoint Presentation</vt:lpstr>
      <vt:lpstr>MAAD Details Outline</vt:lpstr>
      <vt:lpstr>Co-existence with Device ID (see 22/0908r1)</vt:lpstr>
      <vt:lpstr>Probes - Active Broadcast (see 22/0955r0)</vt:lpstr>
      <vt:lpstr>Active Directed Probes</vt:lpstr>
      <vt:lpstr>Probing in vicinity of Network</vt:lpstr>
      <vt:lpstr>Privacy (see 22/1230r0)</vt:lpstr>
      <vt:lpstr>Privacy - Spoofing</vt:lpstr>
      <vt:lpstr>How to stop the STA from sending Association Request to a spoof?   (See 22/1411)</vt:lpstr>
      <vt:lpstr>“Allocated Address and ID and Broadcast Probe” Basic scheme</vt:lpstr>
      <vt:lpstr>AP Spoof Mitigation - continued</vt:lpstr>
      <vt:lpstr>AAID Spoof defense</vt:lpstr>
      <vt:lpstr>Clone Address</vt:lpstr>
      <vt:lpstr>Spoof and Clone Conclusions</vt:lpstr>
      <vt:lpstr>(some) Pre-Association Use Cases (see 22/1230r0)</vt:lpstr>
      <vt:lpstr>Summary</vt:lpstr>
      <vt:lpstr>But Wait – there’s more – IRMA (see 21/1626r0)</vt:lpstr>
      <vt:lpstr>IRM element</vt:lpstr>
      <vt:lpstr>Conclusions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Outdoor Enterprise DSC</dc:title>
  <dc:creator>gsmith@srtrl.com</dc:creator>
  <cp:lastModifiedBy>Smith, Graham</cp:lastModifiedBy>
  <cp:revision>1877</cp:revision>
  <cp:lastPrinted>1998-02-10T13:28:06Z</cp:lastPrinted>
  <dcterms:created xsi:type="dcterms:W3CDTF">1998-02-10T13:07:52Z</dcterms:created>
  <dcterms:modified xsi:type="dcterms:W3CDTF">2022-10-25T21:12:22Z</dcterms:modified>
</cp:coreProperties>
</file>