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15" r:id="rId3"/>
    <p:sldId id="414" r:id="rId4"/>
    <p:sldId id="298" r:id="rId5"/>
    <p:sldId id="294" r:id="rId6"/>
    <p:sldId id="289" r:id="rId7"/>
    <p:sldId id="299" r:id="rId8"/>
    <p:sldId id="300" r:id="rId9"/>
    <p:sldId id="301" r:id="rId10"/>
    <p:sldId id="302" r:id="rId11"/>
    <p:sldId id="303" r:id="rId12"/>
    <p:sldId id="378" r:id="rId13"/>
    <p:sldId id="391" r:id="rId14"/>
    <p:sldId id="409" r:id="rId15"/>
    <p:sldId id="379" r:id="rId16"/>
    <p:sldId id="416" r:id="rId17"/>
    <p:sldId id="417" r:id="rId18"/>
    <p:sldId id="411" r:id="rId19"/>
    <p:sldId id="410" r:id="rId20"/>
    <p:sldId id="412" r:id="rId21"/>
    <p:sldId id="291" r:id="rId22"/>
    <p:sldId id="290" r:id="rId2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86380" autoAdjust="0"/>
  </p:normalViewPr>
  <p:slideViewPr>
    <p:cSldViewPr>
      <p:cViewPr varScale="1">
        <p:scale>
          <a:sx n="67" d="100"/>
          <a:sy n="67" d="100"/>
        </p:scale>
        <p:origin x="1568"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Sept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Sept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802.11-22/1650r1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Sept 2022</a:t>
            </a:r>
            <a:endParaRPr lang="en-US" sz="1800" dirty="0"/>
          </a:p>
        </p:txBody>
      </p:sp>
      <p:sp>
        <p:nvSpPr>
          <p:cNvPr id="3077" name="Rectangle 2"/>
          <p:cNvSpPr>
            <a:spLocks noGrp="1" noChangeArrowheads="1"/>
          </p:cNvSpPr>
          <p:nvPr>
            <p:ph type="title"/>
          </p:nvPr>
        </p:nvSpPr>
        <p:spPr>
          <a:xfrm>
            <a:off x="771525" y="787801"/>
            <a:ext cx="7772400" cy="1420409"/>
          </a:xfrm>
          <a:noFill/>
        </p:spPr>
        <p:txBody>
          <a:bodyPr/>
          <a:lstStyle/>
          <a:p>
            <a:r>
              <a:rPr lang="en-US" dirty="0"/>
              <a:t>TG </a:t>
            </a:r>
            <a:r>
              <a:rPr lang="en-US" dirty="0" err="1"/>
              <a:t>bh</a:t>
            </a:r>
            <a:br>
              <a:rPr lang="en-US" dirty="0"/>
            </a:br>
            <a:r>
              <a:rPr lang="en-US" dirty="0"/>
              <a:t>Discussion Contribution on MAAD and all that goes with it</a:t>
            </a:r>
          </a:p>
        </p:txBody>
      </p:sp>
      <p:sp>
        <p:nvSpPr>
          <p:cNvPr id="3078" name="Rectangle 6"/>
          <p:cNvSpPr>
            <a:spLocks noGrp="1" noChangeArrowheads="1"/>
          </p:cNvSpPr>
          <p:nvPr>
            <p:ph type="body" idx="1"/>
          </p:nvPr>
        </p:nvSpPr>
        <p:spPr>
          <a:xfrm>
            <a:off x="647607" y="2477012"/>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182477154"/>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5E733-DE9B-9A0A-C570-F79ABA4A820E}"/>
              </a:ext>
            </a:extLst>
          </p:cNvPr>
          <p:cNvSpPr>
            <a:spLocks noGrp="1"/>
          </p:cNvSpPr>
          <p:nvPr>
            <p:ph idx="1"/>
          </p:nvPr>
        </p:nvSpPr>
        <p:spPr>
          <a:xfrm>
            <a:off x="685800" y="1447800"/>
            <a:ext cx="7772400" cy="4267200"/>
          </a:xfrm>
        </p:spPr>
        <p:txBody>
          <a:bodyPr/>
          <a:lstStyle/>
          <a:p>
            <a:pPr marL="457200" lvl="1" indent="0">
              <a:buNone/>
            </a:pPr>
            <a:r>
              <a:rPr lang="en-US" dirty="0"/>
              <a:t>If </a:t>
            </a:r>
            <a:r>
              <a:rPr lang="en-US" u="sng" dirty="0"/>
              <a:t>in the vicinity of the network</a:t>
            </a:r>
            <a:r>
              <a:rPr lang="en-US" dirty="0"/>
              <a:t>*, then is it trackable?</a:t>
            </a:r>
          </a:p>
          <a:p>
            <a:pPr lvl="2"/>
            <a:r>
              <a:rPr lang="en-US" sz="1600" dirty="0"/>
              <a:t>Determined by Passive or active (with RMA) scanning, or directed by network </a:t>
            </a:r>
            <a:r>
              <a:rPr lang="en-US" sz="1600" b="1" dirty="0"/>
              <a:t>for steering purposes</a:t>
            </a:r>
            <a:endParaRPr lang="en-US" b="1" dirty="0"/>
          </a:p>
          <a:p>
            <a:pPr lvl="1"/>
            <a:r>
              <a:rPr lang="en-US" dirty="0"/>
              <a:t>If STA probes with same address as it Associates with – there is </a:t>
            </a:r>
            <a:r>
              <a:rPr lang="en-US" u="sng" dirty="0"/>
              <a:t>no</a:t>
            </a:r>
            <a:r>
              <a:rPr lang="en-US" dirty="0"/>
              <a:t> problem? </a:t>
            </a:r>
          </a:p>
          <a:p>
            <a:pPr lvl="2"/>
            <a:r>
              <a:rPr lang="en-US" dirty="0"/>
              <a:t>All listener knows is that a STA probed and associated – so what?  </a:t>
            </a:r>
          </a:p>
          <a:p>
            <a:pPr lvl="2"/>
            <a:r>
              <a:rPr lang="en-US" dirty="0"/>
              <a:t>Listener will NEVER see that address AGAIN in that area, AND</a:t>
            </a:r>
          </a:p>
          <a:p>
            <a:pPr lvl="2"/>
            <a:r>
              <a:rPr lang="en-US" dirty="0"/>
              <a:t>Listener will NEVER see that address AGAIN if monitoring a large area</a:t>
            </a:r>
            <a:r>
              <a:rPr lang="en-US" sz="1600" dirty="0"/>
              <a:t>. (If it did, it is highly probable it is a different STA anyway).</a:t>
            </a:r>
          </a:p>
          <a:p>
            <a:r>
              <a:rPr lang="en-US" sz="2000" dirty="0"/>
              <a:t>The allocated random MAC address contains no identity to STA</a:t>
            </a:r>
          </a:p>
          <a:p>
            <a:endParaRPr lang="en-US" sz="2000" dirty="0"/>
          </a:p>
          <a:p>
            <a:r>
              <a:rPr lang="en-US" sz="2000" dirty="0"/>
              <a:t>For non-steering purposes, could use a second identifiable address</a:t>
            </a:r>
          </a:p>
          <a:p>
            <a:pPr lvl="1"/>
            <a:r>
              <a:rPr lang="en-US" sz="1600" dirty="0"/>
              <a:t>Allocate 2 MAAD MACs, use one for associating and other for probes</a:t>
            </a:r>
          </a:p>
          <a:p>
            <a:endParaRPr lang="en-US" sz="2000" dirty="0"/>
          </a:p>
          <a:p>
            <a:endParaRPr lang="en-US" sz="2000" dirty="0"/>
          </a:p>
          <a:p>
            <a:endParaRPr lang="en-US" sz="2000" dirty="0"/>
          </a:p>
          <a:p>
            <a:pPr marL="0" indent="0">
              <a:buNone/>
            </a:pPr>
            <a:r>
              <a:rPr lang="en-US" sz="2000" dirty="0"/>
              <a:t>*</a:t>
            </a:r>
            <a:endParaRPr lang="en-US" sz="2000" b="0" dirty="0"/>
          </a:p>
          <a:p>
            <a:endParaRPr lang="en-US" dirty="0"/>
          </a:p>
        </p:txBody>
      </p:sp>
      <p:sp>
        <p:nvSpPr>
          <p:cNvPr id="3" name="Title 2">
            <a:extLst>
              <a:ext uri="{FF2B5EF4-FFF2-40B4-BE49-F238E27FC236}">
                <a16:creationId xmlns:a16="http://schemas.microsoft.com/office/drawing/2014/main" id="{388AD937-30B0-D594-879A-CD7A8C54FE3F}"/>
              </a:ext>
            </a:extLst>
          </p:cNvPr>
          <p:cNvSpPr>
            <a:spLocks noGrp="1"/>
          </p:cNvSpPr>
          <p:nvPr>
            <p:ph type="title"/>
          </p:nvPr>
        </p:nvSpPr>
        <p:spPr>
          <a:xfrm>
            <a:off x="685800" y="685800"/>
            <a:ext cx="7772400" cy="685800"/>
          </a:xfrm>
        </p:spPr>
        <p:txBody>
          <a:bodyPr/>
          <a:lstStyle/>
          <a:p>
            <a:r>
              <a:rPr lang="en-US" dirty="0"/>
              <a:t>Probing in vicinity of Network</a:t>
            </a:r>
          </a:p>
        </p:txBody>
      </p:sp>
      <p:sp>
        <p:nvSpPr>
          <p:cNvPr id="4" name="Date Placeholder 3">
            <a:extLst>
              <a:ext uri="{FF2B5EF4-FFF2-40B4-BE49-F238E27FC236}">
                <a16:creationId xmlns:a16="http://schemas.microsoft.com/office/drawing/2014/main" id="{5A03B89D-BB4A-5637-E817-48B0FA5E77B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37D6BC99-27E5-94C0-3CAA-E1A17C4699F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2BA41B-3921-02AE-2BEA-CD0A440A082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39638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26EEB3-C2DC-EA04-9D2F-683E584E2E35}"/>
              </a:ext>
            </a:extLst>
          </p:cNvPr>
          <p:cNvSpPr>
            <a:spLocks noGrp="1"/>
          </p:cNvSpPr>
          <p:nvPr>
            <p:ph idx="1"/>
          </p:nvPr>
        </p:nvSpPr>
        <p:spPr>
          <a:xfrm>
            <a:off x="685800" y="1309382"/>
            <a:ext cx="7772400" cy="4800600"/>
          </a:xfrm>
        </p:spPr>
        <p:txBody>
          <a:bodyPr/>
          <a:lstStyle/>
          <a:p>
            <a:pPr marL="0" indent="0">
              <a:buNone/>
            </a:pPr>
            <a:r>
              <a:rPr lang="en-US" dirty="0"/>
              <a:t>RCM prevents passive monitoring of probes.</a:t>
            </a:r>
          </a:p>
          <a:p>
            <a:r>
              <a:rPr lang="en-US" dirty="0"/>
              <a:t>Same if MAAD is used.  </a:t>
            </a:r>
          </a:p>
          <a:p>
            <a:r>
              <a:rPr lang="en-US" dirty="0"/>
              <a:t>MAAD or other pre-schemes do not decrease privacy</a:t>
            </a:r>
          </a:p>
          <a:p>
            <a:pPr lvl="1"/>
            <a:r>
              <a:rPr lang="en-US" sz="1800" dirty="0"/>
              <a:t>As explained in previous slides, with all “pre-schemes”, probes use random MAC address (RMA) unless </a:t>
            </a:r>
            <a:r>
              <a:rPr lang="en-US" sz="1800" u="sng" dirty="0"/>
              <a:t>need</a:t>
            </a:r>
            <a:r>
              <a:rPr lang="en-US" sz="1800" dirty="0"/>
              <a:t> to be identified (e.g., steering).</a:t>
            </a:r>
          </a:p>
          <a:p>
            <a:pPr lvl="1"/>
            <a:r>
              <a:rPr lang="en-US" sz="1800" dirty="0"/>
              <a:t>Using ‘allocated address’ while in range of wanted AP/BSS is not a problem (address is a “one-time address”).  </a:t>
            </a:r>
          </a:p>
          <a:p>
            <a:pPr lvl="2"/>
            <a:r>
              <a:rPr lang="en-US" sz="1600" dirty="0"/>
              <a:t>Must use same TA across ESS.</a:t>
            </a:r>
          </a:p>
          <a:p>
            <a:pPr marL="0" indent="0">
              <a:buNone/>
            </a:pPr>
            <a:endParaRPr lang="en-US" sz="1800" dirty="0"/>
          </a:p>
          <a:p>
            <a:pPr marL="0" indent="0">
              <a:buNone/>
            </a:pPr>
            <a:r>
              <a:rPr lang="en-US" sz="1800" dirty="0"/>
              <a:t>Note: Association to same AP/BSS always with same address (one interpretation of 11aq) is sort of ‘trackable’ in that it is known that STA has been there before.  </a:t>
            </a:r>
          </a:p>
          <a:p>
            <a:r>
              <a:rPr lang="en-US" sz="2000" dirty="0"/>
              <a:t> </a:t>
            </a:r>
            <a:r>
              <a:rPr lang="en-US" sz="2000" dirty="0">
                <a:solidFill>
                  <a:srgbClr val="FF3300"/>
                </a:solidFill>
              </a:rPr>
              <a:t>“</a:t>
            </a:r>
            <a:r>
              <a:rPr lang="en-US" sz="1800" dirty="0">
                <a:solidFill>
                  <a:srgbClr val="FF3300"/>
                </a:solidFill>
              </a:rPr>
              <a:t>Pre-schemes” all use one-time addresses, so this scenario is solved.  Listener cannot know it is the same STA returning.</a:t>
            </a:r>
          </a:p>
          <a:p>
            <a:endParaRPr lang="en-US" dirty="0"/>
          </a:p>
        </p:txBody>
      </p:sp>
      <p:sp>
        <p:nvSpPr>
          <p:cNvPr id="3" name="Title 2">
            <a:extLst>
              <a:ext uri="{FF2B5EF4-FFF2-40B4-BE49-F238E27FC236}">
                <a16:creationId xmlns:a16="http://schemas.microsoft.com/office/drawing/2014/main" id="{9E122421-C3E4-4229-D962-98509016F053}"/>
              </a:ext>
            </a:extLst>
          </p:cNvPr>
          <p:cNvSpPr>
            <a:spLocks noGrp="1"/>
          </p:cNvSpPr>
          <p:nvPr>
            <p:ph type="title"/>
          </p:nvPr>
        </p:nvSpPr>
        <p:spPr>
          <a:xfrm>
            <a:off x="685800" y="685800"/>
            <a:ext cx="7772400" cy="609600"/>
          </a:xfrm>
        </p:spPr>
        <p:txBody>
          <a:bodyPr/>
          <a:lstStyle/>
          <a:p>
            <a:r>
              <a:rPr lang="en-US" dirty="0"/>
              <a:t>Privacy </a:t>
            </a:r>
            <a:r>
              <a:rPr lang="en-US" sz="2800" dirty="0"/>
              <a:t>(see 22/1230r0)</a:t>
            </a:r>
            <a:endParaRPr lang="en-US" dirty="0"/>
          </a:p>
        </p:txBody>
      </p:sp>
      <p:sp>
        <p:nvSpPr>
          <p:cNvPr id="4" name="Date Placeholder 3">
            <a:extLst>
              <a:ext uri="{FF2B5EF4-FFF2-40B4-BE49-F238E27FC236}">
                <a16:creationId xmlns:a16="http://schemas.microsoft.com/office/drawing/2014/main" id="{A97639D3-7477-9E20-F63B-B3D323D05462}"/>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63B486AB-B9CB-7208-2DA4-F775A49CD635}"/>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E390EAC-1AB3-213B-022D-8703C49DD9C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82353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92F7D-C2EF-188F-ADB9-5C7CEAB6250F}"/>
              </a:ext>
            </a:extLst>
          </p:cNvPr>
          <p:cNvSpPr>
            <a:spLocks noGrp="1"/>
          </p:cNvSpPr>
          <p:nvPr>
            <p:ph idx="1"/>
          </p:nvPr>
        </p:nvSpPr>
        <p:spPr>
          <a:xfrm>
            <a:off x="685800" y="1447800"/>
            <a:ext cx="7772400" cy="4876800"/>
          </a:xfrm>
        </p:spPr>
        <p:txBody>
          <a:bodyPr/>
          <a:lstStyle/>
          <a:p>
            <a:pPr marL="0" indent="0">
              <a:buNone/>
            </a:pPr>
            <a:r>
              <a:rPr lang="en-US" dirty="0"/>
              <a:t>Scenario - Dastardly organization sets up APs spoofing a target’s “home” network.  </a:t>
            </a:r>
          </a:p>
          <a:p>
            <a:pPr>
              <a:buFontTx/>
              <a:buChar char="-"/>
            </a:pPr>
            <a:r>
              <a:rPr lang="en-US" sz="2000" b="0" dirty="0"/>
              <a:t>STA comes in range and automatically attempts to associate (fails).  </a:t>
            </a:r>
          </a:p>
          <a:p>
            <a:pPr>
              <a:buFontTx/>
              <a:buChar char="-"/>
            </a:pPr>
            <a:r>
              <a:rPr lang="en-US" sz="2000" b="0" u="sng" dirty="0"/>
              <a:t>Even using RCM, the mere fact the STA tried to associate ‘identifies’ it as a member of that home network. And can still be tracked simply by attempting to associate.</a:t>
            </a:r>
          </a:p>
          <a:p>
            <a:pPr>
              <a:buFontTx/>
              <a:buChar char="-"/>
            </a:pPr>
            <a:endParaRPr lang="en-US" sz="2000" b="0" dirty="0"/>
          </a:p>
          <a:p>
            <a:pPr>
              <a:buFontTx/>
              <a:buChar char="-"/>
            </a:pPr>
            <a:r>
              <a:rPr lang="en-US" sz="2000" b="0" dirty="0"/>
              <a:t>With MAAD, using two or more addresses may help but still same problem as RCM.  </a:t>
            </a:r>
          </a:p>
          <a:p>
            <a:pPr>
              <a:buFontTx/>
              <a:buChar char="-"/>
            </a:pPr>
            <a:endParaRPr lang="en-US" sz="2000" b="0" dirty="0"/>
          </a:p>
          <a:p>
            <a:pPr>
              <a:buFontTx/>
              <a:buChar char="-"/>
            </a:pPr>
            <a:r>
              <a:rPr lang="en-US" sz="2000" b="0" dirty="0"/>
              <a:t>MAAD or any pre-scheme does not decrease privacy  </a:t>
            </a:r>
          </a:p>
          <a:p>
            <a:pPr marL="0" indent="0">
              <a:buNone/>
            </a:pPr>
            <a:r>
              <a:rPr lang="en-US" sz="2000" b="0" dirty="0"/>
              <a:t>  </a:t>
            </a:r>
          </a:p>
        </p:txBody>
      </p:sp>
      <p:sp>
        <p:nvSpPr>
          <p:cNvPr id="3" name="Title 2">
            <a:extLst>
              <a:ext uri="{FF2B5EF4-FFF2-40B4-BE49-F238E27FC236}">
                <a16:creationId xmlns:a16="http://schemas.microsoft.com/office/drawing/2014/main" id="{A423A75A-8787-E751-2CF4-FA0BB863A44C}"/>
              </a:ext>
            </a:extLst>
          </p:cNvPr>
          <p:cNvSpPr>
            <a:spLocks noGrp="1"/>
          </p:cNvSpPr>
          <p:nvPr>
            <p:ph type="title"/>
          </p:nvPr>
        </p:nvSpPr>
        <p:spPr>
          <a:xfrm>
            <a:off x="685800" y="685800"/>
            <a:ext cx="7772400" cy="609600"/>
          </a:xfrm>
        </p:spPr>
        <p:txBody>
          <a:bodyPr/>
          <a:lstStyle/>
          <a:p>
            <a:r>
              <a:rPr lang="en-US" dirty="0"/>
              <a:t>Privacy - Spoofing</a:t>
            </a:r>
          </a:p>
        </p:txBody>
      </p:sp>
      <p:sp>
        <p:nvSpPr>
          <p:cNvPr id="4" name="Date Placeholder 3">
            <a:extLst>
              <a:ext uri="{FF2B5EF4-FFF2-40B4-BE49-F238E27FC236}">
                <a16:creationId xmlns:a16="http://schemas.microsoft.com/office/drawing/2014/main" id="{69FBC363-A86E-6323-A0C8-F9C604654325}"/>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D6BB5D0F-AC91-9D04-93DC-42D359FD7B4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689EE1-B686-AC3A-E537-89F3CF9B434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266306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B7CBF-09CE-54B6-33CA-FEC0839FE5EE}"/>
              </a:ext>
            </a:extLst>
          </p:cNvPr>
          <p:cNvSpPr>
            <a:spLocks noGrp="1"/>
          </p:cNvSpPr>
          <p:nvPr>
            <p:ph idx="1"/>
          </p:nvPr>
        </p:nvSpPr>
        <p:spPr>
          <a:xfrm>
            <a:off x="685800" y="1692478"/>
            <a:ext cx="7772400" cy="4722813"/>
          </a:xfrm>
        </p:spPr>
        <p:txBody>
          <a:bodyPr/>
          <a:lstStyle/>
          <a:p>
            <a:pPr>
              <a:buFont typeface="+mj-lt"/>
              <a:buAutoNum type="arabicPeriod"/>
            </a:pPr>
            <a:r>
              <a:rPr lang="en-US" sz="1800" dirty="0"/>
              <a:t>Location based – Use GPS to record location of “Home AP”</a:t>
            </a:r>
          </a:p>
          <a:p>
            <a:pPr lvl="1"/>
            <a:r>
              <a:rPr lang="en-US" sz="1400" dirty="0"/>
              <a:t>Not an 802.11 solution</a:t>
            </a:r>
          </a:p>
          <a:p>
            <a:pPr>
              <a:buFont typeface="+mj-lt"/>
              <a:buAutoNum type="arabicPeriod"/>
            </a:pPr>
            <a:r>
              <a:rPr lang="en-US" sz="1800" dirty="0"/>
              <a:t>SSID Profile – Take an SSID profile of the “Home AP” and use this to verify the AP</a:t>
            </a:r>
          </a:p>
          <a:p>
            <a:pPr lvl="1"/>
            <a:r>
              <a:rPr lang="en-US" sz="1400" dirty="0"/>
              <a:t>Could be an 802.11 solution but probably proprietary </a:t>
            </a:r>
          </a:p>
          <a:p>
            <a:pPr lvl="1"/>
            <a:r>
              <a:rPr lang="en-US" sz="1400" dirty="0"/>
              <a:t>Very difficult to fake, (need to transmit a range of known SSIDs but mere presence of new SSIDs would defeat this)</a:t>
            </a:r>
          </a:p>
          <a:p>
            <a:pPr lvl="1"/>
            <a:r>
              <a:rPr lang="en-US" sz="1400" dirty="0"/>
              <a:t>Needs to account for updates and an algorithm would be out-of-scope.</a:t>
            </a:r>
          </a:p>
          <a:p>
            <a:pPr>
              <a:buFont typeface="+mj-lt"/>
              <a:buAutoNum type="arabicPeriod"/>
            </a:pPr>
            <a:r>
              <a:rPr lang="en-US" sz="1800" dirty="0"/>
              <a:t>Identifiable Beacon – Add a Beacon protection key and include hash in beacon.</a:t>
            </a:r>
          </a:p>
          <a:p>
            <a:pPr lvl="1"/>
            <a:r>
              <a:rPr lang="en-US" sz="1400" dirty="0"/>
              <a:t>Definitely an 802.11 solution, </a:t>
            </a:r>
          </a:p>
          <a:p>
            <a:pPr lvl="1"/>
            <a:r>
              <a:rPr lang="en-US" sz="1400" dirty="0"/>
              <a:t>Can only be defeated by near real-time relay of the beacons </a:t>
            </a:r>
          </a:p>
          <a:p>
            <a:pPr>
              <a:buFont typeface="+mj-lt"/>
              <a:buAutoNum type="arabicPeriod" startAt="4"/>
            </a:pPr>
            <a:r>
              <a:rPr lang="en-US" sz="1800" dirty="0">
                <a:solidFill>
                  <a:srgbClr val="FF0000"/>
                </a:solidFill>
              </a:rPr>
              <a:t>Allocated MAC Address, ID and wildcard probe</a:t>
            </a:r>
          </a:p>
          <a:p>
            <a:pPr lvl="1"/>
            <a:r>
              <a:rPr lang="en-US" sz="1400" dirty="0"/>
              <a:t>Definitely an 802.11 solution using Identifiable MAC address</a:t>
            </a:r>
          </a:p>
          <a:p>
            <a:pPr marL="0" indent="0">
              <a:buNone/>
            </a:pPr>
            <a:r>
              <a:rPr lang="en-US" sz="1800" b="0" u="sng" dirty="0"/>
              <a:t>Take away? Spoof AP can be countered, not a reason to state that pre-schemes lessen privacy</a:t>
            </a:r>
          </a:p>
        </p:txBody>
      </p:sp>
      <p:sp>
        <p:nvSpPr>
          <p:cNvPr id="3" name="Title 2">
            <a:extLst>
              <a:ext uri="{FF2B5EF4-FFF2-40B4-BE49-F238E27FC236}">
                <a16:creationId xmlns:a16="http://schemas.microsoft.com/office/drawing/2014/main" id="{DD34CE55-0DCD-A7CC-950F-39A819B65691}"/>
              </a:ext>
            </a:extLst>
          </p:cNvPr>
          <p:cNvSpPr>
            <a:spLocks noGrp="1"/>
          </p:cNvSpPr>
          <p:nvPr>
            <p:ph type="title"/>
          </p:nvPr>
        </p:nvSpPr>
        <p:spPr>
          <a:xfrm>
            <a:off x="685800" y="471100"/>
            <a:ext cx="7772400" cy="1066800"/>
          </a:xfrm>
        </p:spPr>
        <p:txBody>
          <a:bodyPr/>
          <a:lstStyle/>
          <a:p>
            <a:r>
              <a:rPr lang="en-US" sz="2400" dirty="0"/>
              <a:t>How to stop the STA from sending Association Request to a spoof?   (See 22/1411r0)</a:t>
            </a:r>
          </a:p>
        </p:txBody>
      </p:sp>
      <p:sp>
        <p:nvSpPr>
          <p:cNvPr id="4" name="Date Placeholder 3">
            <a:extLst>
              <a:ext uri="{FF2B5EF4-FFF2-40B4-BE49-F238E27FC236}">
                <a16:creationId xmlns:a16="http://schemas.microsoft.com/office/drawing/2014/main" id="{F15B7655-DC89-48A7-CFC7-5DF9DD580EE1}"/>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48AE8EA7-40BC-5767-207F-A8FE26B2F62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8F2ACA4-D4DD-5E38-4F6F-52C798950EA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299838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51A7E6-DA10-4F98-E277-59AC3861382B}"/>
              </a:ext>
            </a:extLst>
          </p:cNvPr>
          <p:cNvSpPr>
            <a:spLocks noGrp="1"/>
          </p:cNvSpPr>
          <p:nvPr>
            <p:ph idx="1"/>
          </p:nvPr>
        </p:nvSpPr>
        <p:spPr>
          <a:xfrm>
            <a:off x="685800" y="1752600"/>
            <a:ext cx="7772400" cy="4572000"/>
          </a:xfrm>
        </p:spPr>
        <p:txBody>
          <a:bodyPr/>
          <a:lstStyle/>
          <a:p>
            <a:r>
              <a:rPr lang="en-US" sz="1800" b="0" u="sng" dirty="0"/>
              <a:t>Each time </a:t>
            </a:r>
            <a:r>
              <a:rPr lang="en-US" sz="1800" b="0" dirty="0"/>
              <a:t>STA associates with the “home” network, it is allocated an address AND an ID </a:t>
            </a:r>
          </a:p>
          <a:p>
            <a:pPr lvl="1"/>
            <a:r>
              <a:rPr lang="en-US" sz="1600" dirty="0"/>
              <a:t>MAAD element includes MAAD MAC address(es) and an ID.</a:t>
            </a:r>
          </a:p>
          <a:p>
            <a:pPr lvl="1"/>
            <a:r>
              <a:rPr lang="en-US" sz="1600" dirty="0"/>
              <a:t>Could use Device ID (but probably not)</a:t>
            </a:r>
          </a:p>
          <a:p>
            <a:pPr marL="57150" indent="0">
              <a:buNone/>
            </a:pPr>
            <a:r>
              <a:rPr lang="en-US" sz="2000" dirty="0"/>
              <a:t> </a:t>
            </a:r>
            <a:r>
              <a:rPr lang="en-US" sz="1800" dirty="0"/>
              <a:t>IF STA ‘sees’ the home network, (passive)</a:t>
            </a:r>
          </a:p>
          <a:p>
            <a:r>
              <a:rPr lang="en-US" sz="1800" u="sng" dirty="0"/>
              <a:t>Before sending Association Request </a:t>
            </a:r>
            <a:r>
              <a:rPr lang="en-US" sz="1800" dirty="0"/>
              <a:t>STA sends a broadcast probe using an allocated MAC Address.</a:t>
            </a:r>
          </a:p>
          <a:p>
            <a:r>
              <a:rPr lang="en-US" sz="1800" dirty="0"/>
              <a:t>The real AP identifies the STA and sends a Probe response including the correct ID. </a:t>
            </a:r>
          </a:p>
          <a:p>
            <a:r>
              <a:rPr lang="en-US" sz="1800" dirty="0"/>
              <a:t>STA checks the ID and will then associate and then receives a NEW Address and ID.</a:t>
            </a:r>
          </a:p>
          <a:p>
            <a:r>
              <a:rPr lang="en-US" sz="2000" dirty="0">
                <a:solidFill>
                  <a:srgbClr val="FF0000"/>
                </a:solidFill>
              </a:rPr>
              <a:t> </a:t>
            </a:r>
            <a:r>
              <a:rPr lang="en-US" sz="1800" dirty="0">
                <a:solidFill>
                  <a:srgbClr val="FF0000"/>
                </a:solidFill>
              </a:rPr>
              <a:t>“Spoof AP” does not know this STA address from any other and will not respond with the correct ID</a:t>
            </a:r>
          </a:p>
          <a:p>
            <a:pPr lvl="1"/>
            <a:r>
              <a:rPr lang="en-US" sz="1400" dirty="0">
                <a:solidFill>
                  <a:srgbClr val="FF0000"/>
                </a:solidFill>
              </a:rPr>
              <a:t>In practice, there won’t be a spoof AP because it won’t work.</a:t>
            </a:r>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AD206478-A054-CEC6-F89B-AE89884221A1}"/>
              </a:ext>
            </a:extLst>
          </p:cNvPr>
          <p:cNvSpPr>
            <a:spLocks noGrp="1"/>
          </p:cNvSpPr>
          <p:nvPr>
            <p:ph type="title"/>
          </p:nvPr>
        </p:nvSpPr>
        <p:spPr>
          <a:xfrm>
            <a:off x="458788" y="684213"/>
            <a:ext cx="7772400" cy="917574"/>
          </a:xfrm>
        </p:spPr>
        <p:txBody>
          <a:bodyPr/>
          <a:lstStyle/>
          <a:p>
            <a:r>
              <a:rPr lang="en-US" sz="2800" dirty="0"/>
              <a:t>“Allocated Address and ID and Broadcast Probe”</a:t>
            </a:r>
            <a:br>
              <a:rPr lang="en-US" sz="2800" dirty="0"/>
            </a:br>
            <a:r>
              <a:rPr lang="en-US" sz="2800" dirty="0"/>
              <a:t>Basic scheme</a:t>
            </a:r>
          </a:p>
        </p:txBody>
      </p:sp>
      <p:sp>
        <p:nvSpPr>
          <p:cNvPr id="4" name="Date Placeholder 3">
            <a:extLst>
              <a:ext uri="{FF2B5EF4-FFF2-40B4-BE49-F238E27FC236}">
                <a16:creationId xmlns:a16="http://schemas.microsoft.com/office/drawing/2014/main" id="{2F009268-9E7E-F661-F770-402D9005B2F4}"/>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14317DE2-14E3-8055-391F-9807BAC6693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8E42C3D-4589-34D0-2B54-BD95B84BE1A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22788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30B851-F039-52E3-9642-1ECE098B645F}"/>
              </a:ext>
            </a:extLst>
          </p:cNvPr>
          <p:cNvSpPr>
            <a:spLocks noGrp="1"/>
          </p:cNvSpPr>
          <p:nvPr>
            <p:ph idx="1"/>
          </p:nvPr>
        </p:nvSpPr>
        <p:spPr/>
        <p:txBody>
          <a:bodyPr/>
          <a:lstStyle/>
          <a:p>
            <a:r>
              <a:rPr lang="en-US" dirty="0"/>
              <a:t>The broadcast probe AP identity scheme requires that the Address is identifiable.  </a:t>
            </a:r>
          </a:p>
          <a:p>
            <a:r>
              <a:rPr lang="en-US" dirty="0"/>
              <a:t>Allocating two MAAD MAC addresses might be beneficial in that the STA uses the second one for the broadcast probe and the first for Association.</a:t>
            </a:r>
          </a:p>
        </p:txBody>
      </p:sp>
      <p:sp>
        <p:nvSpPr>
          <p:cNvPr id="3" name="Title 2">
            <a:extLst>
              <a:ext uri="{FF2B5EF4-FFF2-40B4-BE49-F238E27FC236}">
                <a16:creationId xmlns:a16="http://schemas.microsoft.com/office/drawing/2014/main" id="{2BB7EE2F-196C-60FB-A5DB-221EBEB84EB1}"/>
              </a:ext>
            </a:extLst>
          </p:cNvPr>
          <p:cNvSpPr>
            <a:spLocks noGrp="1"/>
          </p:cNvSpPr>
          <p:nvPr>
            <p:ph type="title"/>
          </p:nvPr>
        </p:nvSpPr>
        <p:spPr/>
        <p:txBody>
          <a:bodyPr/>
          <a:lstStyle/>
          <a:p>
            <a:r>
              <a:rPr lang="en-US" dirty="0"/>
              <a:t>AP Spoof Mitigation</a:t>
            </a:r>
          </a:p>
        </p:txBody>
      </p:sp>
      <p:sp>
        <p:nvSpPr>
          <p:cNvPr id="4" name="Date Placeholder 3">
            <a:extLst>
              <a:ext uri="{FF2B5EF4-FFF2-40B4-BE49-F238E27FC236}">
                <a16:creationId xmlns:a16="http://schemas.microsoft.com/office/drawing/2014/main" id="{B74F2BED-C76F-F229-0D4A-7BEF694545C1}"/>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6D751C10-DAB0-5C1C-B56B-717D35767BE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DE3D825-0F2B-E443-BF34-72672B0F7E18}"/>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67895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DD902-6981-4803-E131-B3884771EFEF}"/>
              </a:ext>
            </a:extLst>
          </p:cNvPr>
          <p:cNvSpPr>
            <a:spLocks noGrp="1"/>
          </p:cNvSpPr>
          <p:nvPr>
            <p:ph idx="1"/>
          </p:nvPr>
        </p:nvSpPr>
        <p:spPr>
          <a:xfrm>
            <a:off x="696913" y="1250949"/>
            <a:ext cx="7772400" cy="5103813"/>
          </a:xfrm>
        </p:spPr>
        <p:txBody>
          <a:bodyPr/>
          <a:lstStyle/>
          <a:p>
            <a:pPr marL="0" indent="0">
              <a:buNone/>
            </a:pPr>
            <a:r>
              <a:rPr lang="en-US" sz="2000" dirty="0"/>
              <a:t>Scenario:  Attacker notes the MAC address and uses it to gain access.</a:t>
            </a:r>
          </a:p>
          <a:p>
            <a:pPr marL="0" indent="0">
              <a:buNone/>
            </a:pPr>
            <a:r>
              <a:rPr lang="en-US" sz="2000" dirty="0"/>
              <a:t>Assumption: “Home” network is using access control based on MAC Address.</a:t>
            </a:r>
          </a:p>
          <a:p>
            <a:pPr marL="0" indent="0">
              <a:buNone/>
            </a:pPr>
            <a:r>
              <a:rPr lang="en-US" sz="2000" dirty="0"/>
              <a:t>Discussion: </a:t>
            </a:r>
          </a:p>
          <a:p>
            <a:pPr marL="457200" indent="-457200">
              <a:buFont typeface="+mj-lt"/>
              <a:buAutoNum type="arabicPeriod"/>
            </a:pPr>
            <a:r>
              <a:rPr lang="en-US" sz="2000" dirty="0"/>
              <a:t>When does the attacker hear the Address and know who it is?</a:t>
            </a:r>
          </a:p>
          <a:p>
            <a:pPr marL="857250" lvl="1" indent="-457200"/>
            <a:r>
              <a:rPr lang="en-US" sz="1800" dirty="0"/>
              <a:t>STA does not use the address unless in the vicinity of the ‘home’ network.  Probes do not use it (if they did, how does attacker know who it is?  Address is changed every association.</a:t>
            </a:r>
          </a:p>
          <a:p>
            <a:pPr marL="857250" lvl="1" indent="-457200"/>
            <a:r>
              <a:rPr lang="en-US" sz="1800" dirty="0"/>
              <a:t>Attacker hears STA associating (and somehow makes it fail?)</a:t>
            </a:r>
          </a:p>
          <a:p>
            <a:pPr marL="857250" lvl="1" indent="-457200"/>
            <a:r>
              <a:rPr lang="en-US" sz="1800" dirty="0"/>
              <a:t>Using spoof AP may provide the address (see previous)</a:t>
            </a:r>
          </a:p>
          <a:p>
            <a:pPr marL="457200" indent="-457200">
              <a:buFont typeface="+mj-lt"/>
              <a:buAutoNum type="arabicPeriod"/>
            </a:pPr>
            <a:r>
              <a:rPr lang="en-US" sz="2000" dirty="0"/>
              <a:t>How does attacker use it?</a:t>
            </a:r>
          </a:p>
          <a:p>
            <a:pPr marL="857250" lvl="1" indent="-457200"/>
            <a:r>
              <a:rPr lang="en-US" dirty="0"/>
              <a:t>Address is used as first line of defense; attacker needs the key to actually associate.  </a:t>
            </a:r>
          </a:p>
          <a:p>
            <a:pPr marL="857250" lvl="1" indent="-457200"/>
            <a:r>
              <a:rPr lang="en-US" dirty="0"/>
              <a:t>What is the gain?  DOS? (easier ways to do that).  </a:t>
            </a:r>
          </a:p>
          <a:p>
            <a:pPr marL="0" indent="0">
              <a:buNone/>
            </a:pPr>
            <a:r>
              <a:rPr lang="en-US" sz="2000" dirty="0">
                <a:solidFill>
                  <a:srgbClr val="FF0000"/>
                </a:solidFill>
              </a:rPr>
              <a:t>Pre-association Access Control not possible with RMA or Device ID.</a:t>
            </a:r>
          </a:p>
          <a:p>
            <a:pPr marL="857250" lvl="1" indent="-457200"/>
            <a:endParaRPr lang="en-US" dirty="0"/>
          </a:p>
        </p:txBody>
      </p:sp>
      <p:sp>
        <p:nvSpPr>
          <p:cNvPr id="3" name="Title 2">
            <a:extLst>
              <a:ext uri="{FF2B5EF4-FFF2-40B4-BE49-F238E27FC236}">
                <a16:creationId xmlns:a16="http://schemas.microsoft.com/office/drawing/2014/main" id="{AA313CB5-1F6D-77BB-2639-752741FF68E2}"/>
              </a:ext>
            </a:extLst>
          </p:cNvPr>
          <p:cNvSpPr>
            <a:spLocks noGrp="1"/>
          </p:cNvSpPr>
          <p:nvPr>
            <p:ph type="title"/>
          </p:nvPr>
        </p:nvSpPr>
        <p:spPr>
          <a:xfrm>
            <a:off x="685800" y="685800"/>
            <a:ext cx="7772400" cy="534987"/>
          </a:xfrm>
        </p:spPr>
        <p:txBody>
          <a:bodyPr/>
          <a:lstStyle/>
          <a:p>
            <a:r>
              <a:rPr lang="en-US" dirty="0"/>
              <a:t>Clone Address</a:t>
            </a:r>
          </a:p>
        </p:txBody>
      </p:sp>
      <p:sp>
        <p:nvSpPr>
          <p:cNvPr id="4" name="Date Placeholder 3">
            <a:extLst>
              <a:ext uri="{FF2B5EF4-FFF2-40B4-BE49-F238E27FC236}">
                <a16:creationId xmlns:a16="http://schemas.microsoft.com/office/drawing/2014/main" id="{A1FDD9C3-B8B6-AAD0-CE03-4DBF28CA05CC}"/>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38E429E1-B260-E071-830B-6D33E1A48E0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93933C4-C73B-A1E4-DEEE-917459A9549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3212948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3BCD85-7D43-C909-682C-2201643084B1}"/>
              </a:ext>
            </a:extLst>
          </p:cNvPr>
          <p:cNvSpPr>
            <a:spLocks noGrp="1"/>
          </p:cNvSpPr>
          <p:nvPr>
            <p:ph idx="1"/>
          </p:nvPr>
        </p:nvSpPr>
        <p:spPr/>
        <p:txBody>
          <a:bodyPr/>
          <a:lstStyle/>
          <a:p>
            <a:r>
              <a:rPr lang="en-US" dirty="0"/>
              <a:t>Are these really privacy concerns made worse if a pre-scheme is used?</a:t>
            </a:r>
          </a:p>
          <a:p>
            <a:r>
              <a:rPr lang="en-US" dirty="0"/>
              <a:t>NO</a:t>
            </a:r>
          </a:p>
          <a:p>
            <a:pPr lvl="1"/>
            <a:r>
              <a:rPr lang="en-US" dirty="0"/>
              <a:t>Access Control uses address as the first line, second line is the security.</a:t>
            </a:r>
          </a:p>
          <a:p>
            <a:pPr lvl="1"/>
            <a:r>
              <a:rPr lang="en-US" dirty="0"/>
              <a:t>If pre-scheme not used, then the Access Control or pre-association steering not covered</a:t>
            </a:r>
          </a:p>
          <a:p>
            <a:endParaRPr lang="en-US" dirty="0"/>
          </a:p>
          <a:p>
            <a:endParaRPr lang="en-US" dirty="0"/>
          </a:p>
        </p:txBody>
      </p:sp>
      <p:sp>
        <p:nvSpPr>
          <p:cNvPr id="3" name="Title 2">
            <a:extLst>
              <a:ext uri="{FF2B5EF4-FFF2-40B4-BE49-F238E27FC236}">
                <a16:creationId xmlns:a16="http://schemas.microsoft.com/office/drawing/2014/main" id="{A2AD466E-A18D-9183-79A4-EAF0B764AB22}"/>
              </a:ext>
            </a:extLst>
          </p:cNvPr>
          <p:cNvSpPr>
            <a:spLocks noGrp="1"/>
          </p:cNvSpPr>
          <p:nvPr>
            <p:ph type="title"/>
          </p:nvPr>
        </p:nvSpPr>
        <p:spPr/>
        <p:txBody>
          <a:bodyPr/>
          <a:lstStyle/>
          <a:p>
            <a:r>
              <a:rPr lang="en-US" dirty="0"/>
              <a:t>Spoof and Clone</a:t>
            </a:r>
          </a:p>
        </p:txBody>
      </p:sp>
      <p:sp>
        <p:nvSpPr>
          <p:cNvPr id="4" name="Date Placeholder 3">
            <a:extLst>
              <a:ext uri="{FF2B5EF4-FFF2-40B4-BE49-F238E27FC236}">
                <a16:creationId xmlns:a16="http://schemas.microsoft.com/office/drawing/2014/main" id="{54C988A6-4407-2E4D-C60B-C57EA6BE480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0AD28C18-5916-8FAA-6FE5-D77E92579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8DCC061-A9F6-4108-2C06-7A9A6263C93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1829392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7A54FE-75CD-806B-B79C-F9E3459F9D24}"/>
              </a:ext>
            </a:extLst>
          </p:cNvPr>
          <p:cNvSpPr>
            <a:spLocks noGrp="1"/>
          </p:cNvSpPr>
          <p:nvPr>
            <p:ph idx="1"/>
          </p:nvPr>
        </p:nvSpPr>
        <p:spPr>
          <a:xfrm>
            <a:off x="685291" y="1462481"/>
            <a:ext cx="7772400" cy="5012932"/>
          </a:xfrm>
        </p:spPr>
        <p:txBody>
          <a:bodyPr/>
          <a:lstStyle/>
          <a:p>
            <a:pPr marL="0" indent="0">
              <a:buNone/>
            </a:pPr>
            <a:r>
              <a:rPr lang="en-US" sz="2000" dirty="0"/>
              <a:t>4.1	Pre-Association Steering</a:t>
            </a:r>
          </a:p>
          <a:p>
            <a:pPr marL="0" indent="0">
              <a:buNone/>
            </a:pPr>
            <a:r>
              <a:rPr lang="en-GB" sz="1600" dirty="0">
                <a:effectLst/>
                <a:latin typeface="Times New Roman" panose="02020603050405020304" pitchFamily="18" charset="0"/>
                <a:ea typeface="SimSun" panose="02010600030101010101" pitchFamily="2" charset="-122"/>
              </a:rPr>
              <a:t>“The user brings a phone within range of a multiple-AP infrastructure. Before connecting to the 802.11 network, the phone scans to discover the available APs, by sending Probe Requests.”</a:t>
            </a:r>
          </a:p>
          <a:p>
            <a:pPr lvl="1"/>
            <a:r>
              <a:rPr lang="en-US" sz="1600" dirty="0"/>
              <a:t>STA recognizes SSID (ESS), sends probe(s)</a:t>
            </a:r>
          </a:p>
          <a:p>
            <a:pPr lvl="1"/>
            <a:r>
              <a:rPr lang="en-US" sz="1600" dirty="0"/>
              <a:t>Probe Responses only from APs ‘interested’.</a:t>
            </a:r>
            <a:endParaRPr lang="en-GB" sz="1600" dirty="0">
              <a:effectLst/>
              <a:latin typeface="Times New Roman" panose="02020603050405020304" pitchFamily="18" charset="0"/>
              <a:ea typeface="SimSun" panose="02010600030101010101" pitchFamily="2" charset="-122"/>
            </a:endParaRPr>
          </a:p>
          <a:p>
            <a:pPr marL="0" indent="0">
              <a:buNone/>
            </a:pPr>
            <a:r>
              <a:rPr lang="en-US" sz="2000" dirty="0"/>
              <a:t>4.2	Home Control</a:t>
            </a:r>
          </a:p>
          <a:p>
            <a:r>
              <a:rPr lang="en-US" sz="1400" dirty="0">
                <a:latin typeface="Calibri" panose="020F0502020204030204" pitchFamily="34" charset="0"/>
              </a:rPr>
              <a:t>AP simply has a list of known MAC Addresses</a:t>
            </a:r>
          </a:p>
          <a:p>
            <a:r>
              <a:rPr lang="en-US" sz="1400" dirty="0">
                <a:latin typeface="Calibri" panose="020F0502020204030204" pitchFamily="34" charset="0"/>
              </a:rPr>
              <a:t>AP can also have a list of known “blocked” MAC Addresses.</a:t>
            </a:r>
          </a:p>
          <a:p>
            <a:r>
              <a:rPr lang="en-US" sz="1400" dirty="0">
                <a:latin typeface="Calibri" panose="020F0502020204030204" pitchFamily="34" charset="0"/>
              </a:rPr>
              <a:t>Obviously does not work if RCM</a:t>
            </a:r>
          </a:p>
          <a:p>
            <a:r>
              <a:rPr lang="en-US" sz="1600" dirty="0"/>
              <a:t>MAAD works pre-detection</a:t>
            </a:r>
          </a:p>
          <a:p>
            <a:pPr lvl="1"/>
            <a:r>
              <a:rPr lang="en-US" sz="1200" dirty="0"/>
              <a:t>Stored MAC address in the new one issued at the prior association</a:t>
            </a:r>
            <a:endParaRPr lang="en-US" sz="1100" dirty="0">
              <a:latin typeface="Calibri" panose="020F0502020204030204" pitchFamily="34" charset="0"/>
            </a:endParaRPr>
          </a:p>
          <a:p>
            <a:pPr marL="0" indent="0">
              <a:buNone/>
            </a:pPr>
            <a:r>
              <a:rPr lang="en-US" sz="1800" dirty="0"/>
              <a:t>4.9&amp;4.10	     Steering – Allowed/disallowed, Managed buildings</a:t>
            </a:r>
            <a:r>
              <a:rPr lang="en-US" dirty="0"/>
              <a:t> </a:t>
            </a:r>
            <a:endParaRPr lang="en-US" sz="2400" dirty="0"/>
          </a:p>
          <a:p>
            <a:r>
              <a:rPr lang="en-US" sz="1800" dirty="0"/>
              <a:t>ability to identify STA from the Association Request can be used for steering, allowance, speed etc. </a:t>
            </a:r>
          </a:p>
        </p:txBody>
      </p:sp>
      <p:sp>
        <p:nvSpPr>
          <p:cNvPr id="3" name="Title 2">
            <a:extLst>
              <a:ext uri="{FF2B5EF4-FFF2-40B4-BE49-F238E27FC236}">
                <a16:creationId xmlns:a16="http://schemas.microsoft.com/office/drawing/2014/main" id="{D4C72E14-B065-DD3C-9853-F66B1C0883F5}"/>
              </a:ext>
            </a:extLst>
          </p:cNvPr>
          <p:cNvSpPr>
            <a:spLocks noGrp="1"/>
          </p:cNvSpPr>
          <p:nvPr>
            <p:ph type="title"/>
          </p:nvPr>
        </p:nvSpPr>
        <p:spPr>
          <a:xfrm>
            <a:off x="685800" y="685800"/>
            <a:ext cx="7772400" cy="762000"/>
          </a:xfrm>
        </p:spPr>
        <p:txBody>
          <a:bodyPr/>
          <a:lstStyle/>
          <a:p>
            <a:r>
              <a:rPr lang="en-US" sz="2800" dirty="0"/>
              <a:t>Pre-Association Use Cases</a:t>
            </a:r>
            <a:br>
              <a:rPr lang="en-US" sz="2800" dirty="0"/>
            </a:br>
            <a:r>
              <a:rPr lang="en-US" sz="2400" dirty="0"/>
              <a:t>(see 22/1230r0)</a:t>
            </a:r>
            <a:endParaRPr lang="en-US" sz="2800" dirty="0"/>
          </a:p>
        </p:txBody>
      </p:sp>
      <p:sp>
        <p:nvSpPr>
          <p:cNvPr id="4" name="Date Placeholder 3">
            <a:extLst>
              <a:ext uri="{FF2B5EF4-FFF2-40B4-BE49-F238E27FC236}">
                <a16:creationId xmlns:a16="http://schemas.microsoft.com/office/drawing/2014/main" id="{34E3A366-B6A5-13B6-D7AC-9A600730912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E41F3C25-1B9E-0A15-10EE-7D0756718D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5D830C00-E00B-809E-89A1-1FB7BDF4A70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397583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4E2D4D-04B2-7FE1-2B7C-8DCEF181E4CB}"/>
              </a:ext>
            </a:extLst>
          </p:cNvPr>
          <p:cNvSpPr>
            <a:spLocks noGrp="1"/>
          </p:cNvSpPr>
          <p:nvPr>
            <p:ph idx="1"/>
          </p:nvPr>
        </p:nvSpPr>
        <p:spPr>
          <a:xfrm>
            <a:off x="685800" y="1447800"/>
            <a:ext cx="7772400" cy="4648200"/>
          </a:xfrm>
        </p:spPr>
        <p:txBody>
          <a:bodyPr/>
          <a:lstStyle/>
          <a:p>
            <a:r>
              <a:rPr lang="en-US" dirty="0"/>
              <a:t>Details in this presentation may also be used to support IRM and RRCM</a:t>
            </a:r>
          </a:p>
          <a:p>
            <a:pPr lvl="1"/>
            <a:r>
              <a:rPr lang="en-US" dirty="0"/>
              <a:t>MAAD and IRM are very simple, no computations required</a:t>
            </a:r>
          </a:p>
          <a:p>
            <a:pPr lvl="2"/>
            <a:r>
              <a:rPr lang="en-US" dirty="0"/>
              <a:t>Can allocate 1, 2 or more address allocations plus an ID</a:t>
            </a:r>
          </a:p>
          <a:p>
            <a:pPr lvl="1"/>
            <a:r>
              <a:rPr lang="en-US" dirty="0"/>
              <a:t>RRCM has minimal computations</a:t>
            </a:r>
          </a:p>
          <a:p>
            <a:pPr lvl="2"/>
            <a:r>
              <a:rPr lang="en-US" dirty="0"/>
              <a:t>Ability to allocate numerous addresses</a:t>
            </a:r>
          </a:p>
          <a:p>
            <a:endParaRPr lang="en-US" dirty="0"/>
          </a:p>
          <a:p>
            <a:r>
              <a:rPr lang="en-US" dirty="0"/>
              <a:t>Address ALL Use Cases including those requiring identification before Association</a:t>
            </a:r>
          </a:p>
          <a:p>
            <a:r>
              <a:rPr lang="en-US" dirty="0"/>
              <a:t>Can be used to mitigate spoof AP</a:t>
            </a:r>
          </a:p>
          <a:p>
            <a:endParaRPr lang="en-US" dirty="0"/>
          </a:p>
          <a:p>
            <a:pPr marL="0" indent="0">
              <a:buNone/>
            </a:pPr>
            <a:endParaRPr lang="en-US" dirty="0"/>
          </a:p>
        </p:txBody>
      </p:sp>
      <p:sp>
        <p:nvSpPr>
          <p:cNvPr id="3" name="Title 2">
            <a:extLst>
              <a:ext uri="{FF2B5EF4-FFF2-40B4-BE49-F238E27FC236}">
                <a16:creationId xmlns:a16="http://schemas.microsoft.com/office/drawing/2014/main" id="{D1927B3C-FFFE-10D7-0FCC-7A4170D58F27}"/>
              </a:ext>
            </a:extLst>
          </p:cNvPr>
          <p:cNvSpPr>
            <a:spLocks noGrp="1"/>
          </p:cNvSpPr>
          <p:nvPr>
            <p:ph type="title"/>
          </p:nvPr>
        </p:nvSpPr>
        <p:spPr>
          <a:xfrm>
            <a:off x="685800" y="685800"/>
            <a:ext cx="7772400" cy="685800"/>
          </a:xfrm>
        </p:spPr>
        <p:txBody>
          <a:bodyPr/>
          <a:lstStyle/>
          <a:p>
            <a:r>
              <a:rPr lang="en-US" dirty="0"/>
              <a:t>Summary</a:t>
            </a:r>
          </a:p>
        </p:txBody>
      </p:sp>
      <p:sp>
        <p:nvSpPr>
          <p:cNvPr id="4" name="Date Placeholder 3">
            <a:extLst>
              <a:ext uri="{FF2B5EF4-FFF2-40B4-BE49-F238E27FC236}">
                <a16:creationId xmlns:a16="http://schemas.microsoft.com/office/drawing/2014/main" id="{E163CA17-4C46-80E6-3DF5-5747EEA936C1}"/>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D5910D5E-8CFF-E0F7-9B95-B8B575F8AF9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5766E17-039B-022C-8986-6A329A4A33C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18993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0C946E-0BB7-2FED-5C4C-FD41EAC9D9F8}"/>
              </a:ext>
            </a:extLst>
          </p:cNvPr>
          <p:cNvSpPr>
            <a:spLocks noGrp="1"/>
          </p:cNvSpPr>
          <p:nvPr>
            <p:ph idx="1"/>
          </p:nvPr>
        </p:nvSpPr>
        <p:spPr>
          <a:xfrm>
            <a:off x="696913" y="1339333"/>
            <a:ext cx="7772400" cy="5136079"/>
          </a:xfrm>
        </p:spPr>
        <p:txBody>
          <a:bodyPr/>
          <a:lstStyle/>
          <a:p>
            <a:pPr marL="0" indent="0">
              <a:buNone/>
            </a:pPr>
            <a:r>
              <a:rPr lang="en-US" sz="2000" dirty="0"/>
              <a:t>Why do I feel that I need to go through all this again?  Nothing in this presentation is new, it has all been presented before.</a:t>
            </a:r>
          </a:p>
          <a:p>
            <a:pPr marL="0" indent="0">
              <a:buNone/>
            </a:pPr>
            <a:r>
              <a:rPr lang="en-US" sz="2000" dirty="0"/>
              <a:t>BUT</a:t>
            </a:r>
          </a:p>
          <a:p>
            <a:pPr marL="0" indent="0">
              <a:buNone/>
            </a:pPr>
            <a:r>
              <a:rPr lang="en-US" sz="2000" dirty="0"/>
              <a:t>Presenting in Telecons has proved to be ineffective and frustrating as when making a presentation at Interim or Plenary, back come the original negative comments that have been covered in detail in presentations made in the Telecons.</a:t>
            </a:r>
          </a:p>
          <a:p>
            <a:pPr marL="0" indent="0">
              <a:buNone/>
            </a:pPr>
            <a:r>
              <a:rPr lang="en-US" sz="2000" dirty="0"/>
              <a:t>I realize that this has become controversial subject, but I feel that if the pre-schemes are understood and looked at fully, there is no reasonable reason not to allow at least one of them to be used. </a:t>
            </a:r>
          </a:p>
          <a:p>
            <a:pPr marL="0" indent="0">
              <a:buNone/>
            </a:pPr>
            <a:endParaRPr lang="en-US" sz="2000" dirty="0"/>
          </a:p>
          <a:p>
            <a:pPr marL="0" indent="0">
              <a:buNone/>
            </a:pPr>
            <a:r>
              <a:rPr lang="en-US" sz="2000" dirty="0"/>
              <a:t>This presentation is meant to be presented at face-to-face, acting as a tutorial, and if presented in telecon, I reserve right to present again in Plenary/Interim before going to the Motions as proposed in 22/1584.</a:t>
            </a:r>
          </a:p>
          <a:p>
            <a:pPr marL="0" indent="0">
              <a:buNone/>
            </a:pPr>
            <a:endParaRPr lang="en-US" dirty="0"/>
          </a:p>
        </p:txBody>
      </p:sp>
      <p:sp>
        <p:nvSpPr>
          <p:cNvPr id="3" name="Title 2">
            <a:extLst>
              <a:ext uri="{FF2B5EF4-FFF2-40B4-BE49-F238E27FC236}">
                <a16:creationId xmlns:a16="http://schemas.microsoft.com/office/drawing/2014/main" id="{019FCA73-0352-96B5-F2FD-C6562FC61296}"/>
              </a:ext>
            </a:extLst>
          </p:cNvPr>
          <p:cNvSpPr>
            <a:spLocks noGrp="1"/>
          </p:cNvSpPr>
          <p:nvPr>
            <p:ph type="title"/>
          </p:nvPr>
        </p:nvSpPr>
        <p:spPr>
          <a:xfrm>
            <a:off x="685800" y="685800"/>
            <a:ext cx="7772400" cy="685800"/>
          </a:xfrm>
        </p:spPr>
        <p:txBody>
          <a:bodyPr/>
          <a:lstStyle/>
          <a:p>
            <a:r>
              <a:rPr lang="en-US" dirty="0"/>
              <a:t>Statement</a:t>
            </a:r>
          </a:p>
        </p:txBody>
      </p:sp>
      <p:sp>
        <p:nvSpPr>
          <p:cNvPr id="4" name="Date Placeholder 3">
            <a:extLst>
              <a:ext uri="{FF2B5EF4-FFF2-40B4-BE49-F238E27FC236}">
                <a16:creationId xmlns:a16="http://schemas.microsoft.com/office/drawing/2014/main" id="{33640D32-BFC3-CE50-B9D1-CA5E8EC868A8}"/>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D0F986CA-7B39-2037-2279-CE71B8CE284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3B00B41-8AD1-D040-48AE-2CE06037E3F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487120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3BF9AA-FB7A-B610-5621-CD411C6D043F}"/>
              </a:ext>
            </a:extLst>
          </p:cNvPr>
          <p:cNvSpPr>
            <a:spLocks noGrp="1"/>
          </p:cNvSpPr>
          <p:nvPr>
            <p:ph idx="1"/>
          </p:nvPr>
        </p:nvSpPr>
        <p:spPr>
          <a:xfrm>
            <a:off x="685800" y="1752600"/>
            <a:ext cx="7772400" cy="4419600"/>
          </a:xfrm>
        </p:spPr>
        <p:txBody>
          <a:bodyPr/>
          <a:lstStyle/>
          <a:p>
            <a:pPr marL="0" indent="0">
              <a:buNone/>
            </a:pPr>
            <a:r>
              <a:rPr lang="en-US" sz="2400" dirty="0"/>
              <a:t>IRMA</a:t>
            </a:r>
            <a:r>
              <a:rPr lang="en-US" sz="2400" b="0" dirty="0"/>
              <a:t> </a:t>
            </a:r>
          </a:p>
          <a:p>
            <a:r>
              <a:rPr lang="en-US" sz="2400" b="0" dirty="0"/>
              <a:t>(STA or) AP sends IRM Key in </a:t>
            </a:r>
            <a:r>
              <a:rPr lang="en-US" sz="2400" b="0" u="sng" dirty="0"/>
              <a:t>each association</a:t>
            </a:r>
            <a:r>
              <a:rPr lang="en-US" sz="2800" b="0" u="sng" dirty="0"/>
              <a:t> </a:t>
            </a:r>
            <a:r>
              <a:rPr lang="en-US" sz="2400" b="0" dirty="0"/>
              <a:t>(in 4-way HS msg (2 or) 3</a:t>
            </a:r>
          </a:p>
          <a:p>
            <a:r>
              <a:rPr lang="en-US" sz="2400" b="0" dirty="0"/>
              <a:t>In next association, or probes (if STA wants to be identified) STA uses a random TA plus a hash (in Association Request).  </a:t>
            </a:r>
          </a:p>
          <a:p>
            <a:r>
              <a:rPr lang="en-US" sz="2400" b="0" dirty="0"/>
              <a:t>AP matches TA (IRMA) and hash to key to identify the STA.</a:t>
            </a:r>
          </a:p>
          <a:p>
            <a:pPr lvl="1"/>
            <a:r>
              <a:rPr lang="en-US" dirty="0"/>
              <a:t>New key IRMK is allocated every association</a:t>
            </a:r>
          </a:p>
          <a:p>
            <a:pPr lvl="1"/>
            <a:r>
              <a:rPr lang="en-US" b="0" dirty="0"/>
              <a:t>IRM Hash = function {IRMA, IRMK, “time”}</a:t>
            </a:r>
          </a:p>
          <a:p>
            <a:pPr lvl="1"/>
            <a:r>
              <a:rPr lang="en-US" dirty="0"/>
              <a:t>An IRMK Check can be used to reduce the list of keys that AP checks by a factor of 256.</a:t>
            </a:r>
          </a:p>
          <a:p>
            <a:pPr lvl="1"/>
            <a:endParaRPr lang="en-US" b="0" dirty="0"/>
          </a:p>
          <a:p>
            <a:endParaRPr lang="en-US" dirty="0"/>
          </a:p>
        </p:txBody>
      </p:sp>
      <p:sp>
        <p:nvSpPr>
          <p:cNvPr id="3" name="Title 2">
            <a:extLst>
              <a:ext uri="{FF2B5EF4-FFF2-40B4-BE49-F238E27FC236}">
                <a16:creationId xmlns:a16="http://schemas.microsoft.com/office/drawing/2014/main" id="{7433E66D-7C19-9598-7EAC-CD1EC03979DA}"/>
              </a:ext>
            </a:extLst>
          </p:cNvPr>
          <p:cNvSpPr>
            <a:spLocks noGrp="1"/>
          </p:cNvSpPr>
          <p:nvPr>
            <p:ph type="title"/>
          </p:nvPr>
        </p:nvSpPr>
        <p:spPr/>
        <p:txBody>
          <a:bodyPr/>
          <a:lstStyle/>
          <a:p>
            <a:r>
              <a:rPr lang="en-US" sz="2800" dirty="0"/>
              <a:t>But Wait – there’s more – IRMA</a:t>
            </a:r>
            <a:br>
              <a:rPr lang="en-US" sz="2800" dirty="0"/>
            </a:br>
            <a:r>
              <a:rPr lang="en-US" sz="2800" dirty="0"/>
              <a:t>(see 21/1626r0)</a:t>
            </a:r>
          </a:p>
        </p:txBody>
      </p:sp>
      <p:sp>
        <p:nvSpPr>
          <p:cNvPr id="4" name="Date Placeholder 3">
            <a:extLst>
              <a:ext uri="{FF2B5EF4-FFF2-40B4-BE49-F238E27FC236}">
                <a16:creationId xmlns:a16="http://schemas.microsoft.com/office/drawing/2014/main" id="{1FBE7B08-DD24-7554-4030-14594C6B53CF}"/>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34B3C00B-0272-3969-7886-366A6C0CEC4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68677E-1EC8-D9F7-F91E-984B5C581DF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2210142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a:t>IRM element</a:t>
            </a:r>
          </a:p>
        </p:txBody>
      </p:sp>
      <p:sp>
        <p:nvSpPr>
          <p:cNvPr id="4" name="Date Placeholder 3"/>
          <p:cNvSpPr>
            <a:spLocks noGrp="1"/>
          </p:cNvSpPr>
          <p:nvPr>
            <p:ph type="dt" sz="half" idx="10"/>
          </p:nvPr>
        </p:nvSpPr>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21</a:t>
            </a:fld>
            <a:endParaRPr lang="en-US" dirty="0"/>
          </a:p>
        </p:txBody>
      </p:sp>
      <p:sp>
        <p:nvSpPr>
          <p:cNvPr id="11" name="TextBox 10"/>
          <p:cNvSpPr txBox="1"/>
          <p:nvPr/>
        </p:nvSpPr>
        <p:spPr>
          <a:xfrm>
            <a:off x="990599" y="1232902"/>
            <a:ext cx="7162801" cy="523220"/>
          </a:xfrm>
          <a:prstGeom prst="rect">
            <a:avLst/>
          </a:prstGeom>
          <a:noFill/>
        </p:spPr>
        <p:txBody>
          <a:bodyPr wrap="square" rtlCol="0">
            <a:spAutoFit/>
          </a:bodyPr>
          <a:lstStyle/>
          <a:p>
            <a:r>
              <a:rPr lang="en-US" sz="1400" b="0" dirty="0"/>
              <a:t>STA indicates “private”, “unknown” or “known” in IRM element sent in Association Request</a:t>
            </a:r>
          </a:p>
          <a:p>
            <a:r>
              <a:rPr lang="en-US" sz="1400" b="0" dirty="0"/>
              <a:t>AP then what to do, i.e., look up key or not.</a:t>
            </a:r>
          </a:p>
        </p:txBody>
      </p:sp>
      <p:pic>
        <p:nvPicPr>
          <p:cNvPr id="13" name="Picture 12"/>
          <p:cNvPicPr>
            <a:picLocks noChangeAspect="1"/>
          </p:cNvPicPr>
          <p:nvPr/>
        </p:nvPicPr>
        <p:blipFill>
          <a:blip r:embed="rId2"/>
          <a:stretch>
            <a:fillRect/>
          </a:stretch>
        </p:blipFill>
        <p:spPr>
          <a:xfrm>
            <a:off x="969645" y="1805403"/>
            <a:ext cx="6406694" cy="775895"/>
          </a:xfrm>
          <a:prstGeom prst="rect">
            <a:avLst/>
          </a:prstGeom>
        </p:spPr>
      </p:pic>
      <p:sp>
        <p:nvSpPr>
          <p:cNvPr id="2" name="TextBox 1">
            <a:extLst>
              <a:ext uri="{FF2B5EF4-FFF2-40B4-BE49-F238E27FC236}">
                <a16:creationId xmlns:a16="http://schemas.microsoft.com/office/drawing/2014/main" id="{1632204F-C9AF-35B8-8CBE-A66948F5C1CB}"/>
              </a:ext>
            </a:extLst>
          </p:cNvPr>
          <p:cNvSpPr txBox="1"/>
          <p:nvPr/>
        </p:nvSpPr>
        <p:spPr>
          <a:xfrm>
            <a:off x="924966" y="2648804"/>
            <a:ext cx="7162801" cy="3754874"/>
          </a:xfrm>
          <a:prstGeom prst="rect">
            <a:avLst/>
          </a:prstGeom>
          <a:noFill/>
        </p:spPr>
        <p:txBody>
          <a:bodyPr wrap="square" rtlCol="0">
            <a:spAutoFit/>
          </a:bodyPr>
          <a:lstStyle/>
          <a:p>
            <a:pPr lvl="1"/>
            <a:r>
              <a:rPr lang="en-US" sz="1600" b="0" dirty="0"/>
              <a:t>IRM Hash = function {IRMA, IRMK, “time”}</a:t>
            </a:r>
          </a:p>
          <a:p>
            <a:endParaRPr lang="en-US" sz="1600" b="0" dirty="0"/>
          </a:p>
          <a:p>
            <a:r>
              <a:rPr lang="en-US" sz="1600" b="0" dirty="0"/>
              <a:t>To prevent copying and re-using address and IRM hash, need a time-based variable known to both STA and AP.  </a:t>
            </a:r>
          </a:p>
          <a:p>
            <a:r>
              <a:rPr lang="en-US" sz="1600" b="0" dirty="0"/>
              <a:t>This is not easy, both AP and STA need to know it.</a:t>
            </a:r>
          </a:p>
          <a:p>
            <a:pPr lvl="1"/>
            <a:r>
              <a:rPr lang="en-US" sz="1600" b="0" dirty="0"/>
              <a:t>If AP advertises a time changing element ,e.g., </a:t>
            </a:r>
            <a:r>
              <a:rPr lang="en-US" sz="1400" b="0" dirty="0"/>
              <a:t>BPPN incremented every X beacons</a:t>
            </a:r>
          </a:p>
          <a:p>
            <a:pPr lvl="1"/>
            <a:r>
              <a:rPr lang="en-US" sz="1400" b="0" dirty="0"/>
              <a:t>Then real time relay of the beacon will defeat it.</a:t>
            </a:r>
          </a:p>
          <a:p>
            <a:pPr lvl="1"/>
            <a:r>
              <a:rPr lang="en-US" sz="1400" b="0" dirty="0"/>
              <a:t>If STA advertises the “nonce” then again simple cloning.</a:t>
            </a:r>
          </a:p>
          <a:p>
            <a:pPr lvl="1"/>
            <a:r>
              <a:rPr lang="en-US" sz="1400" b="0" dirty="0"/>
              <a:t>If using real time, need to be synchronized.</a:t>
            </a:r>
          </a:p>
          <a:p>
            <a:pPr lvl="1"/>
            <a:endParaRPr lang="en-US" sz="1400" b="0" dirty="0"/>
          </a:p>
          <a:p>
            <a:r>
              <a:rPr lang="en-US" sz="1400" b="0" dirty="0"/>
              <a:t>Best defense is to have a mechanism to stop STA form sending Association Requests to a spoof AP</a:t>
            </a:r>
          </a:p>
          <a:p>
            <a:endParaRPr lang="en-US" sz="1400" b="0" dirty="0"/>
          </a:p>
          <a:p>
            <a:r>
              <a:rPr lang="en-US" sz="1400" b="0" dirty="0"/>
              <a:t>AND if we have this then the simpler MAAD scheme is fine.</a:t>
            </a:r>
          </a:p>
          <a:p>
            <a:endParaRPr lang="en-US" sz="1400" b="0" dirty="0"/>
          </a:p>
          <a:p>
            <a:r>
              <a:rPr lang="en-US" sz="1400" b="0" dirty="0"/>
              <a:t>REMEMBER Cloning the address does not give network access.  </a:t>
            </a:r>
            <a:endParaRPr lang="en-US" sz="1600" b="0" dirty="0"/>
          </a:p>
        </p:txBody>
      </p:sp>
    </p:spTree>
    <p:extLst>
      <p:ext uri="{BB962C8B-B14F-4D97-AF65-F5344CB8AC3E}">
        <p14:creationId xmlns:p14="http://schemas.microsoft.com/office/powerpoint/2010/main" val="792773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9150" y="1219200"/>
            <a:ext cx="7772400" cy="5029200"/>
          </a:xfrm>
        </p:spPr>
        <p:txBody>
          <a:bodyPr/>
          <a:lstStyle/>
          <a:p>
            <a:pPr marL="0" indent="0">
              <a:buNone/>
            </a:pPr>
            <a:r>
              <a:rPr lang="en-US" sz="1800" b="0" dirty="0"/>
              <a:t>Using a ‘simple” pre-scheme does not decrease privacy AND covers all Use Cases.</a:t>
            </a:r>
          </a:p>
          <a:p>
            <a:pPr marL="0" indent="0">
              <a:buNone/>
            </a:pPr>
            <a:endParaRPr lang="en-US" sz="1800" b="0" dirty="0"/>
          </a:p>
          <a:p>
            <a:pPr marL="0" indent="0">
              <a:buNone/>
            </a:pPr>
            <a:r>
              <a:rPr lang="en-US" sz="1800" b="0" dirty="0"/>
              <a:t>There is no reason why a pre-scheme should not be included in </a:t>
            </a:r>
            <a:r>
              <a:rPr lang="en-US" sz="1800" b="0" dirty="0" err="1"/>
              <a:t>TGbh</a:t>
            </a:r>
            <a:endParaRPr lang="en-US" sz="1800" b="0" dirty="0"/>
          </a:p>
          <a:p>
            <a:r>
              <a:rPr lang="en-US" sz="1800" b="0" dirty="0"/>
              <a:t>They make </a:t>
            </a:r>
            <a:r>
              <a:rPr lang="en-US" sz="1800" b="0" dirty="0" err="1"/>
              <a:t>TGbh</a:t>
            </a:r>
            <a:r>
              <a:rPr lang="en-US" sz="1800" b="0" dirty="0"/>
              <a:t> more complete and providing choices</a:t>
            </a:r>
          </a:p>
          <a:p>
            <a:r>
              <a:rPr lang="en-US" sz="1800" b="0" dirty="0"/>
              <a:t>They comply with Use Cases not met by Device ID</a:t>
            </a:r>
          </a:p>
          <a:p>
            <a:pPr lvl="1"/>
            <a:r>
              <a:rPr lang="en-US" sz="1400" dirty="0"/>
              <a:t>Access Control and pre-association steering</a:t>
            </a:r>
            <a:endParaRPr lang="en-US" sz="1400" b="0" dirty="0"/>
          </a:p>
          <a:p>
            <a:r>
              <a:rPr lang="en-US" sz="1800" b="0" dirty="0"/>
              <a:t>They do not decrease privacy </a:t>
            </a:r>
          </a:p>
          <a:p>
            <a:pPr lvl="1"/>
            <a:r>
              <a:rPr lang="en-US" sz="1400" dirty="0"/>
              <a:t>Spoof and clone do not allow access</a:t>
            </a:r>
          </a:p>
          <a:p>
            <a:r>
              <a:rPr lang="en-US" sz="1800" b="0" dirty="0"/>
              <a:t>May be used to prevent Association Request to a Spoof.</a:t>
            </a:r>
          </a:p>
          <a:p>
            <a:endParaRPr lang="en-US" sz="1800" b="0" dirty="0"/>
          </a:p>
          <a:p>
            <a:r>
              <a:rPr lang="en-US" sz="1800" b="0" dirty="0"/>
              <a:t>All schemes can co-exist and be described clearly in the Amendment</a:t>
            </a:r>
          </a:p>
          <a:p>
            <a:endParaRPr lang="en-US" sz="1800" b="0" dirty="0"/>
          </a:p>
          <a:p>
            <a:pPr marL="0" indent="0">
              <a:buNone/>
            </a:pPr>
            <a:r>
              <a:rPr lang="en-US" sz="1800" b="0" dirty="0"/>
              <a:t>HAVING UNDERSTOOD THIS PRESENTATION, THEN WE CAN (AGAIN) GO TO 22/1584r1</a:t>
            </a:r>
          </a:p>
          <a:p>
            <a:pPr marL="0" indent="0">
              <a:buNone/>
            </a:pPr>
            <a:r>
              <a:rPr lang="en-US" sz="1800" dirty="0"/>
              <a:t>	</a:t>
            </a:r>
          </a:p>
        </p:txBody>
      </p:sp>
      <p:sp>
        <p:nvSpPr>
          <p:cNvPr id="3" name="Title 2"/>
          <p:cNvSpPr>
            <a:spLocks noGrp="1"/>
          </p:cNvSpPr>
          <p:nvPr>
            <p:ph type="title"/>
          </p:nvPr>
        </p:nvSpPr>
        <p:spPr>
          <a:xfrm>
            <a:off x="685800" y="685800"/>
            <a:ext cx="7772400" cy="533400"/>
          </a:xfrm>
        </p:spPr>
        <p:txBody>
          <a:bodyPr/>
          <a:lstStyle/>
          <a:p>
            <a:r>
              <a:rPr lang="en-US" sz="2800" dirty="0"/>
              <a:t>Conclusions</a:t>
            </a:r>
          </a:p>
        </p:txBody>
      </p:sp>
      <p:sp>
        <p:nvSpPr>
          <p:cNvPr id="4" name="Date Placeholder 3"/>
          <p:cNvSpPr>
            <a:spLocks noGrp="1"/>
          </p:cNvSpPr>
          <p:nvPr>
            <p:ph type="dt" sz="half" idx="10"/>
          </p:nvPr>
        </p:nvSpPr>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168526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C77630-6F7F-712A-69E6-6B6265800317}"/>
              </a:ext>
            </a:extLst>
          </p:cNvPr>
          <p:cNvSpPr>
            <a:spLocks noGrp="1"/>
          </p:cNvSpPr>
          <p:nvPr>
            <p:ph idx="1"/>
          </p:nvPr>
        </p:nvSpPr>
        <p:spPr>
          <a:xfrm>
            <a:off x="739367" y="1373724"/>
            <a:ext cx="7772400" cy="4544199"/>
          </a:xfrm>
        </p:spPr>
        <p:txBody>
          <a:bodyPr/>
          <a:lstStyle/>
          <a:p>
            <a:pPr marL="457200" indent="-457200">
              <a:buFont typeface="+mj-lt"/>
              <a:buAutoNum type="arabicPeriod"/>
            </a:pPr>
            <a:r>
              <a:rPr lang="en-US" dirty="0"/>
              <a:t>Describe MAAD</a:t>
            </a:r>
          </a:p>
          <a:p>
            <a:pPr marL="857250" lvl="1" indent="-457200"/>
            <a:r>
              <a:rPr lang="en-US" dirty="0"/>
              <a:t>Still not sure that it is understood by all.  </a:t>
            </a:r>
          </a:p>
          <a:p>
            <a:pPr marL="457200" indent="-457200">
              <a:buFont typeface="+mj-lt"/>
              <a:buAutoNum type="arabicPeriod"/>
            </a:pPr>
            <a:r>
              <a:rPr lang="en-US" dirty="0"/>
              <a:t>Co-existence with “Device ID”</a:t>
            </a:r>
          </a:p>
          <a:p>
            <a:pPr marL="457200" indent="-457200">
              <a:buFont typeface="+mj-lt"/>
              <a:buAutoNum type="arabicPeriod"/>
            </a:pPr>
            <a:r>
              <a:rPr lang="en-US" dirty="0"/>
              <a:t>How “pre-schemes” use Probes</a:t>
            </a:r>
          </a:p>
          <a:p>
            <a:pPr marL="457200" indent="-457200">
              <a:buFont typeface="+mj-lt"/>
              <a:buAutoNum type="arabicPeriod"/>
            </a:pPr>
            <a:r>
              <a:rPr lang="en-US" dirty="0"/>
              <a:t>Privacy </a:t>
            </a:r>
          </a:p>
          <a:p>
            <a:pPr marL="457200" indent="-457200">
              <a:buFont typeface="+mj-lt"/>
              <a:buAutoNum type="arabicPeriod"/>
            </a:pPr>
            <a:r>
              <a:rPr lang="en-US" dirty="0"/>
              <a:t>Spoof AP mitigation</a:t>
            </a:r>
          </a:p>
          <a:p>
            <a:pPr marL="457200" indent="-457200">
              <a:buFont typeface="+mj-lt"/>
              <a:buAutoNum type="arabicPeriod"/>
            </a:pPr>
            <a:r>
              <a:rPr lang="en-US" dirty="0"/>
              <a:t>Pre-association Use Cases</a:t>
            </a:r>
          </a:p>
          <a:p>
            <a:pPr marL="457200" indent="-457200">
              <a:buFont typeface="+mj-lt"/>
              <a:buAutoNum type="arabicPeriod"/>
            </a:pPr>
            <a:r>
              <a:rPr lang="en-US" dirty="0"/>
              <a:t>IRMA</a:t>
            </a:r>
          </a:p>
          <a:p>
            <a:pPr marL="457200" indent="-457200">
              <a:buFont typeface="+mj-lt"/>
              <a:buAutoNum type="arabicPeriod"/>
            </a:pPr>
            <a:r>
              <a:rPr lang="en-US" dirty="0"/>
              <a:t>Conclusions</a:t>
            </a:r>
          </a:p>
          <a:p>
            <a:pPr marL="857250" lvl="1" indent="-457200"/>
            <a:r>
              <a:rPr lang="en-US" dirty="0"/>
              <a:t>Understand all above so as to be able to look at 22/1584 </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
        <p:nvSpPr>
          <p:cNvPr id="3" name="Title 2">
            <a:extLst>
              <a:ext uri="{FF2B5EF4-FFF2-40B4-BE49-F238E27FC236}">
                <a16:creationId xmlns:a16="http://schemas.microsoft.com/office/drawing/2014/main" id="{64DDCFDA-0968-F96B-94E4-0713F7950169}"/>
              </a:ext>
            </a:extLst>
          </p:cNvPr>
          <p:cNvSpPr>
            <a:spLocks noGrp="1"/>
          </p:cNvSpPr>
          <p:nvPr>
            <p:ph type="title"/>
          </p:nvPr>
        </p:nvSpPr>
        <p:spPr>
          <a:xfrm>
            <a:off x="685800" y="685800"/>
            <a:ext cx="7772400" cy="638988"/>
          </a:xfrm>
        </p:spPr>
        <p:txBody>
          <a:bodyPr/>
          <a:lstStyle/>
          <a:p>
            <a:r>
              <a:rPr lang="en-US" dirty="0"/>
              <a:t>Purpose of this presentation</a:t>
            </a:r>
          </a:p>
        </p:txBody>
      </p:sp>
      <p:sp>
        <p:nvSpPr>
          <p:cNvPr id="4" name="Date Placeholder 3">
            <a:extLst>
              <a:ext uri="{FF2B5EF4-FFF2-40B4-BE49-F238E27FC236}">
                <a16:creationId xmlns:a16="http://schemas.microsoft.com/office/drawing/2014/main" id="{1E7E7620-DB0E-6644-2A0F-015D9EF16037}"/>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72B07EF-FB53-89DD-414A-4FA48D1CFE5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CD4FEE4-3C9C-0963-705F-A72A9D4E224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33664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C5BF75-5CB4-9C46-AA72-E242F210DC8F}"/>
              </a:ext>
            </a:extLst>
          </p:cNvPr>
          <p:cNvSpPr>
            <a:spLocks noGrp="1"/>
          </p:cNvSpPr>
          <p:nvPr>
            <p:ph idx="1"/>
          </p:nvPr>
        </p:nvSpPr>
        <p:spPr>
          <a:xfrm>
            <a:off x="685800" y="1440808"/>
            <a:ext cx="7772400" cy="4578991"/>
          </a:xfrm>
        </p:spPr>
        <p:txBody>
          <a:bodyPr/>
          <a:lstStyle/>
          <a:p>
            <a:r>
              <a:rPr lang="en-US" dirty="0"/>
              <a:t>MAAD is very simple, requires no computations or calculations</a:t>
            </a:r>
          </a:p>
          <a:p>
            <a:r>
              <a:rPr lang="en-US" dirty="0"/>
              <a:t>MAAD satisfies all Use Cases as it uses the MAC address as the identifier, but this is </a:t>
            </a:r>
            <a:r>
              <a:rPr lang="en-US" u="sng" dirty="0"/>
              <a:t>only</a:t>
            </a:r>
            <a:r>
              <a:rPr lang="en-US" dirty="0"/>
              <a:t> known by the AP.</a:t>
            </a:r>
          </a:p>
          <a:p>
            <a:r>
              <a:rPr lang="en-US" dirty="0"/>
              <a:t>This Outline’s objective is to try to make it clear that MAAD MAC scheme is </a:t>
            </a:r>
            <a:r>
              <a:rPr lang="en-US" u="sng" dirty="0">
                <a:solidFill>
                  <a:srgbClr val="FF0000"/>
                </a:solidFill>
              </a:rPr>
              <a:t>simple, secure, and an apt solution for </a:t>
            </a:r>
            <a:r>
              <a:rPr lang="en-US" u="sng" dirty="0" err="1">
                <a:solidFill>
                  <a:srgbClr val="FF0000"/>
                </a:solidFill>
              </a:rPr>
              <a:t>TGbh</a:t>
            </a:r>
            <a:r>
              <a:rPr lang="en-US" u="sng" dirty="0">
                <a:solidFill>
                  <a:srgbClr val="FF0000"/>
                </a:solidFill>
              </a:rPr>
              <a:t>.</a:t>
            </a:r>
          </a:p>
          <a:p>
            <a:r>
              <a:rPr lang="en-US" dirty="0">
                <a:solidFill>
                  <a:srgbClr val="FF0000"/>
                </a:solidFill>
              </a:rPr>
              <a:t>It supports privacy equal to RCM </a:t>
            </a:r>
          </a:p>
          <a:p>
            <a:r>
              <a:rPr lang="en-US" dirty="0">
                <a:solidFill>
                  <a:srgbClr val="FF0000"/>
                </a:solidFill>
              </a:rPr>
              <a:t>MAAD supports a suggested scheme to overcome spoof AP</a:t>
            </a:r>
          </a:p>
          <a:p>
            <a:endParaRPr lang="en-US" dirty="0"/>
          </a:p>
        </p:txBody>
      </p:sp>
      <p:sp>
        <p:nvSpPr>
          <p:cNvPr id="3" name="Title 2">
            <a:extLst>
              <a:ext uri="{FF2B5EF4-FFF2-40B4-BE49-F238E27FC236}">
                <a16:creationId xmlns:a16="http://schemas.microsoft.com/office/drawing/2014/main" id="{5DBEB60C-B96C-D91A-0462-A4E445CBA7D7}"/>
              </a:ext>
            </a:extLst>
          </p:cNvPr>
          <p:cNvSpPr>
            <a:spLocks noGrp="1"/>
          </p:cNvSpPr>
          <p:nvPr>
            <p:ph type="title"/>
          </p:nvPr>
        </p:nvSpPr>
        <p:spPr>
          <a:xfrm>
            <a:off x="685800" y="685800"/>
            <a:ext cx="7772400" cy="762000"/>
          </a:xfrm>
        </p:spPr>
        <p:txBody>
          <a:bodyPr/>
          <a:lstStyle/>
          <a:p>
            <a:r>
              <a:rPr lang="en-US" dirty="0"/>
              <a:t>Introduction – 1 </a:t>
            </a:r>
          </a:p>
        </p:txBody>
      </p:sp>
      <p:sp>
        <p:nvSpPr>
          <p:cNvPr id="4" name="Date Placeholder 3">
            <a:extLst>
              <a:ext uri="{FF2B5EF4-FFF2-40B4-BE49-F238E27FC236}">
                <a16:creationId xmlns:a16="http://schemas.microsoft.com/office/drawing/2014/main" id="{DF12420E-6E45-7580-37D2-4AC1A3990E5F}"/>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A7DFF1DB-9B8B-B18D-86F9-1C8EA1198B5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CD6C1D5-A97A-5222-6F2C-A5CCE5AA248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850875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7772400" cy="5257800"/>
          </a:xfrm>
        </p:spPr>
        <p:txBody>
          <a:bodyPr/>
          <a:lstStyle/>
          <a:p>
            <a:pPr marL="0" indent="0">
              <a:buNone/>
            </a:pPr>
            <a:r>
              <a:rPr lang="en-US" sz="2000" dirty="0"/>
              <a:t>BASICS:</a:t>
            </a:r>
          </a:p>
          <a:p>
            <a:pPr marL="0" indent="0">
              <a:buNone/>
            </a:pPr>
            <a:r>
              <a:rPr lang="en-US" sz="2000" dirty="0"/>
              <a:t>MAAD MAC Both STA and AP advertise support</a:t>
            </a:r>
          </a:p>
          <a:p>
            <a:pPr marL="0" indent="0">
              <a:buNone/>
            </a:pPr>
            <a:endParaRPr lang="en-US" sz="2000" dirty="0"/>
          </a:p>
          <a:p>
            <a:r>
              <a:rPr lang="en-US" sz="2000" dirty="0"/>
              <a:t>AP assigns a </a:t>
            </a:r>
            <a:r>
              <a:rPr lang="en-US" sz="2000" u="sng" dirty="0"/>
              <a:t>new</a:t>
            </a:r>
            <a:r>
              <a:rPr lang="en-US" sz="2000" dirty="0"/>
              <a:t> MAAD MAC address at </a:t>
            </a:r>
            <a:r>
              <a:rPr lang="en-US" sz="2000" u="sng" dirty="0"/>
              <a:t>every</a:t>
            </a:r>
            <a:r>
              <a:rPr lang="en-US" sz="2000" dirty="0"/>
              <a:t> RSN association</a:t>
            </a:r>
          </a:p>
          <a:p>
            <a:pPr lvl="1"/>
            <a:r>
              <a:rPr lang="en-US" sz="1600" dirty="0"/>
              <a:t>AP can assign one, two, or more addresses</a:t>
            </a:r>
            <a:endParaRPr lang="en-US" sz="2000" dirty="0"/>
          </a:p>
          <a:p>
            <a:r>
              <a:rPr lang="en-US" sz="2000" dirty="0"/>
              <a:t>STA uses that NEW allocated address the NEXT time it associates</a:t>
            </a:r>
          </a:p>
          <a:p>
            <a:pPr lvl="1"/>
            <a:r>
              <a:rPr lang="en-US" sz="1600" dirty="0"/>
              <a:t>New MAC Address EVERY Association</a:t>
            </a:r>
          </a:p>
          <a:p>
            <a:pPr lvl="1"/>
            <a:r>
              <a:rPr lang="en-US" sz="1600" dirty="0"/>
              <a:t>Can use same or alternative addresses for probes, </a:t>
            </a:r>
            <a:r>
              <a:rPr lang="en-US" sz="1600" u="sng" dirty="0"/>
              <a:t>if it wants to be identified</a:t>
            </a:r>
          </a:p>
          <a:p>
            <a:pPr lvl="1"/>
            <a:r>
              <a:rPr lang="en-US" sz="1600" dirty="0"/>
              <a:t>Cannot be followed, address is renewed</a:t>
            </a:r>
          </a:p>
          <a:p>
            <a:r>
              <a:rPr lang="en-US" sz="2000" dirty="0"/>
              <a:t>AP recognizes STA pre-association</a:t>
            </a:r>
          </a:p>
          <a:p>
            <a:pPr lvl="1"/>
            <a:r>
              <a:rPr lang="en-US" sz="1600" dirty="0"/>
              <a:t>AP “knows” the MAC Address</a:t>
            </a:r>
          </a:p>
          <a:p>
            <a:r>
              <a:rPr lang="en-US" sz="2000" dirty="0"/>
              <a:t>Reassociation uses MAC address used for the association</a:t>
            </a:r>
          </a:p>
          <a:p>
            <a:pPr lvl="1"/>
            <a:r>
              <a:rPr lang="en-US" sz="1600" dirty="0"/>
              <a:t>Must, that’s the rule </a:t>
            </a:r>
          </a:p>
          <a:p>
            <a:r>
              <a:rPr lang="en-US" sz="2000" dirty="0"/>
              <a:t>STA can use ANQP and pre-association “as usual”</a:t>
            </a:r>
          </a:p>
          <a:p>
            <a:pPr lvl="1"/>
            <a:r>
              <a:rPr lang="en-US" sz="1600" dirty="0"/>
              <a:t>the MAC address is known/recognized by the AP.</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2048276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pPr>
              <a:buFont typeface="+mj-lt"/>
              <a:buAutoNum type="arabicPeriod"/>
            </a:pPr>
            <a:r>
              <a:rPr lang="en-US" sz="1600" dirty="0"/>
              <a:t>AP and STA show support for MAAD in Extended Capabilities</a:t>
            </a:r>
            <a:r>
              <a:rPr lang="en-US" sz="1400" dirty="0"/>
              <a:t> </a:t>
            </a:r>
          </a:p>
          <a:p>
            <a:pPr>
              <a:buFont typeface="+mj-lt"/>
              <a:buAutoNum type="arabicPeriod"/>
            </a:pPr>
            <a:r>
              <a:rPr lang="en-US" sz="1600" dirty="0"/>
              <a:t>STA associates first time using 4 W HS</a:t>
            </a:r>
          </a:p>
          <a:p>
            <a:pPr>
              <a:buFont typeface="+mj-lt"/>
              <a:buAutoNum type="arabicPeriod"/>
            </a:pPr>
            <a:r>
              <a:rPr lang="en-US" sz="1600" dirty="0"/>
              <a:t>A</a:t>
            </a:r>
            <a:r>
              <a:rPr lang="en-GB" dirty="0"/>
              <a:t> </a:t>
            </a:r>
            <a:r>
              <a:rPr lang="en-GB" sz="1400" dirty="0"/>
              <a:t>MAAD MAC Address(es) sent by AP in EAPOL-Key </a:t>
            </a:r>
            <a:r>
              <a:rPr lang="en-GB" sz="1400" dirty="0" err="1"/>
              <a:t>msg</a:t>
            </a:r>
            <a:r>
              <a:rPr lang="en-GB" sz="1400" dirty="0"/>
              <a:t> </a:t>
            </a:r>
            <a:r>
              <a:rPr lang="en-US" sz="1400" dirty="0"/>
              <a:t>3/4</a:t>
            </a:r>
          </a:p>
          <a:p>
            <a:pPr lvl="1"/>
            <a:r>
              <a:rPr lang="en-US" sz="1400" dirty="0"/>
              <a:t>AP and STA store the allocated MAAD MAC for that STA/AP</a:t>
            </a:r>
          </a:p>
          <a:p>
            <a:pPr>
              <a:buFont typeface="+mj-lt"/>
              <a:buAutoNum type="arabicPeriod"/>
            </a:pPr>
            <a:r>
              <a:rPr lang="en-US" sz="1600" u="sng" dirty="0"/>
              <a:t>When STA comes back it uses that previously allocated MAAD MAC Address  as TA</a:t>
            </a:r>
          </a:p>
          <a:p>
            <a:pPr>
              <a:buFont typeface="+mj-lt"/>
              <a:buAutoNum type="arabicPeriod"/>
            </a:pPr>
            <a:r>
              <a:rPr lang="en-US" sz="1600" dirty="0"/>
              <a:t>AP instantly recognizes the STA from TA in Association Request etc.</a:t>
            </a:r>
          </a:p>
          <a:p>
            <a:pPr lvl="1"/>
            <a:r>
              <a:rPr lang="en-US" sz="1400" dirty="0"/>
              <a:t>AP can identify the </a:t>
            </a:r>
            <a:r>
              <a:rPr lang="en-US" sz="1400" dirty="0">
                <a:solidFill>
                  <a:srgbClr val="FF0000"/>
                </a:solidFill>
              </a:rPr>
              <a:t>STA pre-association </a:t>
            </a:r>
            <a:r>
              <a:rPr lang="en-US" sz="1400" dirty="0"/>
              <a:t>– ANQP and directed probes</a:t>
            </a:r>
          </a:p>
          <a:p>
            <a:pPr>
              <a:buFont typeface="+mj-lt"/>
              <a:buAutoNum type="arabicPeriod"/>
            </a:pPr>
            <a:r>
              <a:rPr lang="en-US" sz="1600" dirty="0"/>
              <a:t>STA Associates using an allocated MAAD MAC as TA</a:t>
            </a:r>
          </a:p>
          <a:p>
            <a:pPr>
              <a:buFont typeface="+mj-lt"/>
              <a:buAutoNum type="arabicPeriod"/>
            </a:pPr>
            <a:r>
              <a:rPr lang="en-US" sz="1600" dirty="0"/>
              <a:t>At association, AP provides </a:t>
            </a:r>
            <a:r>
              <a:rPr lang="en-US" sz="1600" u="sng" dirty="0">
                <a:solidFill>
                  <a:srgbClr val="FF0000"/>
                </a:solidFill>
              </a:rPr>
              <a:t>new</a:t>
            </a:r>
            <a:r>
              <a:rPr lang="en-US" sz="1600" dirty="0"/>
              <a:t> MAAD MAC address(es) in </a:t>
            </a:r>
            <a:r>
              <a:rPr lang="en-GB" sz="1600" dirty="0"/>
              <a:t>EAPOL-Key </a:t>
            </a:r>
            <a:r>
              <a:rPr lang="en-GB" sz="1600" dirty="0" err="1"/>
              <a:t>msg</a:t>
            </a:r>
            <a:r>
              <a:rPr lang="en-GB" sz="1600" dirty="0"/>
              <a:t> 3/4</a:t>
            </a:r>
          </a:p>
          <a:p>
            <a:pPr lvl="1"/>
            <a:r>
              <a:rPr lang="en-GB" sz="1400" dirty="0"/>
              <a:t>New MAC Address used for the NEXT association</a:t>
            </a:r>
            <a:r>
              <a:rPr lang="en-GB" sz="1200" dirty="0"/>
              <a:t>.</a:t>
            </a:r>
            <a:endParaRPr lang="en-US" sz="1200" dirty="0"/>
          </a:p>
          <a:p>
            <a:pPr marL="0" indent="0">
              <a:buNone/>
            </a:pPr>
            <a:endParaRPr lang="en-US" sz="1600" dirty="0"/>
          </a:p>
          <a:p>
            <a:pPr marL="0" indent="0">
              <a:buNone/>
            </a:pPr>
            <a:endParaRPr lang="en-US" sz="1600" dirty="0"/>
          </a:p>
          <a:p>
            <a:pPr marL="0" indent="0">
              <a:buNone/>
            </a:pPr>
            <a:r>
              <a:rPr lang="en-US" sz="1600" dirty="0"/>
              <a:t>NOTES</a:t>
            </a:r>
          </a:p>
          <a:p>
            <a:r>
              <a:rPr lang="en-US" sz="1600" dirty="0"/>
              <a:t>For FILS </a:t>
            </a:r>
            <a:r>
              <a:rPr lang="en-GB" sz="1600" dirty="0"/>
              <a:t>new MAAD MAC address(es) received in Association Response frame</a:t>
            </a:r>
          </a:p>
        </p:txBody>
      </p:sp>
      <p:sp>
        <p:nvSpPr>
          <p:cNvPr id="3" name="Title 2"/>
          <p:cNvSpPr>
            <a:spLocks noGrp="1"/>
          </p:cNvSpPr>
          <p:nvPr>
            <p:ph type="title"/>
          </p:nvPr>
        </p:nvSpPr>
        <p:spPr>
          <a:xfrm>
            <a:off x="685800" y="685800"/>
            <a:ext cx="7772400" cy="609600"/>
          </a:xfrm>
        </p:spPr>
        <p:txBody>
          <a:bodyPr/>
          <a:lstStyle/>
          <a:p>
            <a:r>
              <a:rPr lang="en-US" dirty="0"/>
              <a:t>Outline</a:t>
            </a:r>
          </a:p>
        </p:txBody>
      </p:sp>
      <p:sp>
        <p:nvSpPr>
          <p:cNvPr id="4" name="Date Placeholder 3"/>
          <p:cNvSpPr>
            <a:spLocks noGrp="1"/>
          </p:cNvSpPr>
          <p:nvPr>
            <p:ph type="dt" sz="half" idx="10"/>
          </p:nvPr>
        </p:nvSpPr>
        <p:spPr>
          <a:xfrm>
            <a:off x="696913" y="332601"/>
            <a:ext cx="878446" cy="276999"/>
          </a:xfrm>
        </p:spPr>
        <p:txBody>
          <a:bodyPr/>
          <a:lstStyle/>
          <a:p>
            <a:pPr>
              <a:defRPr/>
            </a:pPr>
            <a:r>
              <a:rPr lang="en-US"/>
              <a:t>Sept 2022</a:t>
            </a:r>
            <a:endParaRPr lang="en-US" dirty="0"/>
          </a:p>
        </p:txBody>
      </p:sp>
      <p:sp>
        <p:nvSpPr>
          <p:cNvPr id="5" name="Footer Placeholder 4"/>
          <p:cNvSpPr>
            <a:spLocks noGrp="1"/>
          </p:cNvSpPr>
          <p:nvPr>
            <p:ph type="ftr" sz="quarter" idx="11"/>
          </p:nvPr>
        </p:nvSpPr>
        <p:spPr/>
        <p:txBody>
          <a:bodyPr/>
          <a:lstStyle/>
          <a:p>
            <a:pPr>
              <a:defRPr/>
            </a:pPr>
            <a:r>
              <a:rPr lang="en-US"/>
              <a:t>Graham Smith, SR Technologies</a:t>
            </a:r>
          </a:p>
        </p:txBody>
      </p:sp>
      <p:sp>
        <p:nvSpPr>
          <p:cNvPr id="6" name="Slide Number Placeholder 5"/>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1348423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2F955B-1FCA-1144-CD27-491ED6195543}"/>
              </a:ext>
            </a:extLst>
          </p:cNvPr>
          <p:cNvSpPr>
            <a:spLocks noGrp="1"/>
          </p:cNvSpPr>
          <p:nvPr>
            <p:ph idx="1"/>
          </p:nvPr>
        </p:nvSpPr>
        <p:spPr>
          <a:xfrm>
            <a:off x="685800" y="1600200"/>
            <a:ext cx="7772400" cy="4648200"/>
          </a:xfrm>
        </p:spPr>
        <p:txBody>
          <a:bodyPr/>
          <a:lstStyle/>
          <a:p>
            <a:pPr marL="0" indent="0">
              <a:buNone/>
            </a:pPr>
            <a:r>
              <a:rPr lang="en-US" sz="1800" dirty="0"/>
              <a:t>AP and STA advertise support for Device ID and MAAD</a:t>
            </a:r>
          </a:p>
          <a:p>
            <a:pPr marL="457200" indent="-457200">
              <a:buFont typeface="+mj-lt"/>
              <a:buAutoNum type="alphaUcPeriod"/>
            </a:pPr>
            <a:r>
              <a:rPr lang="en-US" sz="1800" dirty="0"/>
              <a:t>AP decides to use NGID only</a:t>
            </a:r>
          </a:p>
          <a:p>
            <a:pPr marL="857250" lvl="1" indent="-457200"/>
            <a:r>
              <a:rPr lang="en-US" sz="1600" dirty="0"/>
              <a:t>STA associates</a:t>
            </a:r>
          </a:p>
          <a:p>
            <a:pPr marL="857250" lvl="1" indent="-457200"/>
            <a:r>
              <a:rPr lang="en-US" sz="1600" dirty="0"/>
              <a:t>AP sends NGID KDE in msg 3</a:t>
            </a:r>
          </a:p>
          <a:p>
            <a:pPr marL="857250" lvl="1" indent="-457200"/>
            <a:r>
              <a:rPr lang="en-US" sz="1600" dirty="0"/>
              <a:t>STA logs the ID and sends it in msg 4 on subsequent associations</a:t>
            </a:r>
          </a:p>
          <a:p>
            <a:pPr marL="457200" indent="-457200">
              <a:buFont typeface="+mj-lt"/>
              <a:buAutoNum type="alphaUcPeriod"/>
            </a:pPr>
            <a:r>
              <a:rPr lang="en-US" sz="1800" dirty="0"/>
              <a:t>AP decides to use MAAD only</a:t>
            </a:r>
          </a:p>
          <a:p>
            <a:pPr marL="857250" lvl="1" indent="-457200"/>
            <a:r>
              <a:rPr lang="en-US" sz="1600" dirty="0"/>
              <a:t>STA associates</a:t>
            </a:r>
          </a:p>
          <a:p>
            <a:pPr marL="857250" lvl="1" indent="-457200"/>
            <a:r>
              <a:rPr lang="en-US" sz="1600" dirty="0"/>
              <a:t>AP sends MAAD KDE in msg 3</a:t>
            </a:r>
          </a:p>
          <a:p>
            <a:pPr marL="857250" lvl="1" indent="-457200"/>
            <a:r>
              <a:rPr lang="en-US" sz="1600" dirty="0"/>
              <a:t>STA logs the MAAD MAC and uses it on subsequent associations</a:t>
            </a:r>
          </a:p>
          <a:p>
            <a:pPr marL="457200" indent="-457200">
              <a:buFont typeface="+mj-lt"/>
              <a:buAutoNum type="alphaUcPeriod"/>
            </a:pPr>
            <a:r>
              <a:rPr lang="en-US" sz="1800" dirty="0"/>
              <a:t>AP decides to use </a:t>
            </a:r>
            <a:r>
              <a:rPr lang="en-US" sz="1800" dirty="0">
                <a:solidFill>
                  <a:srgbClr val="FF0000"/>
                </a:solidFill>
              </a:rPr>
              <a:t>both, NGID AND MAAD</a:t>
            </a:r>
          </a:p>
          <a:p>
            <a:pPr marL="857250" lvl="1" indent="-457200"/>
            <a:r>
              <a:rPr lang="en-US" sz="1400" dirty="0"/>
              <a:t>STA associates</a:t>
            </a:r>
          </a:p>
          <a:p>
            <a:pPr marL="857250" lvl="1" indent="-457200"/>
            <a:r>
              <a:rPr lang="en-US" sz="1400" dirty="0"/>
              <a:t>AP sends NGID KDE and MAAD KDE in msg 3</a:t>
            </a:r>
          </a:p>
          <a:p>
            <a:pPr marL="857250" lvl="1" indent="-457200"/>
            <a:r>
              <a:rPr lang="en-US" sz="1400" dirty="0"/>
              <a:t>STA next associates using the MAAD MAC and sends ID in msg 2 or 4</a:t>
            </a:r>
            <a:br>
              <a:rPr lang="en-US" sz="1400" dirty="0"/>
            </a:br>
            <a:r>
              <a:rPr lang="en-US" sz="1400" dirty="0"/>
              <a:t>and AP sends new MAAD MAC in msg 3.</a:t>
            </a:r>
          </a:p>
          <a:p>
            <a:pPr marL="400050" lvl="1" indent="0">
              <a:buNone/>
            </a:pPr>
            <a:endParaRPr lang="en-US" sz="1400" dirty="0">
              <a:solidFill>
                <a:srgbClr val="FF0000"/>
              </a:solidFill>
            </a:endParaRPr>
          </a:p>
          <a:p>
            <a:pPr marL="400050" lvl="1" indent="0">
              <a:buNone/>
            </a:pPr>
            <a:r>
              <a:rPr lang="en-US" sz="1600" b="1" dirty="0">
                <a:solidFill>
                  <a:srgbClr val="00B050"/>
                </a:solidFill>
              </a:rPr>
              <a:t>Completely compatible no selection mechanism required</a:t>
            </a:r>
          </a:p>
          <a:p>
            <a:endParaRPr lang="en-US" dirty="0"/>
          </a:p>
        </p:txBody>
      </p:sp>
      <p:sp>
        <p:nvSpPr>
          <p:cNvPr id="3" name="Title 2">
            <a:extLst>
              <a:ext uri="{FF2B5EF4-FFF2-40B4-BE49-F238E27FC236}">
                <a16:creationId xmlns:a16="http://schemas.microsoft.com/office/drawing/2014/main" id="{629077A4-D4D9-ED9C-9ACD-A56BD88B314E}"/>
              </a:ext>
            </a:extLst>
          </p:cNvPr>
          <p:cNvSpPr>
            <a:spLocks noGrp="1"/>
          </p:cNvSpPr>
          <p:nvPr>
            <p:ph type="title"/>
          </p:nvPr>
        </p:nvSpPr>
        <p:spPr>
          <a:xfrm>
            <a:off x="685800" y="685800"/>
            <a:ext cx="7772400" cy="685800"/>
          </a:xfrm>
        </p:spPr>
        <p:txBody>
          <a:bodyPr/>
          <a:lstStyle/>
          <a:p>
            <a:r>
              <a:rPr lang="en-US" dirty="0"/>
              <a:t>Co-existence with Device ID</a:t>
            </a:r>
            <a:br>
              <a:rPr lang="en-US" dirty="0"/>
            </a:br>
            <a:r>
              <a:rPr lang="en-US" sz="2800" dirty="0"/>
              <a:t>(see 22/0908r1)</a:t>
            </a:r>
            <a:endParaRPr lang="en-US" dirty="0"/>
          </a:p>
        </p:txBody>
      </p:sp>
      <p:sp>
        <p:nvSpPr>
          <p:cNvPr id="4" name="Date Placeholder 3">
            <a:extLst>
              <a:ext uri="{FF2B5EF4-FFF2-40B4-BE49-F238E27FC236}">
                <a16:creationId xmlns:a16="http://schemas.microsoft.com/office/drawing/2014/main" id="{26685DA1-D94A-340B-58DD-58042DDA42A6}"/>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E51F3FAF-91AD-14E3-1779-EE95B4C8E35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A84B75-4E3C-4041-FB64-B34C2175048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667119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9B7260-C1F4-D673-ABEF-0ED792B8DD16}"/>
              </a:ext>
            </a:extLst>
          </p:cNvPr>
          <p:cNvSpPr>
            <a:spLocks noGrp="1"/>
          </p:cNvSpPr>
          <p:nvPr>
            <p:ph idx="1"/>
          </p:nvPr>
        </p:nvSpPr>
        <p:spPr>
          <a:xfrm>
            <a:off x="685800" y="2133600"/>
            <a:ext cx="7772400" cy="3962400"/>
          </a:xfrm>
        </p:spPr>
        <p:txBody>
          <a:bodyPr/>
          <a:lstStyle/>
          <a:p>
            <a:r>
              <a:rPr lang="en-US" sz="2000" dirty="0"/>
              <a:t>Active Broadcast</a:t>
            </a:r>
          </a:p>
          <a:p>
            <a:pPr lvl="1"/>
            <a:r>
              <a:rPr lang="en-US" dirty="0"/>
              <a:t>Looking for networks in range.</a:t>
            </a:r>
          </a:p>
          <a:p>
            <a:pPr lvl="1"/>
            <a:r>
              <a:rPr lang="en-US" dirty="0"/>
              <a:t>No reason why STA should use the identifiable address, would use an RMA (random MAC address)</a:t>
            </a:r>
          </a:p>
          <a:p>
            <a:pPr lvl="1"/>
            <a:endParaRPr lang="en-US" dirty="0"/>
          </a:p>
          <a:p>
            <a:pPr lvl="1"/>
            <a:r>
              <a:rPr lang="en-US" dirty="0"/>
              <a:t>STA may use broadcast probes to find a network</a:t>
            </a:r>
          </a:p>
          <a:p>
            <a:pPr lvl="2"/>
            <a:r>
              <a:rPr lang="en-US" dirty="0"/>
              <a:t>STA is ill-advised to use an identifiable address in a broadcast probe – no requirement to do so, anyhow</a:t>
            </a:r>
            <a:r>
              <a:rPr lang="en-US" sz="1600" dirty="0"/>
              <a:t>, </a:t>
            </a:r>
            <a:r>
              <a:rPr lang="en-US" dirty="0"/>
              <a:t>and why would it?</a:t>
            </a:r>
          </a:p>
          <a:p>
            <a:endParaRPr lang="en-US" dirty="0"/>
          </a:p>
        </p:txBody>
      </p:sp>
      <p:sp>
        <p:nvSpPr>
          <p:cNvPr id="3" name="Title 2">
            <a:extLst>
              <a:ext uri="{FF2B5EF4-FFF2-40B4-BE49-F238E27FC236}">
                <a16:creationId xmlns:a16="http://schemas.microsoft.com/office/drawing/2014/main" id="{B620B752-8458-8EE8-18FC-630087418DEC}"/>
              </a:ext>
            </a:extLst>
          </p:cNvPr>
          <p:cNvSpPr>
            <a:spLocks noGrp="1"/>
          </p:cNvSpPr>
          <p:nvPr>
            <p:ph type="title"/>
          </p:nvPr>
        </p:nvSpPr>
        <p:spPr>
          <a:xfrm>
            <a:off x="685800" y="685800"/>
            <a:ext cx="7772400" cy="1143000"/>
          </a:xfrm>
        </p:spPr>
        <p:txBody>
          <a:bodyPr/>
          <a:lstStyle/>
          <a:p>
            <a:r>
              <a:rPr lang="en-US" dirty="0"/>
              <a:t>Probes - Active Broadcast</a:t>
            </a:r>
            <a:br>
              <a:rPr lang="en-US" dirty="0"/>
            </a:br>
            <a:r>
              <a:rPr lang="en-US" dirty="0"/>
              <a:t>(see 22/0955r0)</a:t>
            </a:r>
          </a:p>
        </p:txBody>
      </p:sp>
      <p:sp>
        <p:nvSpPr>
          <p:cNvPr id="4" name="Date Placeholder 3">
            <a:extLst>
              <a:ext uri="{FF2B5EF4-FFF2-40B4-BE49-F238E27FC236}">
                <a16:creationId xmlns:a16="http://schemas.microsoft.com/office/drawing/2014/main" id="{D319797C-A743-E724-1414-BD404A279A36}"/>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51892E67-F15D-5C49-F764-133AD31F86E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AC7D364-13BC-494E-A6E5-FC6B48435E1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80509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FC0CC3-196D-CD62-A383-5E75CF3AA90C}"/>
              </a:ext>
            </a:extLst>
          </p:cNvPr>
          <p:cNvSpPr>
            <a:spLocks noGrp="1"/>
          </p:cNvSpPr>
          <p:nvPr>
            <p:ph idx="1"/>
          </p:nvPr>
        </p:nvSpPr>
        <p:spPr>
          <a:xfrm>
            <a:off x="685800" y="1676400"/>
            <a:ext cx="7772400" cy="4419600"/>
          </a:xfrm>
        </p:spPr>
        <p:txBody>
          <a:bodyPr/>
          <a:lstStyle/>
          <a:p>
            <a:pPr lvl="1"/>
            <a:r>
              <a:rPr lang="en-US" sz="2400" dirty="0"/>
              <a:t>Directed probes are discouraged</a:t>
            </a:r>
          </a:p>
          <a:p>
            <a:pPr lvl="2"/>
            <a:r>
              <a:rPr lang="en-US" sz="2200" dirty="0"/>
              <a:t>Trackable irrespective of the MAC Address used</a:t>
            </a:r>
          </a:p>
          <a:p>
            <a:pPr lvl="3"/>
            <a:r>
              <a:rPr lang="en-US" sz="1800" dirty="0">
                <a:solidFill>
                  <a:srgbClr val="FF0000"/>
                </a:solidFill>
              </a:rPr>
              <a:t>Even if using RCM , Device ID, MAAD etc.</a:t>
            </a:r>
          </a:p>
          <a:p>
            <a:pPr lvl="1"/>
            <a:r>
              <a:rPr lang="en-US" sz="2400" dirty="0"/>
              <a:t>Looking for a specific AP/network?  Use broadcast probe  (see previous slide)</a:t>
            </a:r>
          </a:p>
          <a:p>
            <a:pPr lvl="1"/>
            <a:r>
              <a:rPr lang="en-US" sz="2200" dirty="0"/>
              <a:t>Is there ever any reason to use an identifiable TA in a broadcast Probe?</a:t>
            </a:r>
          </a:p>
          <a:p>
            <a:pPr lvl="2"/>
            <a:r>
              <a:rPr lang="en-US" sz="2000" dirty="0"/>
              <a:t>Yes, i</a:t>
            </a:r>
            <a:r>
              <a:rPr lang="en-US" sz="1800" b="1" dirty="0"/>
              <a:t>f STA knows it is </a:t>
            </a:r>
            <a:r>
              <a:rPr lang="en-US" sz="1800" b="1" u="sng" dirty="0"/>
              <a:t>in vicinity of the network</a:t>
            </a:r>
            <a:r>
              <a:rPr lang="en-US" sz="1800" b="1" dirty="0"/>
              <a:t>, then probing with identifiable TA is OK</a:t>
            </a:r>
            <a:r>
              <a:rPr lang="en-US" b="1" dirty="0"/>
              <a:t>, i.e.,  Probes used for steering (next slide)</a:t>
            </a:r>
          </a:p>
          <a:p>
            <a:pPr lvl="1"/>
            <a:r>
              <a:rPr lang="en-US" b="1" dirty="0"/>
              <a:t>See later “Spoof AP” </a:t>
            </a:r>
          </a:p>
          <a:p>
            <a:endParaRPr lang="en-US" dirty="0"/>
          </a:p>
        </p:txBody>
      </p:sp>
      <p:sp>
        <p:nvSpPr>
          <p:cNvPr id="3" name="Title 2">
            <a:extLst>
              <a:ext uri="{FF2B5EF4-FFF2-40B4-BE49-F238E27FC236}">
                <a16:creationId xmlns:a16="http://schemas.microsoft.com/office/drawing/2014/main" id="{FD835C72-C2B2-8242-B5CA-389091CDF4FC}"/>
              </a:ext>
            </a:extLst>
          </p:cNvPr>
          <p:cNvSpPr>
            <a:spLocks noGrp="1"/>
          </p:cNvSpPr>
          <p:nvPr>
            <p:ph type="title"/>
          </p:nvPr>
        </p:nvSpPr>
        <p:spPr/>
        <p:txBody>
          <a:bodyPr/>
          <a:lstStyle/>
          <a:p>
            <a:r>
              <a:rPr lang="en-US" dirty="0"/>
              <a:t>Active Directed Probes</a:t>
            </a:r>
          </a:p>
        </p:txBody>
      </p:sp>
      <p:sp>
        <p:nvSpPr>
          <p:cNvPr id="4" name="Date Placeholder 3">
            <a:extLst>
              <a:ext uri="{FF2B5EF4-FFF2-40B4-BE49-F238E27FC236}">
                <a16:creationId xmlns:a16="http://schemas.microsoft.com/office/drawing/2014/main" id="{4069637F-A45A-F6BD-2C22-99E0F7E36F3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C1D8C2FC-2BCD-4DA4-E8C6-146A40067A0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246E8A5-641F-71CA-DE6B-5C51E57FE25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13778774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112119</TotalTime>
  <Words>2598</Words>
  <Application>Microsoft Office PowerPoint</Application>
  <PresentationFormat>On-screen Show (4:3)</PresentationFormat>
  <Paragraphs>309</Paragraphs>
  <Slides>22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Times New Roman</vt:lpstr>
      <vt:lpstr>Default Design</vt:lpstr>
      <vt:lpstr>TG bh Discussion Contribution on MAAD and all that goes with it</vt:lpstr>
      <vt:lpstr>Statement</vt:lpstr>
      <vt:lpstr>Purpose of this presentation</vt:lpstr>
      <vt:lpstr>Introduction – 1 </vt:lpstr>
      <vt:lpstr>PowerPoint Presentation</vt:lpstr>
      <vt:lpstr>Outline</vt:lpstr>
      <vt:lpstr>Co-existence with Device ID (see 22/0908r1)</vt:lpstr>
      <vt:lpstr>Probes - Active Broadcast (see 22/0955r0)</vt:lpstr>
      <vt:lpstr>Active Directed Probes</vt:lpstr>
      <vt:lpstr>Probing in vicinity of Network</vt:lpstr>
      <vt:lpstr>Privacy (see 22/1230r0)</vt:lpstr>
      <vt:lpstr>Privacy - Spoofing</vt:lpstr>
      <vt:lpstr>How to stop the STA from sending Association Request to a spoof?   (See 22/1411r0)</vt:lpstr>
      <vt:lpstr>“Allocated Address and ID and Broadcast Probe” Basic scheme</vt:lpstr>
      <vt:lpstr>AP Spoof Mitigation</vt:lpstr>
      <vt:lpstr>Clone Address</vt:lpstr>
      <vt:lpstr>Spoof and Clone</vt:lpstr>
      <vt:lpstr>Pre-Association Use Cases (see 22/1230r0)</vt:lpstr>
      <vt:lpstr>Summary</vt:lpstr>
      <vt:lpstr>But Wait – there’s more – IRMA (see 21/1626r0)</vt:lpstr>
      <vt:lpstr>IRM element</vt:lpstr>
      <vt:lpstr>Conclusions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1854</cp:revision>
  <cp:lastPrinted>1998-02-10T13:28:06Z</cp:lastPrinted>
  <dcterms:created xsi:type="dcterms:W3CDTF">1998-02-10T13:07:52Z</dcterms:created>
  <dcterms:modified xsi:type="dcterms:W3CDTF">2022-09-30T15:04:00Z</dcterms:modified>
</cp:coreProperties>
</file>