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7" r:id="rId4"/>
    <p:sldId id="265" r:id="rId5"/>
    <p:sldId id="263" r:id="rId6"/>
    <p:sldId id="266" r:id="rId7"/>
    <p:sldId id="268" r:id="rId8"/>
    <p:sldId id="273" r:id="rId9"/>
    <p:sldId id="276" r:id="rId10"/>
    <p:sldId id="264" r:id="rId11"/>
    <p:sldId id="275" r:id="rId12"/>
    <p:sldId id="270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3" d="100"/>
          <a:sy n="93" d="100"/>
        </p:scale>
        <p:origin x="104" y="2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2980" y="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802.11-22/1649r0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Daniel Verenzuela, Sony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802.11-22/1649r0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Daniel Verenzuela, Sony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Daniel Verenzuela, Sony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Daniel Verenzuela, Sony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Daniel Verenzuela, Sony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164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Daniel Verenzuela, Sony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Daniel Verenzuela, Sony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138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Daniel Verenzuela, Sony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Daniel Verenzuela, Sony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Daniel Verenzuela, Sony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Daniel Verenzuela, Sony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Daniel Verenzuela, Sony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802.11-22/1649r0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6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MIMO interference suppression for enhanced reliability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Daniel Verenzuela, Sony Corporation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618181"/>
              </p:ext>
            </p:extLst>
          </p:nvPr>
        </p:nvGraphicFramePr>
        <p:xfrm>
          <a:off x="969963" y="2419350"/>
          <a:ext cx="10037762" cy="242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Document" r:id="rId4" imgW="10570727" imgH="2539535" progId="Word.Document.8">
                  <p:embed/>
                </p:oleObj>
              </mc:Choice>
              <mc:Fallback>
                <p:oleObj name="Document" r:id="rId4" imgW="10570727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2419350"/>
                        <a:ext cx="10037762" cy="24209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104753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MIMO equalization with extended training signals can supress unpredictable interference at the receiver AP to increase UL 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Extended training signals are supported by more LTFs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Extended training signals can be further developed to enable continuous channel observation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More benefits can be expected in context of 16 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16 SS can not only boost throughput but also increase reliability against interference such as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dirty="0"/>
              <a:t>OBSS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dirty="0"/>
              <a:t>Non-WLAN interference ,i.e., NR-U, UWB…</a:t>
            </a:r>
          </a:p>
          <a:p>
            <a:pPr marL="914400" lvl="2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Daniel Verenzuela, Sony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01D88-569D-4B95-BB33-0B393A8DE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A87FB-FC8C-4C21-9252-E36B66C4A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interference suppression via MIMO is a promising technology for UHR?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Yes, while keeping a maximum of 8 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Yes, while adding more 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88B311-270C-4782-B540-479AB3127F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93565-90EC-43E3-BFE8-1E1B773160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A5E0BA-22D2-46EF-9F81-2F633C0FF2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940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901A6-15D6-4617-B107-ECC287D38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DF699-D193-49BD-B9D9-1447CAFD7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 11-22-1566-00-0uhr-views-on-uhr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[2] 11-22-1580-01-0uhr-aperspectiveonproposeduhrfeaturesforenterpriseusecases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11-22-1392-00-0uhr-beamforming-improvement-for-uhr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[4] 11-22-1530-00-0uhr-multi-ap-coordination-for-next-generation-wi-fi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[5] 11-20-1375-03-00be-eht-nltf-design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[6] 11-21-1579-05-00be-cc36-cr-on-clause-9-4-2-295c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0FC73-AAFA-4DD9-A65B-C940DBA0D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C29E7-4CF8-455E-A7EF-8E6ED131E1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6F71E3-D8B2-4245-984B-F484F294B8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691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 (1/2)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key objective for features proposed in UHR SG is to improve the STA’s quality of service (QoS) which requires an increase the uplink (UL) reliability [1-4]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Increasing the number of spatial streams (SS) has been considered as a side feature in UHR SG [1,2]. However APs with large number of antennas can increase the UL reliability, as it is shown in this presentation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Daniel Verenzuela, Sony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 (2/2)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WLAN spectrum is subject to unpredictable interference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Non-cooperative OBSS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Other technologies (UWB, Bluetooth, NR-U)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MIMO equalization can supress interference to increase reliability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Need covariance matrix of interference channel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Highly beneficial in the context of 16 SS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Support of more SS can be used to increase reliability not just throughput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802.11be agreed to increase maximum number of LTFs beyond N</a:t>
            </a:r>
            <a:r>
              <a:rPr lang="en-GB" sz="2000" baseline="-25000" dirty="0"/>
              <a:t>SS</a:t>
            </a:r>
            <a:r>
              <a:rPr lang="en-GB" sz="2000" dirty="0"/>
              <a:t> [5,6]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More LTFs are already available and can be used for extended training signals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Extended training signals can enable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Interference covariance matrix estimation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Continuous observation of the channel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Daniel Verenzuela, Sony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72662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FC872-DA9C-49B3-8700-0FF6C7A28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MIMO equalization to suppress interference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C242D-34DC-4916-9C79-3D5DE2D83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Spatial directions spanned by desired channels are different from those spanned by interference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Receiver can use estimates of interference covariance matrix to suppress interference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31E6D-F697-441C-A64F-AF5179543A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DBBA6-B58C-4C1D-8DFF-0FF406F735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Daniel Verenzuela, Sony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14CEC04-623F-4909-A89E-58D6BEE4E0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7253A57-0F88-47B6-82AF-5C5175438738}"/>
              </a:ext>
            </a:extLst>
          </p:cNvPr>
          <p:cNvGrpSpPr/>
          <p:nvPr/>
        </p:nvGrpSpPr>
        <p:grpSpPr>
          <a:xfrm>
            <a:off x="9244528" y="4160292"/>
            <a:ext cx="1737392" cy="1280160"/>
            <a:chOff x="4484889" y="4540263"/>
            <a:chExt cx="1737392" cy="128016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4880C80-0FED-43AE-82D2-3AD31BD9F2C6}"/>
                </a:ext>
              </a:extLst>
            </p:cNvPr>
            <p:cNvCxnSpPr>
              <a:cxnSpLocks/>
            </p:cNvCxnSpPr>
            <p:nvPr/>
          </p:nvCxnSpPr>
          <p:spPr>
            <a:xfrm>
              <a:off x="5382888" y="4540263"/>
              <a:ext cx="0" cy="128016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11AA75E-D7EC-477F-82A6-623893B5A29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484889" y="5523415"/>
              <a:ext cx="1737392" cy="32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E9DD02E-0A7B-4CEE-B9A5-54EAC74FF116}"/>
              </a:ext>
            </a:extLst>
          </p:cNvPr>
          <p:cNvCxnSpPr>
            <a:cxnSpLocks/>
          </p:cNvCxnSpPr>
          <p:nvPr/>
        </p:nvCxnSpPr>
        <p:spPr>
          <a:xfrm flipV="1">
            <a:off x="10138457" y="4106973"/>
            <a:ext cx="402901" cy="104634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88718EE-2472-4656-A9C8-F201B7C9C078}"/>
              </a:ext>
            </a:extLst>
          </p:cNvPr>
          <p:cNvCxnSpPr>
            <a:cxnSpLocks/>
          </p:cNvCxnSpPr>
          <p:nvPr/>
        </p:nvCxnSpPr>
        <p:spPr>
          <a:xfrm flipV="1">
            <a:off x="10138457" y="4957171"/>
            <a:ext cx="708291" cy="196147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7C38B51-2F3F-48A5-8165-F145D614D6AF}"/>
              </a:ext>
            </a:extLst>
          </p:cNvPr>
          <p:cNvSpPr txBox="1"/>
          <p:nvPr/>
        </p:nvSpPr>
        <p:spPr>
          <a:xfrm>
            <a:off x="744560" y="3916990"/>
            <a:ext cx="215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+mn-lt"/>
              </a:rPr>
              <a:t>Spatial directions of channel estimates</a:t>
            </a:r>
            <a:endParaRPr kumimoji="1"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A37407-6D5D-4C52-BD35-5BF1040638DD}"/>
              </a:ext>
            </a:extLst>
          </p:cNvPr>
          <p:cNvSpPr txBox="1"/>
          <p:nvPr/>
        </p:nvSpPr>
        <p:spPr>
          <a:xfrm>
            <a:off x="691198" y="4856358"/>
            <a:ext cx="2154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+mn-lt"/>
              </a:rPr>
              <a:t>Spatial directions of interference channel</a:t>
            </a:r>
            <a:endParaRPr kumimoji="1" lang="en-US" sz="16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A993DAE-D4C8-44D8-909A-0A8AE26519AD}"/>
              </a:ext>
            </a:extLst>
          </p:cNvPr>
          <p:cNvGrpSpPr/>
          <p:nvPr/>
        </p:nvGrpSpPr>
        <p:grpSpPr>
          <a:xfrm>
            <a:off x="6428627" y="4159680"/>
            <a:ext cx="1737392" cy="1280160"/>
            <a:chOff x="4484889" y="4540263"/>
            <a:chExt cx="1737392" cy="128016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13A1CCA-253D-42D2-8B71-D2C88776E73C}"/>
                </a:ext>
              </a:extLst>
            </p:cNvPr>
            <p:cNvCxnSpPr>
              <a:cxnSpLocks/>
            </p:cNvCxnSpPr>
            <p:nvPr/>
          </p:nvCxnSpPr>
          <p:spPr>
            <a:xfrm>
              <a:off x="5382888" y="4540263"/>
              <a:ext cx="0" cy="128016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91E4923-B442-4386-8AA5-4C456735123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484889" y="5523415"/>
              <a:ext cx="1737392" cy="32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5137B53-866F-4D7B-9BF6-2ACA37C311CC}"/>
              </a:ext>
            </a:extLst>
          </p:cNvPr>
          <p:cNvGrpSpPr/>
          <p:nvPr/>
        </p:nvGrpSpPr>
        <p:grpSpPr>
          <a:xfrm>
            <a:off x="3422613" y="4159680"/>
            <a:ext cx="1737392" cy="1280160"/>
            <a:chOff x="4484889" y="4540263"/>
            <a:chExt cx="1737392" cy="128016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EDD7A34-326C-4183-9614-066147552DA7}"/>
                </a:ext>
              </a:extLst>
            </p:cNvPr>
            <p:cNvCxnSpPr>
              <a:cxnSpLocks/>
            </p:cNvCxnSpPr>
            <p:nvPr/>
          </p:nvCxnSpPr>
          <p:spPr>
            <a:xfrm>
              <a:off x="5382888" y="4540263"/>
              <a:ext cx="0" cy="1280160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39B715C-0CA9-43DE-BFBB-0B67997725C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484889" y="5523415"/>
              <a:ext cx="1737392" cy="3264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D32C4A8-9BA5-4612-93B4-508717764400}"/>
              </a:ext>
            </a:extLst>
          </p:cNvPr>
          <p:cNvCxnSpPr/>
          <p:nvPr/>
        </p:nvCxnSpPr>
        <p:spPr>
          <a:xfrm>
            <a:off x="265181" y="4106973"/>
            <a:ext cx="47937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A428FBC-35FA-46DF-8F95-A988B8170382}"/>
              </a:ext>
            </a:extLst>
          </p:cNvPr>
          <p:cNvCxnSpPr/>
          <p:nvPr/>
        </p:nvCxnSpPr>
        <p:spPr>
          <a:xfrm>
            <a:off x="265180" y="5001034"/>
            <a:ext cx="479379" cy="0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C164B80-32D4-444C-9362-ACFB98E1642D}"/>
              </a:ext>
            </a:extLst>
          </p:cNvPr>
          <p:cNvCxnSpPr>
            <a:cxnSpLocks/>
          </p:cNvCxnSpPr>
          <p:nvPr/>
        </p:nvCxnSpPr>
        <p:spPr>
          <a:xfrm flipV="1">
            <a:off x="4320612" y="4200281"/>
            <a:ext cx="0" cy="95303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F296D22-00D9-4EA0-9598-34B8BB5EC954}"/>
              </a:ext>
            </a:extLst>
          </p:cNvPr>
          <p:cNvCxnSpPr>
            <a:cxnSpLocks/>
          </p:cNvCxnSpPr>
          <p:nvPr/>
        </p:nvCxnSpPr>
        <p:spPr>
          <a:xfrm>
            <a:off x="4320612" y="5135029"/>
            <a:ext cx="572357" cy="0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CA12D1C-FFB0-4123-88B0-46F47B0E6EC5}"/>
              </a:ext>
            </a:extLst>
          </p:cNvPr>
          <p:cNvCxnSpPr>
            <a:cxnSpLocks/>
          </p:cNvCxnSpPr>
          <p:nvPr/>
        </p:nvCxnSpPr>
        <p:spPr>
          <a:xfrm flipV="1">
            <a:off x="7326626" y="4220146"/>
            <a:ext cx="0" cy="95303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95010EE-3DD3-4F8E-BF2B-9514B96FC8BF}"/>
              </a:ext>
            </a:extLst>
          </p:cNvPr>
          <p:cNvCxnSpPr>
            <a:cxnSpLocks/>
          </p:cNvCxnSpPr>
          <p:nvPr/>
        </p:nvCxnSpPr>
        <p:spPr>
          <a:xfrm flipV="1">
            <a:off x="7326626" y="4696664"/>
            <a:ext cx="0" cy="465784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A3E5994-0BC0-45A5-BF6C-7E90B7051393}"/>
              </a:ext>
            </a:extLst>
          </p:cNvPr>
          <p:cNvSpPr txBox="1"/>
          <p:nvPr/>
        </p:nvSpPr>
        <p:spPr>
          <a:xfrm>
            <a:off x="3474223" y="3573016"/>
            <a:ext cx="18020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sz="1600" dirty="0">
                <a:solidFill>
                  <a:schemeClr val="tx1"/>
                </a:solidFill>
                <a:latin typeface="+mn-lt"/>
              </a:rPr>
              <a:t>Best ideal case</a:t>
            </a:r>
          </a:p>
          <a:p>
            <a:pPr algn="ctr"/>
            <a:r>
              <a:rPr kumimoji="1" lang="en-US" sz="1600" dirty="0">
                <a:solidFill>
                  <a:schemeClr val="tx1"/>
                </a:solidFill>
                <a:latin typeface="+mn-lt"/>
              </a:rPr>
              <a:t>(orthogonal spaces)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9620785-F5A6-40A0-8F86-43F7FF479D46}"/>
              </a:ext>
            </a:extLst>
          </p:cNvPr>
          <p:cNvSpPr txBox="1"/>
          <p:nvPr/>
        </p:nvSpPr>
        <p:spPr>
          <a:xfrm>
            <a:off x="6492875" y="3578402"/>
            <a:ext cx="15295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sz="1600" dirty="0">
                <a:solidFill>
                  <a:schemeClr val="tx1"/>
                </a:solidFill>
                <a:latin typeface="+mn-lt"/>
              </a:rPr>
              <a:t>Worst case</a:t>
            </a:r>
          </a:p>
          <a:p>
            <a:pPr algn="ctr"/>
            <a:r>
              <a:rPr kumimoji="1" lang="en-US" sz="1600" dirty="0">
                <a:solidFill>
                  <a:schemeClr val="tx1"/>
                </a:solidFill>
                <a:latin typeface="+mn-lt"/>
              </a:rPr>
              <a:t>(parallel spaces)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435599-E2E9-4D09-965A-BD9C599A8861}"/>
              </a:ext>
            </a:extLst>
          </p:cNvPr>
          <p:cNvSpPr txBox="1"/>
          <p:nvPr/>
        </p:nvSpPr>
        <p:spPr>
          <a:xfrm>
            <a:off x="9348048" y="3574464"/>
            <a:ext cx="16172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sz="1600" dirty="0">
                <a:solidFill>
                  <a:schemeClr val="tx1"/>
                </a:solidFill>
                <a:latin typeface="+mn-lt"/>
              </a:rPr>
              <a:t>practical case</a:t>
            </a:r>
          </a:p>
          <a:p>
            <a:pPr algn="ctr"/>
            <a:r>
              <a:rPr kumimoji="1" lang="en-US" sz="1600" dirty="0">
                <a:solidFill>
                  <a:schemeClr val="tx1"/>
                </a:solidFill>
                <a:latin typeface="+mn-lt"/>
              </a:rPr>
              <a:t>(different spaces)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79F6447-7283-4DC8-846D-784D7DB6A860}"/>
              </a:ext>
            </a:extLst>
          </p:cNvPr>
          <p:cNvSpPr txBox="1"/>
          <p:nvPr/>
        </p:nvSpPr>
        <p:spPr>
          <a:xfrm>
            <a:off x="3112792" y="5375832"/>
            <a:ext cx="24257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sz="1600" dirty="0">
                <a:solidFill>
                  <a:schemeClr val="tx1"/>
                </a:solidFill>
                <a:latin typeface="+mn-lt"/>
              </a:rPr>
              <a:t>e.g., Many RX antennas and rich scattering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4C1F91C-6187-488F-8F70-8683F3113688}"/>
              </a:ext>
            </a:extLst>
          </p:cNvPr>
          <p:cNvSpPr txBox="1"/>
          <p:nvPr/>
        </p:nvSpPr>
        <p:spPr>
          <a:xfrm>
            <a:off x="8931991" y="5375089"/>
            <a:ext cx="2684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sz="1600" dirty="0">
                <a:solidFill>
                  <a:schemeClr val="tx1"/>
                </a:solidFill>
                <a:latin typeface="+mn-lt"/>
              </a:rPr>
              <a:t>e.g., several RX antennas and some scattering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142C425-C193-415B-912A-C4080C635B36}"/>
              </a:ext>
            </a:extLst>
          </p:cNvPr>
          <p:cNvSpPr txBox="1"/>
          <p:nvPr/>
        </p:nvSpPr>
        <p:spPr>
          <a:xfrm>
            <a:off x="5945370" y="5375089"/>
            <a:ext cx="2762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sz="1600" dirty="0">
                <a:solidFill>
                  <a:schemeClr val="tx1"/>
                </a:solidFill>
                <a:latin typeface="+mn-lt"/>
              </a:rPr>
              <a:t>e.g., Few RX antennas, no scattering, and highly correlated channels</a:t>
            </a:r>
          </a:p>
        </p:txBody>
      </p:sp>
    </p:spTree>
    <p:extLst>
      <p:ext uri="{BB962C8B-B14F-4D97-AF65-F5344CB8AC3E}">
        <p14:creationId xmlns:p14="http://schemas.microsoft.com/office/powerpoint/2010/main" val="580428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MIMO equalization (1/2)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Received signal at one given subcarrier of one OFDM symbol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Assumptions for unpredictable interference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Unsynchronized to received PPDU </a:t>
                </a:r>
              </a:p>
              <a:p>
                <a:pPr lvl="3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𝑖𝑛𝑡</m:t>
                        </m:r>
                      </m:sub>
                    </m:sSub>
                  </m:oMath>
                </a14:m>
                <a:r>
                  <a:rPr lang="en-US" dirty="0"/>
                  <a:t> is asynchronous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</m:sSub>
                  </m:oMath>
                </a14:m>
                <a:r>
                  <a:rPr lang="en-US" dirty="0"/>
                  <a:t> and considered to be random and unknown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Covariance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𝑖𝑛𝑡</m:t>
                        </m:r>
                      </m:sub>
                    </m:sSub>
                  </m:oMath>
                </a14:m>
                <a:r>
                  <a:rPr lang="en-US" dirty="0"/>
                  <a:t>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𝑖𝑛𝑡</m:t>
                        </m:r>
                      </m:sub>
                    </m:sSub>
                  </m:oMath>
                </a14:m>
                <a:r>
                  <a:rPr lang="en-US" dirty="0"/>
                  <a:t> does not change within PPDU</a:t>
                </a:r>
              </a:p>
              <a:p>
                <a:pPr marL="0" indent="0"/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Daniel Verenzuela, Sony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B6064E5A-F4D3-479D-B5B6-79434AAA111E}"/>
              </a:ext>
            </a:extLst>
          </p:cNvPr>
          <p:cNvGrpSpPr/>
          <p:nvPr/>
        </p:nvGrpSpPr>
        <p:grpSpPr>
          <a:xfrm>
            <a:off x="1055440" y="4240233"/>
            <a:ext cx="5365916" cy="1416608"/>
            <a:chOff x="983432" y="2420888"/>
            <a:chExt cx="5365916" cy="141660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115CD4F7-6995-40AE-9363-8886038D031C}"/>
                    </a:ext>
                  </a:extLst>
                </p:cNvPr>
                <p:cNvSpPr/>
                <p:nvPr/>
              </p:nvSpPr>
              <p:spPr>
                <a:xfrm>
                  <a:off x="1758197" y="2867387"/>
                  <a:ext cx="4591151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𝑇𝑋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𝑇𝑋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𝑖𝑛𝑡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oMath>
                    </m:oMathPara>
                  </a14:m>
                  <a:endParaRPr lang="en-US" sz="320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115CD4F7-6995-40AE-9363-8886038D031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58197" y="2867387"/>
                  <a:ext cx="4591151" cy="461665"/>
                </a:xfrm>
                <a:prstGeom prst="rect">
                  <a:avLst/>
                </a:prstGeom>
                <a:blipFill>
                  <a:blip r:embed="rId4"/>
                  <a:stretch>
                    <a:fillRect b="-1184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11678E2-6686-41BF-A2E9-6BCEEA623813}"/>
                </a:ext>
              </a:extLst>
            </p:cNvPr>
            <p:cNvSpPr txBox="1"/>
            <p:nvPr/>
          </p:nvSpPr>
          <p:spPr>
            <a:xfrm>
              <a:off x="983432" y="2420888"/>
              <a:ext cx="191539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sz="1600" dirty="0">
                  <a:solidFill>
                    <a:schemeClr val="tx1"/>
                  </a:solidFill>
                  <a:latin typeface="+mn-lt"/>
                </a:rPr>
                <a:t>Intended TX channel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3002A37-9FA2-4E5C-B48E-F00DC69F578D}"/>
                </a:ext>
              </a:extLst>
            </p:cNvPr>
            <p:cNvSpPr txBox="1"/>
            <p:nvPr/>
          </p:nvSpPr>
          <p:spPr>
            <a:xfrm>
              <a:off x="3562630" y="2433660"/>
              <a:ext cx="23968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sz="1600" dirty="0">
                  <a:solidFill>
                    <a:schemeClr val="tx1"/>
                  </a:solidFill>
                  <a:latin typeface="+mn-lt"/>
                </a:rPr>
                <a:t>Unpredictable Interference</a:t>
              </a:r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60ADF715-2522-4A27-85F5-71C9F14CD628}"/>
                </a:ext>
              </a:extLst>
            </p:cNvPr>
            <p:cNvCxnSpPr/>
            <p:nvPr/>
          </p:nvCxnSpPr>
          <p:spPr>
            <a:xfrm>
              <a:off x="2659945" y="2699284"/>
              <a:ext cx="246490" cy="25959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0920926-CC17-437D-A5DD-F6F8DDE3DA07}"/>
                </a:ext>
              </a:extLst>
            </p:cNvPr>
            <p:cNvSpPr txBox="1"/>
            <p:nvPr/>
          </p:nvSpPr>
          <p:spPr>
            <a:xfrm>
              <a:off x="1799519" y="3470264"/>
              <a:ext cx="17679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sz="1600" dirty="0">
                  <a:solidFill>
                    <a:schemeClr val="tx1"/>
                  </a:solidFill>
                  <a:latin typeface="+mn-lt"/>
                </a:rPr>
                <a:t>Intended TX signal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6E92047E-889C-4E52-A4F7-7DABE3767390}"/>
                </a:ext>
              </a:extLst>
            </p:cNvPr>
            <p:cNvSpPr txBox="1"/>
            <p:nvPr/>
          </p:nvSpPr>
          <p:spPr>
            <a:xfrm>
              <a:off x="5015880" y="3498942"/>
              <a:ext cx="6639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sz="1600" dirty="0">
                  <a:solidFill>
                    <a:schemeClr val="tx1"/>
                  </a:solidFill>
                  <a:latin typeface="+mn-lt"/>
                </a:rPr>
                <a:t>Noise</a:t>
              </a:r>
            </a:p>
          </p:txBody>
        </p: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C0308F24-6EF9-4864-A037-0EDC117D20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99416" y="3323462"/>
              <a:ext cx="151077" cy="17369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17062BE3-C727-46B2-BBE8-D33462759A68}"/>
                </a:ext>
              </a:extLst>
            </p:cNvPr>
            <p:cNvCxnSpPr>
              <a:cxnSpLocks/>
              <a:stCxn id="47" idx="0"/>
            </p:cNvCxnSpPr>
            <p:nvPr/>
          </p:nvCxnSpPr>
          <p:spPr>
            <a:xfrm flipH="1" flipV="1">
              <a:off x="5291466" y="3309112"/>
              <a:ext cx="56396" cy="18983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0D55CEAB-745A-40D1-B746-19D09627718E}"/>
              </a:ext>
            </a:extLst>
          </p:cNvPr>
          <p:cNvGrpSpPr/>
          <p:nvPr/>
        </p:nvGrpSpPr>
        <p:grpSpPr>
          <a:xfrm>
            <a:off x="6731762" y="3544460"/>
            <a:ext cx="4594776" cy="2546877"/>
            <a:chOff x="6731762" y="3544460"/>
            <a:chExt cx="4594776" cy="2546877"/>
          </a:xfrm>
        </p:grpSpPr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A5D442DD-0EB4-4035-BEC6-E5523A7DC6CA}"/>
                </a:ext>
              </a:extLst>
            </p:cNvPr>
            <p:cNvCxnSpPr>
              <a:cxnSpLocks/>
            </p:cNvCxnSpPr>
            <p:nvPr/>
          </p:nvCxnSpPr>
          <p:spPr>
            <a:xfrm>
              <a:off x="7924054" y="5767263"/>
              <a:ext cx="1576374" cy="0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DF2B22CB-4682-4922-A3FB-788EB47F2B7E}"/>
                </a:ext>
              </a:extLst>
            </p:cNvPr>
            <p:cNvCxnSpPr/>
            <p:nvPr/>
          </p:nvCxnSpPr>
          <p:spPr>
            <a:xfrm>
              <a:off x="7935645" y="5494875"/>
              <a:ext cx="0" cy="278184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29BC58BC-2C5F-4A1A-9E99-33DC22CDF212}"/>
                </a:ext>
              </a:extLst>
            </p:cNvPr>
            <p:cNvCxnSpPr/>
            <p:nvPr/>
          </p:nvCxnSpPr>
          <p:spPr>
            <a:xfrm>
              <a:off x="7848713" y="5396352"/>
              <a:ext cx="86932" cy="98523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851591D7-8D41-4E16-9C4C-968F46C17BA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941398" y="5400596"/>
              <a:ext cx="86932" cy="98523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E9321614-E860-4078-85C9-7AD7D0001E15}"/>
                </a:ext>
              </a:extLst>
            </p:cNvPr>
            <p:cNvCxnSpPr/>
            <p:nvPr/>
          </p:nvCxnSpPr>
          <p:spPr>
            <a:xfrm>
              <a:off x="8256939" y="5499140"/>
              <a:ext cx="0" cy="278184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47BF2156-6B18-4906-B472-778FE13B9F29}"/>
                </a:ext>
              </a:extLst>
            </p:cNvPr>
            <p:cNvCxnSpPr/>
            <p:nvPr/>
          </p:nvCxnSpPr>
          <p:spPr>
            <a:xfrm>
              <a:off x="8170007" y="5400617"/>
              <a:ext cx="86932" cy="98523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999ACE47-981B-467A-8347-0C8F6B280EA0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262692" y="5404860"/>
              <a:ext cx="86932" cy="98523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9FF76966-E351-44FA-AE60-81F2E0B9A702}"/>
                </a:ext>
              </a:extLst>
            </p:cNvPr>
            <p:cNvCxnSpPr/>
            <p:nvPr/>
          </p:nvCxnSpPr>
          <p:spPr>
            <a:xfrm>
              <a:off x="8545550" y="5494875"/>
              <a:ext cx="0" cy="278184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1D2BEBD6-CD10-481B-BC81-F72CCDC8205A}"/>
                </a:ext>
              </a:extLst>
            </p:cNvPr>
            <p:cNvCxnSpPr/>
            <p:nvPr/>
          </p:nvCxnSpPr>
          <p:spPr>
            <a:xfrm>
              <a:off x="8458618" y="5396352"/>
              <a:ext cx="86932" cy="98523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C4B7361B-0B19-499A-8AB5-DCA2DD25318C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551303" y="5400596"/>
              <a:ext cx="86932" cy="98523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0B0AFA78-655C-4E51-9ED5-90CC13661065}"/>
                </a:ext>
              </a:extLst>
            </p:cNvPr>
            <p:cNvCxnSpPr/>
            <p:nvPr/>
          </p:nvCxnSpPr>
          <p:spPr>
            <a:xfrm>
              <a:off x="9484509" y="5494875"/>
              <a:ext cx="0" cy="278184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C5B703A5-AEEF-424F-B154-5B80603E5DF6}"/>
                </a:ext>
              </a:extLst>
            </p:cNvPr>
            <p:cNvCxnSpPr/>
            <p:nvPr/>
          </p:nvCxnSpPr>
          <p:spPr>
            <a:xfrm>
              <a:off x="9397577" y="5396352"/>
              <a:ext cx="86932" cy="98523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BB630F4D-BD55-41DC-8A0E-7A0C34C87A8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490262" y="5400596"/>
              <a:ext cx="86932" cy="98523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81B71F4A-949E-4013-A3C2-CFA4AC21BC14}"/>
                </a:ext>
              </a:extLst>
            </p:cNvPr>
            <p:cNvCxnSpPr/>
            <p:nvPr/>
          </p:nvCxnSpPr>
          <p:spPr>
            <a:xfrm>
              <a:off x="9240644" y="5489079"/>
              <a:ext cx="0" cy="278184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2A58210E-91BF-4DA9-9F9E-0C2103E31D8B}"/>
                </a:ext>
              </a:extLst>
            </p:cNvPr>
            <p:cNvCxnSpPr/>
            <p:nvPr/>
          </p:nvCxnSpPr>
          <p:spPr>
            <a:xfrm>
              <a:off x="9153712" y="5390556"/>
              <a:ext cx="86932" cy="98523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5E4C6C4F-B244-4BE4-896D-1DC60815AD6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246397" y="5394800"/>
              <a:ext cx="86932" cy="98523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762185E-30B4-4EED-A60D-39DDAD3D7280}"/>
                </a:ext>
              </a:extLst>
            </p:cNvPr>
            <p:cNvCxnSpPr>
              <a:cxnSpLocks/>
            </p:cNvCxnSpPr>
            <p:nvPr/>
          </p:nvCxnSpPr>
          <p:spPr>
            <a:xfrm>
              <a:off x="8782896" y="5581032"/>
              <a:ext cx="269531" cy="0"/>
            </a:xfrm>
            <a:prstGeom prst="line">
              <a:avLst/>
            </a:prstGeom>
            <a:ln w="5143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3E4DB47F-5FFA-4E21-87B7-3AC534252F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465018" y="4925752"/>
              <a:ext cx="187054" cy="403526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7873C38E-BD7C-45E8-8769-F8432D34793A}"/>
                </a:ext>
              </a:extLst>
            </p:cNvPr>
            <p:cNvCxnSpPr>
              <a:cxnSpLocks/>
            </p:cNvCxnSpPr>
            <p:nvPr/>
          </p:nvCxnSpPr>
          <p:spPr>
            <a:xfrm>
              <a:off x="9232344" y="5193476"/>
              <a:ext cx="269531" cy="0"/>
            </a:xfrm>
            <a:prstGeom prst="line">
              <a:avLst/>
            </a:prstGeom>
            <a:ln w="5143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D278F5C4-3BFE-41F9-A2EB-458F6F7A5BB4}"/>
                </a:ext>
              </a:extLst>
            </p:cNvPr>
            <p:cNvGrpSpPr/>
            <p:nvPr/>
          </p:nvGrpSpPr>
          <p:grpSpPr>
            <a:xfrm>
              <a:off x="6731762" y="4091952"/>
              <a:ext cx="969926" cy="389345"/>
              <a:chOff x="6717545" y="3868270"/>
              <a:chExt cx="827384" cy="478076"/>
            </a:xfrm>
          </p:grpSpPr>
          <p:grpSp>
            <p:nvGrpSpPr>
              <p:cNvPr id="113" name="Group 112">
                <a:extLst>
                  <a:ext uri="{FF2B5EF4-FFF2-40B4-BE49-F238E27FC236}">
                    <a16:creationId xmlns:a16="http://schemas.microsoft.com/office/drawing/2014/main" id="{9DF11530-4F80-449D-AD9A-8EAD1EB4F310}"/>
                  </a:ext>
                </a:extLst>
              </p:cNvPr>
              <p:cNvGrpSpPr/>
              <p:nvPr/>
            </p:nvGrpSpPr>
            <p:grpSpPr>
              <a:xfrm>
                <a:off x="6717545" y="3868270"/>
                <a:ext cx="827384" cy="478076"/>
                <a:chOff x="6706215" y="3883569"/>
                <a:chExt cx="827384" cy="478076"/>
              </a:xfrm>
            </p:grpSpPr>
            <p:sp>
              <p:nvSpPr>
                <p:cNvPr id="115" name="Rectangle: Rounded Corners 114">
                  <a:extLst>
                    <a:ext uri="{FF2B5EF4-FFF2-40B4-BE49-F238E27FC236}">
                      <a16:creationId xmlns:a16="http://schemas.microsoft.com/office/drawing/2014/main" id="{6BF44EC5-3298-4AC4-8408-F2EFBA43EB02}"/>
                    </a:ext>
                  </a:extLst>
                </p:cNvPr>
                <p:cNvSpPr/>
                <p:nvPr/>
              </p:nvSpPr>
              <p:spPr>
                <a:xfrm rot="5400000">
                  <a:off x="6802247" y="3787537"/>
                  <a:ext cx="478076" cy="670140"/>
                </a:xfrm>
                <a:prstGeom prst="roundRect">
                  <a:avLst/>
                </a:prstGeom>
                <a:noFill/>
                <a:ln w="25717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82296" tIns="41148" rIns="82296" bIns="41148" rtlCol="0" anchor="ctr"/>
                <a:lstStyle/>
                <a:p>
                  <a:pPr algn="ctr"/>
                  <a:endParaRPr kumimoji="1" lang="en-US" dirty="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16" name="Group 115">
                  <a:extLst>
                    <a:ext uri="{FF2B5EF4-FFF2-40B4-BE49-F238E27FC236}">
                      <a16:creationId xmlns:a16="http://schemas.microsoft.com/office/drawing/2014/main" id="{125DF5EC-48B6-4083-A1C3-7A267A3CF2C4}"/>
                    </a:ext>
                  </a:extLst>
                </p:cNvPr>
                <p:cNvGrpSpPr/>
                <p:nvPr/>
              </p:nvGrpSpPr>
              <p:grpSpPr>
                <a:xfrm rot="5436965">
                  <a:off x="7377175" y="4025553"/>
                  <a:ext cx="133343" cy="163168"/>
                  <a:chOff x="9272789" y="1674254"/>
                  <a:chExt cx="206014" cy="418563"/>
                </a:xfrm>
              </p:grpSpPr>
              <p:cxnSp>
                <p:nvCxnSpPr>
                  <p:cNvPr id="121" name="Straight Connector 120">
                    <a:extLst>
                      <a:ext uri="{FF2B5EF4-FFF2-40B4-BE49-F238E27FC236}">
                        <a16:creationId xmlns:a16="http://schemas.microsoft.com/office/drawing/2014/main" id="{8B80D3D7-B516-4177-B8AA-2297EAD313F8}"/>
                      </a:ext>
                    </a:extLst>
                  </p:cNvPr>
                  <p:cNvCxnSpPr/>
                  <p:nvPr/>
                </p:nvCxnSpPr>
                <p:spPr>
                  <a:xfrm>
                    <a:off x="9369380" y="1783724"/>
                    <a:ext cx="0" cy="309093"/>
                  </a:xfrm>
                  <a:prstGeom prst="line">
                    <a:avLst/>
                  </a:prstGeom>
                  <a:ln w="2286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>
                    <a:extLst>
                      <a:ext uri="{FF2B5EF4-FFF2-40B4-BE49-F238E27FC236}">
                        <a16:creationId xmlns:a16="http://schemas.microsoft.com/office/drawing/2014/main" id="{BE3A9099-20AE-429D-ADA0-B20E87BAD400}"/>
                      </a:ext>
                    </a:extLst>
                  </p:cNvPr>
                  <p:cNvCxnSpPr/>
                  <p:nvPr/>
                </p:nvCxnSpPr>
                <p:spPr>
                  <a:xfrm>
                    <a:off x="9272789" y="1674254"/>
                    <a:ext cx="96591" cy="109470"/>
                  </a:xfrm>
                  <a:prstGeom prst="line">
                    <a:avLst/>
                  </a:prstGeom>
                  <a:ln w="2286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Connector 122">
                    <a:extLst>
                      <a:ext uri="{FF2B5EF4-FFF2-40B4-BE49-F238E27FC236}">
                        <a16:creationId xmlns:a16="http://schemas.microsoft.com/office/drawing/2014/main" id="{E5EFFCA3-C85E-40A6-BF38-5FA2CACD5BD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375772" y="1678969"/>
                    <a:ext cx="96591" cy="109470"/>
                  </a:xfrm>
                  <a:prstGeom prst="line">
                    <a:avLst/>
                  </a:prstGeom>
                  <a:ln w="2286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7" name="Group 116">
                  <a:extLst>
                    <a:ext uri="{FF2B5EF4-FFF2-40B4-BE49-F238E27FC236}">
                      <a16:creationId xmlns:a16="http://schemas.microsoft.com/office/drawing/2014/main" id="{DBD28DE8-AB72-4255-9D0F-3697F7C11368}"/>
                    </a:ext>
                  </a:extLst>
                </p:cNvPr>
                <p:cNvGrpSpPr/>
                <p:nvPr/>
              </p:nvGrpSpPr>
              <p:grpSpPr>
                <a:xfrm rot="5436965">
                  <a:off x="7385343" y="4178406"/>
                  <a:ext cx="133343" cy="163168"/>
                  <a:chOff x="9272789" y="1674254"/>
                  <a:chExt cx="206014" cy="418563"/>
                </a:xfrm>
              </p:grpSpPr>
              <p:cxnSp>
                <p:nvCxnSpPr>
                  <p:cNvPr id="118" name="Straight Connector 117">
                    <a:extLst>
                      <a:ext uri="{FF2B5EF4-FFF2-40B4-BE49-F238E27FC236}">
                        <a16:creationId xmlns:a16="http://schemas.microsoft.com/office/drawing/2014/main" id="{A5E8E759-7D73-4893-9ADA-B66B72A942AB}"/>
                      </a:ext>
                    </a:extLst>
                  </p:cNvPr>
                  <p:cNvCxnSpPr/>
                  <p:nvPr/>
                </p:nvCxnSpPr>
                <p:spPr>
                  <a:xfrm>
                    <a:off x="9369380" y="1783724"/>
                    <a:ext cx="0" cy="309093"/>
                  </a:xfrm>
                  <a:prstGeom prst="line">
                    <a:avLst/>
                  </a:prstGeom>
                  <a:ln w="2286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9" name="Straight Connector 118">
                    <a:extLst>
                      <a:ext uri="{FF2B5EF4-FFF2-40B4-BE49-F238E27FC236}">
                        <a16:creationId xmlns:a16="http://schemas.microsoft.com/office/drawing/2014/main" id="{51E59409-A667-4EB1-BC51-CF6F625DB292}"/>
                      </a:ext>
                    </a:extLst>
                  </p:cNvPr>
                  <p:cNvCxnSpPr/>
                  <p:nvPr/>
                </p:nvCxnSpPr>
                <p:spPr>
                  <a:xfrm>
                    <a:off x="9272789" y="1674254"/>
                    <a:ext cx="96591" cy="109470"/>
                  </a:xfrm>
                  <a:prstGeom prst="line">
                    <a:avLst/>
                  </a:prstGeom>
                  <a:ln w="2286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0" name="Straight Connector 119">
                    <a:extLst>
                      <a:ext uri="{FF2B5EF4-FFF2-40B4-BE49-F238E27FC236}">
                        <a16:creationId xmlns:a16="http://schemas.microsoft.com/office/drawing/2014/main" id="{ECF7B2AD-1E83-4A33-BBC0-7C01173E9D0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9375772" y="1678969"/>
                    <a:ext cx="96591" cy="109470"/>
                  </a:xfrm>
                  <a:prstGeom prst="line">
                    <a:avLst/>
                  </a:prstGeom>
                  <a:ln w="2286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FC7D6370-F015-49AE-A992-265EB91520FA}"/>
                  </a:ext>
                </a:extLst>
              </p:cNvPr>
              <p:cNvSpPr txBox="1"/>
              <p:nvPr/>
            </p:nvSpPr>
            <p:spPr>
              <a:xfrm>
                <a:off x="6775156" y="4002371"/>
                <a:ext cx="567153" cy="2267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kumimoji="1" lang="en-US" sz="1200" dirty="0">
                    <a:solidFill>
                      <a:schemeClr val="tx1"/>
                    </a:solidFill>
                    <a:latin typeface="+mn-lt"/>
                  </a:rPr>
                  <a:t>NR-U dev.</a:t>
                </a:r>
              </a:p>
            </p:txBody>
          </p:sp>
        </p:grp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F56F3CA6-B014-45DB-876E-0977E1E5F652}"/>
                </a:ext>
              </a:extLst>
            </p:cNvPr>
            <p:cNvCxnSpPr>
              <a:cxnSpLocks/>
            </p:cNvCxnSpPr>
            <p:nvPr/>
          </p:nvCxnSpPr>
          <p:spPr>
            <a:xfrm>
              <a:off x="7914701" y="4926110"/>
              <a:ext cx="269531" cy="0"/>
            </a:xfrm>
            <a:prstGeom prst="line">
              <a:avLst/>
            </a:prstGeom>
            <a:ln w="5143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5" name="TextBox 124">
                  <a:extLst>
                    <a:ext uri="{FF2B5EF4-FFF2-40B4-BE49-F238E27FC236}">
                      <a16:creationId xmlns:a16="http://schemas.microsoft.com/office/drawing/2014/main" id="{DFCCEAAA-AF12-456E-A033-7B69145B91F7}"/>
                    </a:ext>
                  </a:extLst>
                </p:cNvPr>
                <p:cNvSpPr txBox="1"/>
                <p:nvPr/>
              </p:nvSpPr>
              <p:spPr>
                <a:xfrm>
                  <a:off x="7415192" y="4974295"/>
                  <a:ext cx="606255" cy="352404"/>
                </a:xfrm>
                <a:prstGeom prst="rect">
                  <a:avLst/>
                </a:prstGeom>
                <a:noFill/>
              </p:spPr>
              <p:txBody>
                <a:bodyPr wrap="none" lIns="82296" tIns="41148" rIns="82296" bIns="41148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7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75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  <m:sub>
                            <m:r>
                              <a:rPr lang="en-US" sz="17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𝑖𝑛𝑡</m:t>
                            </m:r>
                          </m:sub>
                        </m:sSub>
                      </m:oMath>
                    </m:oMathPara>
                  </a14:m>
                  <a:endParaRPr kumimoji="1" lang="en-US" sz="175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125" name="TextBox 124">
                  <a:extLst>
                    <a:ext uri="{FF2B5EF4-FFF2-40B4-BE49-F238E27FC236}">
                      <a16:creationId xmlns:a16="http://schemas.microsoft.com/office/drawing/2014/main" id="{DFCCEAAA-AF12-456E-A033-7B69145B91F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15192" y="4974295"/>
                  <a:ext cx="606255" cy="352404"/>
                </a:xfrm>
                <a:prstGeom prst="rect">
                  <a:avLst/>
                </a:prstGeom>
                <a:blipFill>
                  <a:blip r:embed="rId5"/>
                  <a:stretch>
                    <a:fillRect b="-86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43CE4F0E-5763-4B81-9180-A8A549360FAD}"/>
                </a:ext>
              </a:extLst>
            </p:cNvPr>
            <p:cNvSpPr txBox="1"/>
            <p:nvPr/>
          </p:nvSpPr>
          <p:spPr>
            <a:xfrm>
              <a:off x="9493675" y="5777323"/>
              <a:ext cx="380412" cy="274229"/>
            </a:xfrm>
            <a:prstGeom prst="rect">
              <a:avLst/>
            </a:prstGeom>
            <a:noFill/>
          </p:spPr>
          <p:txBody>
            <a:bodyPr wrap="none" lIns="82296" tIns="41148" rIns="82296" bIns="41148" rtlCol="0">
              <a:spAutoFit/>
            </a:bodyPr>
            <a:lstStyle/>
            <a:p>
              <a:r>
                <a:rPr kumimoji="1" lang="en-US" sz="1440" dirty="0">
                  <a:solidFill>
                    <a:schemeClr val="tx1"/>
                  </a:solidFill>
                  <a:latin typeface="+mn-lt"/>
                </a:rPr>
                <a:t>RX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7" name="TextBox 126">
                  <a:extLst>
                    <a:ext uri="{FF2B5EF4-FFF2-40B4-BE49-F238E27FC236}">
                      <a16:creationId xmlns:a16="http://schemas.microsoft.com/office/drawing/2014/main" id="{E4CC685F-893F-4994-99E9-2374E09E7EC3}"/>
                    </a:ext>
                  </a:extLst>
                </p:cNvPr>
                <p:cNvSpPr txBox="1"/>
                <p:nvPr/>
              </p:nvSpPr>
              <p:spPr>
                <a:xfrm>
                  <a:off x="8672350" y="4687272"/>
                  <a:ext cx="570560" cy="325473"/>
                </a:xfrm>
                <a:prstGeom prst="rect">
                  <a:avLst/>
                </a:prstGeom>
                <a:noFill/>
              </p:spPr>
              <p:txBody>
                <a:bodyPr wrap="none" lIns="82296" tIns="41148" rIns="82296" bIns="41148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75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75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en-US" sz="175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𝑇𝑋</m:t>
                            </m:r>
                          </m:sub>
                        </m:sSub>
                      </m:oMath>
                    </m:oMathPara>
                  </a14:m>
                  <a:endParaRPr kumimoji="1" lang="en-US" sz="175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127" name="TextBox 126">
                  <a:extLst>
                    <a:ext uri="{FF2B5EF4-FFF2-40B4-BE49-F238E27FC236}">
                      <a16:creationId xmlns:a16="http://schemas.microsoft.com/office/drawing/2014/main" id="{E4CC685F-893F-4994-99E9-2374E09E7EC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72350" y="4687272"/>
                  <a:ext cx="570560" cy="325473"/>
                </a:xfrm>
                <a:prstGeom prst="rect">
                  <a:avLst/>
                </a:prstGeom>
                <a:blipFill>
                  <a:blip r:embed="rId6"/>
                  <a:stretch>
                    <a:fillRect b="-75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ED9DED2D-F5B1-42EC-BEC2-740290374A55}"/>
                </a:ext>
              </a:extLst>
            </p:cNvPr>
            <p:cNvSpPr txBox="1"/>
            <p:nvPr/>
          </p:nvSpPr>
          <p:spPr>
            <a:xfrm>
              <a:off x="8445157" y="5700461"/>
              <a:ext cx="730642" cy="390876"/>
            </a:xfrm>
            <a:prstGeom prst="rect">
              <a:avLst/>
            </a:prstGeom>
            <a:noFill/>
          </p:spPr>
          <p:txBody>
            <a:bodyPr wrap="square" lIns="82296" tIns="41148" rIns="82296" bIns="41148" rtlCol="0">
              <a:spAutoFit/>
            </a:bodyPr>
            <a:lstStyle/>
            <a:p>
              <a:r>
                <a:rPr kumimoji="1" lang="en-US" sz="2000" dirty="0">
                  <a:solidFill>
                    <a:schemeClr val="tx1"/>
                  </a:solidFill>
                  <a:latin typeface="+mn-lt"/>
                </a:rPr>
                <a:t>AP</a:t>
              </a:r>
            </a:p>
          </p:txBody>
        </p:sp>
        <p:sp>
          <p:nvSpPr>
            <p:cNvPr id="129" name="Rectangle: Rounded Corners 128">
              <a:extLst>
                <a:ext uri="{FF2B5EF4-FFF2-40B4-BE49-F238E27FC236}">
                  <a16:creationId xmlns:a16="http://schemas.microsoft.com/office/drawing/2014/main" id="{64C841E8-590E-49C1-9E04-F4D84D59CA11}"/>
                </a:ext>
              </a:extLst>
            </p:cNvPr>
            <p:cNvSpPr/>
            <p:nvPr/>
          </p:nvSpPr>
          <p:spPr>
            <a:xfrm>
              <a:off x="7924054" y="5773059"/>
              <a:ext cx="1576374" cy="266588"/>
            </a:xfrm>
            <a:prstGeom prst="roundRect">
              <a:avLst/>
            </a:prstGeom>
            <a:noFill/>
            <a:ln w="25717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82296" tIns="41148" rIns="82296" bIns="41148" rtlCol="0" anchor="ctr"/>
            <a:lstStyle/>
            <a:p>
              <a:pPr algn="ctr"/>
              <a:endParaRPr kumimoji="1" lang="en-US" dirty="0">
                <a:solidFill>
                  <a:schemeClr val="tx1"/>
                </a:solidFill>
              </a:endParaRPr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69AFD469-6A0B-4C79-94EB-7EC8BCC203E1}"/>
                </a:ext>
              </a:extLst>
            </p:cNvPr>
            <p:cNvSpPr txBox="1"/>
            <p:nvPr/>
          </p:nvSpPr>
          <p:spPr>
            <a:xfrm>
              <a:off x="9864808" y="4466057"/>
              <a:ext cx="1008622" cy="282539"/>
            </a:xfrm>
            <a:prstGeom prst="rect">
              <a:avLst/>
            </a:prstGeom>
            <a:noFill/>
          </p:spPr>
          <p:txBody>
            <a:bodyPr wrap="none" lIns="82296" tIns="41148" rIns="82296" bIns="41148" rtlCol="0">
              <a:spAutoFit/>
            </a:bodyPr>
            <a:lstStyle/>
            <a:p>
              <a:r>
                <a:rPr kumimoji="1" lang="en-US" sz="1440" dirty="0">
                  <a:solidFill>
                    <a:schemeClr val="tx1"/>
                  </a:solidFill>
                  <a:latin typeface="+mn-lt"/>
                </a:rPr>
                <a:t>Intended TX</a:t>
              </a:r>
            </a:p>
          </p:txBody>
        </p:sp>
        <p:sp>
          <p:nvSpPr>
            <p:cNvPr id="131" name="Rectangle: Rounded Corners 130">
              <a:extLst>
                <a:ext uri="{FF2B5EF4-FFF2-40B4-BE49-F238E27FC236}">
                  <a16:creationId xmlns:a16="http://schemas.microsoft.com/office/drawing/2014/main" id="{6A9F2126-44C7-40D6-8C6E-88947A7D14AB}"/>
                </a:ext>
              </a:extLst>
            </p:cNvPr>
            <p:cNvSpPr/>
            <p:nvPr/>
          </p:nvSpPr>
          <p:spPr>
            <a:xfrm rot="12259787">
              <a:off x="9484306" y="4151909"/>
              <a:ext cx="419747" cy="576453"/>
            </a:xfrm>
            <a:prstGeom prst="roundRect">
              <a:avLst/>
            </a:prstGeom>
            <a:noFill/>
            <a:ln w="25717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82296" tIns="41148" rIns="82296" bIns="41148" rtlCol="0" anchor="ctr"/>
            <a:lstStyle/>
            <a:p>
              <a:pPr algn="ctr"/>
              <a:endParaRPr kumimoji="1"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32" name="Group 131">
              <a:extLst>
                <a:ext uri="{FF2B5EF4-FFF2-40B4-BE49-F238E27FC236}">
                  <a16:creationId xmlns:a16="http://schemas.microsoft.com/office/drawing/2014/main" id="{844F9098-6FA0-4F7D-BB0D-4AA9B8A38F3A}"/>
                </a:ext>
              </a:extLst>
            </p:cNvPr>
            <p:cNvGrpSpPr/>
            <p:nvPr/>
          </p:nvGrpSpPr>
          <p:grpSpPr>
            <a:xfrm rot="12259787">
              <a:off x="9669197" y="4756767"/>
              <a:ext cx="95972" cy="163168"/>
              <a:chOff x="9272789" y="1674254"/>
              <a:chExt cx="206014" cy="418563"/>
            </a:xfrm>
          </p:grpSpPr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B5394F30-3ACC-4B3F-979A-F228B040ED75}"/>
                  </a:ext>
                </a:extLst>
              </p:cNvPr>
              <p:cNvCxnSpPr/>
              <p:nvPr/>
            </p:nvCxnSpPr>
            <p:spPr>
              <a:xfrm>
                <a:off x="9369380" y="1783724"/>
                <a:ext cx="0" cy="309093"/>
              </a:xfrm>
              <a:prstGeom prst="line">
                <a:avLst/>
              </a:prstGeom>
              <a:ln w="2286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C36DDEE6-78E3-4A58-B6FF-0C90C0383848}"/>
                  </a:ext>
                </a:extLst>
              </p:cNvPr>
              <p:cNvCxnSpPr/>
              <p:nvPr/>
            </p:nvCxnSpPr>
            <p:spPr>
              <a:xfrm>
                <a:off x="9272789" y="1674254"/>
                <a:ext cx="96591" cy="109470"/>
              </a:xfrm>
              <a:prstGeom prst="line">
                <a:avLst/>
              </a:prstGeom>
              <a:ln w="2286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D6278978-8EC9-4A75-9CC6-DED6D41B822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375772" y="1678969"/>
                <a:ext cx="96591" cy="109470"/>
              </a:xfrm>
              <a:prstGeom prst="line">
                <a:avLst/>
              </a:prstGeom>
              <a:ln w="2286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6" name="Group 135">
              <a:extLst>
                <a:ext uri="{FF2B5EF4-FFF2-40B4-BE49-F238E27FC236}">
                  <a16:creationId xmlns:a16="http://schemas.microsoft.com/office/drawing/2014/main" id="{5493A97E-DC17-412D-BCA8-2CA861A17F74}"/>
                </a:ext>
              </a:extLst>
            </p:cNvPr>
            <p:cNvGrpSpPr/>
            <p:nvPr/>
          </p:nvGrpSpPr>
          <p:grpSpPr>
            <a:xfrm rot="12259787">
              <a:off x="9560462" y="4717499"/>
              <a:ext cx="95972" cy="163168"/>
              <a:chOff x="9272789" y="1674254"/>
              <a:chExt cx="206014" cy="418563"/>
            </a:xfrm>
          </p:grpSpPr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50DAE985-5CF8-484A-B846-558EB8410BB8}"/>
                  </a:ext>
                </a:extLst>
              </p:cNvPr>
              <p:cNvCxnSpPr/>
              <p:nvPr/>
            </p:nvCxnSpPr>
            <p:spPr>
              <a:xfrm>
                <a:off x="9369380" y="1783724"/>
                <a:ext cx="0" cy="309093"/>
              </a:xfrm>
              <a:prstGeom prst="line">
                <a:avLst/>
              </a:prstGeom>
              <a:ln w="2286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>
                <a:extLst>
                  <a:ext uri="{FF2B5EF4-FFF2-40B4-BE49-F238E27FC236}">
                    <a16:creationId xmlns:a16="http://schemas.microsoft.com/office/drawing/2014/main" id="{93AA6A0A-5DFE-4DB5-B196-0AFD8A7D2D60}"/>
                  </a:ext>
                </a:extLst>
              </p:cNvPr>
              <p:cNvCxnSpPr/>
              <p:nvPr/>
            </p:nvCxnSpPr>
            <p:spPr>
              <a:xfrm>
                <a:off x="9272789" y="1674254"/>
                <a:ext cx="96591" cy="109470"/>
              </a:xfrm>
              <a:prstGeom prst="line">
                <a:avLst/>
              </a:prstGeom>
              <a:ln w="2286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A2258EE3-296D-4DEC-9CE1-DC7E71DDCCA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375772" y="1678969"/>
                <a:ext cx="96591" cy="109470"/>
              </a:xfrm>
              <a:prstGeom prst="line">
                <a:avLst/>
              </a:prstGeom>
              <a:ln w="2286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7578FA80-4C36-4A0C-9A4C-2CBA02FF1006}"/>
                </a:ext>
              </a:extLst>
            </p:cNvPr>
            <p:cNvGrpSpPr/>
            <p:nvPr/>
          </p:nvGrpSpPr>
          <p:grpSpPr>
            <a:xfrm rot="12259787">
              <a:off x="9450076" y="4667589"/>
              <a:ext cx="95972" cy="163168"/>
              <a:chOff x="9272789" y="1674254"/>
              <a:chExt cx="206014" cy="418563"/>
            </a:xfrm>
          </p:grpSpPr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282DD542-AC67-4CCD-A14C-4AB771AC436A}"/>
                  </a:ext>
                </a:extLst>
              </p:cNvPr>
              <p:cNvCxnSpPr/>
              <p:nvPr/>
            </p:nvCxnSpPr>
            <p:spPr>
              <a:xfrm>
                <a:off x="9369380" y="1783724"/>
                <a:ext cx="0" cy="309093"/>
              </a:xfrm>
              <a:prstGeom prst="line">
                <a:avLst/>
              </a:prstGeom>
              <a:ln w="2286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ABAB94B4-63A3-4CB8-A75F-459CD828036C}"/>
                  </a:ext>
                </a:extLst>
              </p:cNvPr>
              <p:cNvCxnSpPr/>
              <p:nvPr/>
            </p:nvCxnSpPr>
            <p:spPr>
              <a:xfrm>
                <a:off x="9272789" y="1674254"/>
                <a:ext cx="96591" cy="109470"/>
              </a:xfrm>
              <a:prstGeom prst="line">
                <a:avLst/>
              </a:prstGeom>
              <a:ln w="2286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>
                <a:extLst>
                  <a:ext uri="{FF2B5EF4-FFF2-40B4-BE49-F238E27FC236}">
                    <a16:creationId xmlns:a16="http://schemas.microsoft.com/office/drawing/2014/main" id="{162A6BDA-F5E3-4526-864F-75B69EC8224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375772" y="1678969"/>
                <a:ext cx="96591" cy="109470"/>
              </a:xfrm>
              <a:prstGeom prst="line">
                <a:avLst/>
              </a:prstGeom>
              <a:ln w="2286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233AAB50-5DF3-4797-845F-7ABB7AE40B73}"/>
                </a:ext>
              </a:extLst>
            </p:cNvPr>
            <p:cNvGrpSpPr/>
            <p:nvPr/>
          </p:nvGrpSpPr>
          <p:grpSpPr>
            <a:xfrm rot="12259787">
              <a:off x="9337478" y="4615300"/>
              <a:ext cx="95972" cy="163168"/>
              <a:chOff x="9272789" y="1674254"/>
              <a:chExt cx="206014" cy="418563"/>
            </a:xfrm>
          </p:grpSpPr>
          <p:cxnSp>
            <p:nvCxnSpPr>
              <p:cNvPr id="145" name="Straight Connector 144">
                <a:extLst>
                  <a:ext uri="{FF2B5EF4-FFF2-40B4-BE49-F238E27FC236}">
                    <a16:creationId xmlns:a16="http://schemas.microsoft.com/office/drawing/2014/main" id="{070E5617-77ED-4021-87C4-59A34358A9EF}"/>
                  </a:ext>
                </a:extLst>
              </p:cNvPr>
              <p:cNvCxnSpPr/>
              <p:nvPr/>
            </p:nvCxnSpPr>
            <p:spPr>
              <a:xfrm>
                <a:off x="9369380" y="1783724"/>
                <a:ext cx="0" cy="309093"/>
              </a:xfrm>
              <a:prstGeom prst="line">
                <a:avLst/>
              </a:prstGeom>
              <a:ln w="2286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>
                <a:extLst>
                  <a:ext uri="{FF2B5EF4-FFF2-40B4-BE49-F238E27FC236}">
                    <a16:creationId xmlns:a16="http://schemas.microsoft.com/office/drawing/2014/main" id="{C5B04CF1-3A42-4DCA-8EC3-9CC76A0C2B76}"/>
                  </a:ext>
                </a:extLst>
              </p:cNvPr>
              <p:cNvCxnSpPr/>
              <p:nvPr/>
            </p:nvCxnSpPr>
            <p:spPr>
              <a:xfrm>
                <a:off x="9272789" y="1674254"/>
                <a:ext cx="96591" cy="109470"/>
              </a:xfrm>
              <a:prstGeom prst="line">
                <a:avLst/>
              </a:prstGeom>
              <a:ln w="2286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>
                <a:extLst>
                  <a:ext uri="{FF2B5EF4-FFF2-40B4-BE49-F238E27FC236}">
                    <a16:creationId xmlns:a16="http://schemas.microsoft.com/office/drawing/2014/main" id="{AB7C6E9B-3E67-47E6-9BF1-093E99C3D6DD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375772" y="1678969"/>
                <a:ext cx="96591" cy="109470"/>
              </a:xfrm>
              <a:prstGeom prst="line">
                <a:avLst/>
              </a:prstGeom>
              <a:ln w="2286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1A1FF178-7143-40EB-A30B-FA2692785121}"/>
                </a:ext>
              </a:extLst>
            </p:cNvPr>
            <p:cNvSpPr txBox="1"/>
            <p:nvPr/>
          </p:nvSpPr>
          <p:spPr>
            <a:xfrm>
              <a:off x="9457629" y="4286381"/>
              <a:ext cx="465935" cy="282539"/>
            </a:xfrm>
            <a:prstGeom prst="rect">
              <a:avLst/>
            </a:prstGeom>
            <a:noFill/>
          </p:spPr>
          <p:txBody>
            <a:bodyPr wrap="none" lIns="82296" tIns="41148" rIns="82296" bIns="41148" rtlCol="0">
              <a:spAutoFit/>
            </a:bodyPr>
            <a:lstStyle/>
            <a:p>
              <a:r>
                <a:rPr kumimoji="1" lang="en-US" sz="1440" dirty="0">
                  <a:solidFill>
                    <a:schemeClr val="tx1"/>
                  </a:solidFill>
                  <a:latin typeface="+mn-lt"/>
                </a:rPr>
                <a:t>STA</a:t>
              </a:r>
            </a:p>
          </p:txBody>
        </p: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3A25E451-4F8B-4225-B984-9354FE99243A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7995037" y="4509201"/>
              <a:ext cx="405219" cy="719999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7BC65007-B82B-4996-85DB-E4928FBCA0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51338" y="4884010"/>
              <a:ext cx="187054" cy="403526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E389ABE5-4EFB-4271-8D80-122B09E343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52342" y="4863739"/>
              <a:ext cx="187054" cy="403526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0DCAE397-CAA9-435F-8158-B8469BD5D400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7705811" y="4651927"/>
              <a:ext cx="405219" cy="720000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9773A032-4312-404A-B79B-438EDD5742D1}"/>
                </a:ext>
              </a:extLst>
            </p:cNvPr>
            <p:cNvSpPr/>
            <p:nvPr/>
          </p:nvSpPr>
          <p:spPr>
            <a:xfrm>
              <a:off x="8993193" y="5161751"/>
              <a:ext cx="655625" cy="151158"/>
            </a:xfrm>
            <a:custGeom>
              <a:avLst/>
              <a:gdLst>
                <a:gd name="connsiteX0" fmla="*/ 99916 w 985786"/>
                <a:gd name="connsiteY0" fmla="*/ 0 h 209632"/>
                <a:gd name="connsiteX1" fmla="*/ 71995 w 985786"/>
                <a:gd name="connsiteY1" fmla="*/ 111682 h 209632"/>
                <a:gd name="connsiteX2" fmla="*/ 909613 w 985786"/>
                <a:gd name="connsiteY2" fmla="*/ 209404 h 209632"/>
                <a:gd name="connsiteX3" fmla="*/ 895653 w 985786"/>
                <a:gd name="connsiteY3" fmla="*/ 83762 h 209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85786" h="209632">
                  <a:moveTo>
                    <a:pt x="99916" y="0"/>
                  </a:moveTo>
                  <a:cubicBezTo>
                    <a:pt x="18480" y="38390"/>
                    <a:pt x="-62955" y="76781"/>
                    <a:pt x="71995" y="111682"/>
                  </a:cubicBezTo>
                  <a:cubicBezTo>
                    <a:pt x="206945" y="146583"/>
                    <a:pt x="772337" y="214057"/>
                    <a:pt x="909613" y="209404"/>
                  </a:cubicBezTo>
                  <a:cubicBezTo>
                    <a:pt x="1046889" y="204751"/>
                    <a:pt x="971271" y="144256"/>
                    <a:pt x="895653" y="83762"/>
                  </a:cubicBezTo>
                </a:path>
              </a:pathLst>
            </a:custGeom>
            <a:noFill/>
            <a:ln w="25717">
              <a:solidFill>
                <a:schemeClr val="bg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82296" tIns="41148" rIns="82296" bIns="41148"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4" name="Rectangle: Rounded Corners 153">
              <a:extLst>
                <a:ext uri="{FF2B5EF4-FFF2-40B4-BE49-F238E27FC236}">
                  <a16:creationId xmlns:a16="http://schemas.microsoft.com/office/drawing/2014/main" id="{46C0F80C-15B9-4C64-B979-0C0346A845C0}"/>
                </a:ext>
              </a:extLst>
            </p:cNvPr>
            <p:cNvSpPr/>
            <p:nvPr/>
          </p:nvSpPr>
          <p:spPr>
            <a:xfrm>
              <a:off x="10246858" y="5242916"/>
              <a:ext cx="1079680" cy="738456"/>
            </a:xfrm>
            <a:prstGeom prst="roundRect">
              <a:avLst/>
            </a:prstGeom>
            <a:noFill/>
            <a:ln w="28575">
              <a:solidFill>
                <a:schemeClr val="bg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Accurate estimate from LTFs</a:t>
              </a:r>
              <a:endParaRPr kumimoji="1"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2874DE55-B2C2-42CC-8884-82AA7334D66F}"/>
                </a:ext>
              </a:extLst>
            </p:cNvPr>
            <p:cNvCxnSpPr>
              <a:cxnSpLocks/>
              <a:stCxn id="153" idx="2"/>
            </p:cNvCxnSpPr>
            <p:nvPr/>
          </p:nvCxnSpPr>
          <p:spPr bwMode="auto">
            <a:xfrm>
              <a:off x="9598157" y="5312745"/>
              <a:ext cx="658823" cy="168931"/>
            </a:xfrm>
            <a:prstGeom prst="line">
              <a:avLst/>
            </a:prstGeom>
            <a:noFill/>
            <a:ln w="25717">
              <a:solidFill>
                <a:schemeClr val="bg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F0E187B8-EDA8-4AF5-9EF3-8A1A79EE897C}"/>
                </a:ext>
              </a:extLst>
            </p:cNvPr>
            <p:cNvSpPr/>
            <p:nvPr/>
          </p:nvSpPr>
          <p:spPr>
            <a:xfrm rot="20641570">
              <a:off x="7700886" y="4669402"/>
              <a:ext cx="492806" cy="177158"/>
            </a:xfrm>
            <a:custGeom>
              <a:avLst/>
              <a:gdLst>
                <a:gd name="connsiteX0" fmla="*/ 99916 w 985786"/>
                <a:gd name="connsiteY0" fmla="*/ 0 h 209632"/>
                <a:gd name="connsiteX1" fmla="*/ 71995 w 985786"/>
                <a:gd name="connsiteY1" fmla="*/ 111682 h 209632"/>
                <a:gd name="connsiteX2" fmla="*/ 909613 w 985786"/>
                <a:gd name="connsiteY2" fmla="*/ 209404 h 209632"/>
                <a:gd name="connsiteX3" fmla="*/ 895653 w 985786"/>
                <a:gd name="connsiteY3" fmla="*/ 83762 h 209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85786" h="209632">
                  <a:moveTo>
                    <a:pt x="99916" y="0"/>
                  </a:moveTo>
                  <a:cubicBezTo>
                    <a:pt x="18480" y="38390"/>
                    <a:pt x="-62955" y="76781"/>
                    <a:pt x="71995" y="111682"/>
                  </a:cubicBezTo>
                  <a:cubicBezTo>
                    <a:pt x="206945" y="146583"/>
                    <a:pt x="772337" y="214057"/>
                    <a:pt x="909613" y="209404"/>
                  </a:cubicBezTo>
                  <a:cubicBezTo>
                    <a:pt x="1046889" y="204751"/>
                    <a:pt x="971271" y="144256"/>
                    <a:pt x="895653" y="83762"/>
                  </a:cubicBezTo>
                </a:path>
              </a:pathLst>
            </a:custGeom>
            <a:noFill/>
            <a:ln w="25717">
              <a:solidFill>
                <a:schemeClr val="bg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82296" tIns="41148" rIns="82296" bIns="41148"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7" name="Rectangle: Rounded Corners 156">
              <a:extLst>
                <a:ext uri="{FF2B5EF4-FFF2-40B4-BE49-F238E27FC236}">
                  <a16:creationId xmlns:a16="http://schemas.microsoft.com/office/drawing/2014/main" id="{1F068509-1A07-4C0D-B25D-320E5AB45B29}"/>
                </a:ext>
              </a:extLst>
            </p:cNvPr>
            <p:cNvSpPr/>
            <p:nvPr/>
          </p:nvSpPr>
          <p:spPr>
            <a:xfrm>
              <a:off x="8834328" y="3544460"/>
              <a:ext cx="2324598" cy="495974"/>
            </a:xfrm>
            <a:prstGeom prst="roundRect">
              <a:avLst/>
            </a:prstGeom>
            <a:noFill/>
            <a:ln w="28575">
              <a:solidFill>
                <a:schemeClr val="bg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Rough interference covariance matrix estimate</a:t>
              </a:r>
              <a:endParaRPr kumimoji="1"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2E280228-B0D8-4C45-9357-5E00D38D0476}"/>
                </a:ext>
              </a:extLst>
            </p:cNvPr>
            <p:cNvCxnSpPr>
              <a:cxnSpLocks/>
              <a:stCxn id="156" idx="2"/>
            </p:cNvCxnSpPr>
            <p:nvPr/>
          </p:nvCxnSpPr>
          <p:spPr bwMode="auto">
            <a:xfrm flipV="1">
              <a:off x="8171892" y="4040434"/>
              <a:ext cx="780628" cy="745190"/>
            </a:xfrm>
            <a:prstGeom prst="line">
              <a:avLst/>
            </a:prstGeom>
            <a:noFill/>
            <a:ln w="25717">
              <a:solidFill>
                <a:schemeClr val="bg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80E25903-B629-465B-8930-4389EF9D17B8}"/>
                </a:ext>
              </a:extLst>
            </p:cNvPr>
            <p:cNvSpPr txBox="1"/>
            <p:nvPr/>
          </p:nvSpPr>
          <p:spPr>
            <a:xfrm>
              <a:off x="7890627" y="3654375"/>
              <a:ext cx="831061" cy="267766"/>
            </a:xfrm>
            <a:prstGeom prst="rect">
              <a:avLst/>
            </a:prstGeom>
            <a:noFill/>
          </p:spPr>
          <p:txBody>
            <a:bodyPr wrap="none" lIns="82296" tIns="41148" rIns="82296" bIns="41148" rtlCol="0">
              <a:spAutoFit/>
            </a:bodyPr>
            <a:lstStyle/>
            <a:p>
              <a:r>
                <a:rPr kumimoji="1" lang="en-US" sz="1200" dirty="0">
                  <a:solidFill>
                    <a:schemeClr val="tx1"/>
                  </a:solidFill>
                  <a:latin typeface="+mn-lt"/>
                </a:rPr>
                <a:t>NR-U dev.</a:t>
              </a:r>
            </a:p>
          </p:txBody>
        </p:sp>
        <p:sp>
          <p:nvSpPr>
            <p:cNvPr id="160" name="Rectangle: Rounded Corners 159">
              <a:extLst>
                <a:ext uri="{FF2B5EF4-FFF2-40B4-BE49-F238E27FC236}">
                  <a16:creationId xmlns:a16="http://schemas.microsoft.com/office/drawing/2014/main" id="{709473B1-1A01-4B5D-AB7B-8D8BEB3DE260}"/>
                </a:ext>
              </a:extLst>
            </p:cNvPr>
            <p:cNvSpPr/>
            <p:nvPr/>
          </p:nvSpPr>
          <p:spPr>
            <a:xfrm rot="7254221">
              <a:off x="8091356" y="3454018"/>
              <a:ext cx="440437" cy="708225"/>
            </a:xfrm>
            <a:prstGeom prst="roundRect">
              <a:avLst/>
            </a:prstGeom>
            <a:noFill/>
            <a:ln w="25717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82296" tIns="41148" rIns="82296" bIns="41148" rtlCol="0" anchor="ctr"/>
            <a:lstStyle/>
            <a:p>
              <a:pPr algn="ctr"/>
              <a:endParaRPr kumimoji="1"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7F96D699-E25F-4954-9C9D-62536B3F9E7C}"/>
                </a:ext>
              </a:extLst>
            </p:cNvPr>
            <p:cNvGrpSpPr/>
            <p:nvPr/>
          </p:nvGrpSpPr>
          <p:grpSpPr>
            <a:xfrm>
              <a:off x="7936219" y="3893857"/>
              <a:ext cx="233788" cy="257845"/>
              <a:chOff x="8029173" y="3818377"/>
              <a:chExt cx="233788" cy="257845"/>
            </a:xfrm>
          </p:grpSpPr>
          <p:cxnSp>
            <p:nvCxnSpPr>
              <p:cNvPr id="162" name="Straight Connector 161">
                <a:extLst>
                  <a:ext uri="{FF2B5EF4-FFF2-40B4-BE49-F238E27FC236}">
                    <a16:creationId xmlns:a16="http://schemas.microsoft.com/office/drawing/2014/main" id="{7F5B4638-96BF-4C0E-8B61-701FF18A67DD}"/>
                  </a:ext>
                </a:extLst>
              </p:cNvPr>
              <p:cNvCxnSpPr/>
              <p:nvPr/>
            </p:nvCxnSpPr>
            <p:spPr>
              <a:xfrm rot="12654221">
                <a:off x="8260162" y="3902155"/>
                <a:ext cx="0" cy="127971"/>
              </a:xfrm>
              <a:prstGeom prst="line">
                <a:avLst/>
              </a:prstGeom>
              <a:ln w="2286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>
                <a:extLst>
                  <a:ext uri="{FF2B5EF4-FFF2-40B4-BE49-F238E27FC236}">
                    <a16:creationId xmlns:a16="http://schemas.microsoft.com/office/drawing/2014/main" id="{35A4FF84-66AC-4CFB-888E-0864FB5E2B4C}"/>
                  </a:ext>
                </a:extLst>
              </p:cNvPr>
              <p:cNvCxnSpPr/>
              <p:nvPr/>
            </p:nvCxnSpPr>
            <p:spPr>
              <a:xfrm rot="12654221">
                <a:off x="8212046" y="4030899"/>
                <a:ext cx="50915" cy="45323"/>
              </a:xfrm>
              <a:prstGeom prst="line">
                <a:avLst/>
              </a:prstGeom>
              <a:ln w="2286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>
                <a:extLst>
                  <a:ext uri="{FF2B5EF4-FFF2-40B4-BE49-F238E27FC236}">
                    <a16:creationId xmlns:a16="http://schemas.microsoft.com/office/drawing/2014/main" id="{2D25EE2C-BA87-465B-A89D-CB6B73C5CA7B}"/>
                  </a:ext>
                </a:extLst>
              </p:cNvPr>
              <p:cNvCxnSpPr>
                <a:cxnSpLocks/>
              </p:cNvCxnSpPr>
              <p:nvPr/>
            </p:nvCxnSpPr>
            <p:spPr>
              <a:xfrm rot="18054221">
                <a:off x="8171933" y="3995153"/>
                <a:ext cx="39991" cy="57704"/>
              </a:xfrm>
              <a:prstGeom prst="line">
                <a:avLst/>
              </a:prstGeom>
              <a:ln w="2286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>
                <a:extLst>
                  <a:ext uri="{FF2B5EF4-FFF2-40B4-BE49-F238E27FC236}">
                    <a16:creationId xmlns:a16="http://schemas.microsoft.com/office/drawing/2014/main" id="{C7D88FB6-D760-48F2-9CF7-63640D43E6AD}"/>
                  </a:ext>
                </a:extLst>
              </p:cNvPr>
              <p:cNvCxnSpPr/>
              <p:nvPr/>
            </p:nvCxnSpPr>
            <p:spPr>
              <a:xfrm rot="12654221">
                <a:off x="8126258" y="3818377"/>
                <a:ext cx="0" cy="127971"/>
              </a:xfrm>
              <a:prstGeom prst="line">
                <a:avLst/>
              </a:prstGeom>
              <a:ln w="2286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>
                <a:extLst>
                  <a:ext uri="{FF2B5EF4-FFF2-40B4-BE49-F238E27FC236}">
                    <a16:creationId xmlns:a16="http://schemas.microsoft.com/office/drawing/2014/main" id="{A0F1102B-A4D2-4919-BDC8-21E83B99EE07}"/>
                  </a:ext>
                </a:extLst>
              </p:cNvPr>
              <p:cNvCxnSpPr/>
              <p:nvPr/>
            </p:nvCxnSpPr>
            <p:spPr>
              <a:xfrm rot="12654221">
                <a:off x="8078142" y="3947122"/>
                <a:ext cx="50915" cy="45323"/>
              </a:xfrm>
              <a:prstGeom prst="line">
                <a:avLst/>
              </a:prstGeom>
              <a:ln w="2286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>
                <a:extLst>
                  <a:ext uri="{FF2B5EF4-FFF2-40B4-BE49-F238E27FC236}">
                    <a16:creationId xmlns:a16="http://schemas.microsoft.com/office/drawing/2014/main" id="{A2FF41BA-AA82-433F-9AEF-E2947BF1F081}"/>
                  </a:ext>
                </a:extLst>
              </p:cNvPr>
              <p:cNvCxnSpPr>
                <a:cxnSpLocks/>
              </p:cNvCxnSpPr>
              <p:nvPr/>
            </p:nvCxnSpPr>
            <p:spPr>
              <a:xfrm rot="18054221">
                <a:off x="8038029" y="3911376"/>
                <a:ext cx="39991" cy="57704"/>
              </a:xfrm>
              <a:prstGeom prst="line">
                <a:avLst/>
              </a:prstGeom>
              <a:ln w="2286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66139B30-D65B-4A58-A640-22847903FBDE}"/>
              </a:ext>
            </a:extLst>
          </p:cNvPr>
          <p:cNvCxnSpPr>
            <a:cxnSpLocks/>
          </p:cNvCxnSpPr>
          <p:nvPr/>
        </p:nvCxnSpPr>
        <p:spPr>
          <a:xfrm flipH="1">
            <a:off x="4564395" y="4515808"/>
            <a:ext cx="135504" cy="26902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9855F28-99BD-4570-ADCE-D13C8115502E}"/>
              </a:ext>
            </a:extLst>
          </p:cNvPr>
          <p:cNvSpPr/>
          <p:nvPr/>
        </p:nvSpPr>
        <p:spPr bwMode="auto">
          <a:xfrm>
            <a:off x="4387074" y="3859106"/>
            <a:ext cx="2017673" cy="550564"/>
          </a:xfrm>
          <a:prstGeom prst="roundRect">
            <a:avLst/>
          </a:prstGeom>
          <a:solidFill>
            <a:schemeClr val="accent1">
              <a:lumMod val="20000"/>
              <a:lumOff val="80000"/>
              <a:alpha val="46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MIMO equalization (2/2)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0" y="1981201"/>
                <a:ext cx="11086256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MIMO equalization to suppress interference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𝑽</m:t>
                    </m:r>
                  </m:oMath>
                </a14:m>
                <a:r>
                  <a:rPr lang="en-GB" dirty="0"/>
                  <a:t> is MMSE receiver with additional term based on estimated interference covariance matrix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𝑖𝑛𝑡</m:t>
                        </m:r>
                      </m:sub>
                    </m:sSub>
                  </m:oMath>
                </a14:m>
                <a:r>
                  <a:rPr lang="en-GB" dirty="0"/>
                  <a:t>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</m:acc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𝑖𝑛𝑡</m:t>
                        </m:r>
                      </m:sub>
                    </m:sSub>
                  </m:oMath>
                </a14:m>
                <a:r>
                  <a:rPr lang="en-US" dirty="0"/>
                  <a:t> can be estimated, e.g., from unused rows of P matrix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981201"/>
                <a:ext cx="11086256" cy="4113213"/>
              </a:xfrm>
              <a:blipFill>
                <a:blip r:embed="rId3"/>
                <a:stretch>
                  <a:fillRect l="-715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Daniel Verenzuela, Sony Corporation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2" name="Rectangle 221">
                <a:extLst>
                  <a:ext uri="{FF2B5EF4-FFF2-40B4-BE49-F238E27FC236}">
                    <a16:creationId xmlns:a16="http://schemas.microsoft.com/office/drawing/2014/main" id="{CFE62B88-2AC3-4D49-9D97-332369B10384}"/>
                  </a:ext>
                </a:extLst>
              </p:cNvPr>
              <p:cNvSpPr/>
              <p:nvPr/>
            </p:nvSpPr>
            <p:spPr>
              <a:xfrm>
                <a:off x="1273216" y="4437498"/>
                <a:ext cx="5542864" cy="6036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𝑯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𝑇𝑋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𝑯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𝑇𝑋</m:t>
                                  </m:r>
                                </m:sub>
                                <m:sup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sup>
                              </m:sSubSup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  <m:r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𝑰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𝑟𝑥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24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𝑹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𝑖𝑛𝑡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</m:acc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𝑇𝑋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222" name="Rectangle 221">
                <a:extLst>
                  <a:ext uri="{FF2B5EF4-FFF2-40B4-BE49-F238E27FC236}">
                    <a16:creationId xmlns:a16="http://schemas.microsoft.com/office/drawing/2014/main" id="{CFE62B88-2AC3-4D49-9D97-332369B103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3216" y="4437498"/>
                <a:ext cx="5542864" cy="6036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3" name="TextBox 222">
            <a:extLst>
              <a:ext uri="{FF2B5EF4-FFF2-40B4-BE49-F238E27FC236}">
                <a16:creationId xmlns:a16="http://schemas.microsoft.com/office/drawing/2014/main" id="{EB9162E7-93E8-4EB1-B377-D3D6532F2374}"/>
              </a:ext>
            </a:extLst>
          </p:cNvPr>
          <p:cNvSpPr txBox="1"/>
          <p:nvPr/>
        </p:nvSpPr>
        <p:spPr>
          <a:xfrm>
            <a:off x="3469629" y="5085184"/>
            <a:ext cx="19062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sz="1600" dirty="0">
                <a:solidFill>
                  <a:schemeClr val="tx1"/>
                </a:solidFill>
                <a:latin typeface="+mn-lt"/>
              </a:rPr>
              <a:t>Regularization terms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049F73C5-16B4-4456-99C5-31EC0496833D}"/>
              </a:ext>
            </a:extLst>
          </p:cNvPr>
          <p:cNvSpPr txBox="1"/>
          <p:nvPr/>
        </p:nvSpPr>
        <p:spPr>
          <a:xfrm>
            <a:off x="1271529" y="3828956"/>
            <a:ext cx="1678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sz="1600" dirty="0">
                <a:solidFill>
                  <a:schemeClr val="tx1"/>
                </a:solidFill>
                <a:latin typeface="+mn-lt"/>
              </a:rPr>
              <a:t>Intended TX channel estimates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60019EE0-4138-4F42-9903-FA492F92659D}"/>
              </a:ext>
            </a:extLst>
          </p:cNvPr>
          <p:cNvSpPr txBox="1"/>
          <p:nvPr/>
        </p:nvSpPr>
        <p:spPr>
          <a:xfrm>
            <a:off x="4387074" y="3859106"/>
            <a:ext cx="2068753" cy="565146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kumimoji="1" lang="en-US" sz="1600" dirty="0">
                <a:solidFill>
                  <a:schemeClr val="tx1"/>
                </a:solidFill>
                <a:latin typeface="+mn-lt"/>
              </a:rPr>
              <a:t>Estimated interference covariance matrix </a:t>
            </a:r>
          </a:p>
        </p:txBody>
      </p:sp>
      <p:cxnSp>
        <p:nvCxnSpPr>
          <p:cNvPr id="226" name="Straight Arrow Connector 225">
            <a:extLst>
              <a:ext uri="{FF2B5EF4-FFF2-40B4-BE49-F238E27FC236}">
                <a16:creationId xmlns:a16="http://schemas.microsoft.com/office/drawing/2014/main" id="{C0ACF82A-A41F-4C8F-9A49-6C1A40761ABA}"/>
              </a:ext>
            </a:extLst>
          </p:cNvPr>
          <p:cNvCxnSpPr>
            <a:cxnSpLocks/>
          </p:cNvCxnSpPr>
          <p:nvPr/>
        </p:nvCxnSpPr>
        <p:spPr>
          <a:xfrm flipH="1">
            <a:off x="5402647" y="4389965"/>
            <a:ext cx="166110" cy="18266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>
            <a:extLst>
              <a:ext uri="{FF2B5EF4-FFF2-40B4-BE49-F238E27FC236}">
                <a16:creationId xmlns:a16="http://schemas.microsoft.com/office/drawing/2014/main" id="{B7F07E86-1C0D-44E5-9149-7E0A157FD6C2}"/>
              </a:ext>
            </a:extLst>
          </p:cNvPr>
          <p:cNvCxnSpPr>
            <a:cxnSpLocks/>
          </p:cNvCxnSpPr>
          <p:nvPr/>
        </p:nvCxnSpPr>
        <p:spPr>
          <a:xfrm>
            <a:off x="2133061" y="4389965"/>
            <a:ext cx="133910" cy="16137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>
            <a:extLst>
              <a:ext uri="{FF2B5EF4-FFF2-40B4-BE49-F238E27FC236}">
                <a16:creationId xmlns:a16="http://schemas.microsoft.com/office/drawing/2014/main" id="{13446436-E719-4B6F-BD96-318D01F6E778}"/>
              </a:ext>
            </a:extLst>
          </p:cNvPr>
          <p:cNvCxnSpPr>
            <a:cxnSpLocks/>
          </p:cNvCxnSpPr>
          <p:nvPr/>
        </p:nvCxnSpPr>
        <p:spPr>
          <a:xfrm flipH="1" flipV="1">
            <a:off x="3824610" y="4969941"/>
            <a:ext cx="120297" cy="187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>
            <a:extLst>
              <a:ext uri="{FF2B5EF4-FFF2-40B4-BE49-F238E27FC236}">
                <a16:creationId xmlns:a16="http://schemas.microsoft.com/office/drawing/2014/main" id="{E1423BE9-84E0-4D94-8AEB-26A509CB0C16}"/>
              </a:ext>
            </a:extLst>
          </p:cNvPr>
          <p:cNvCxnSpPr>
            <a:cxnSpLocks/>
          </p:cNvCxnSpPr>
          <p:nvPr/>
        </p:nvCxnSpPr>
        <p:spPr>
          <a:xfrm flipV="1">
            <a:off x="4799856" y="4941168"/>
            <a:ext cx="127273" cy="16433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7" name="Rectangle 236">
                <a:extLst>
                  <a:ext uri="{FF2B5EF4-FFF2-40B4-BE49-F238E27FC236}">
                    <a16:creationId xmlns:a16="http://schemas.microsoft.com/office/drawing/2014/main" id="{0D2ED11D-F4DF-489D-806B-02F0E7EEFA84}"/>
                  </a:ext>
                </a:extLst>
              </p:cNvPr>
              <p:cNvSpPr/>
              <p:nvPr/>
            </p:nvSpPr>
            <p:spPr>
              <a:xfrm>
                <a:off x="1231690" y="5517842"/>
                <a:ext cx="1678793" cy="4819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acc>
                            <m:accPr>
                              <m:chr m:val="̂"/>
                              <m:ctrlP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𝑇𝑋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sup>
                      </m:sSup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b="1" dirty="0">
                  <a:solidFill>
                    <a:schemeClr val="tx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237" name="Rectangle 236">
                <a:extLst>
                  <a:ext uri="{FF2B5EF4-FFF2-40B4-BE49-F238E27FC236}">
                    <a16:creationId xmlns:a16="http://schemas.microsoft.com/office/drawing/2014/main" id="{0D2ED11D-F4DF-489D-806B-02F0E7EEFA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1690" y="5517842"/>
                <a:ext cx="1678793" cy="481927"/>
              </a:xfrm>
              <a:prstGeom prst="rect">
                <a:avLst/>
              </a:prstGeom>
              <a:blipFill>
                <a:blip r:embed="rId5"/>
                <a:stretch>
                  <a:fillRect t="-2532" b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8" name="TextBox 237">
            <a:extLst>
              <a:ext uri="{FF2B5EF4-FFF2-40B4-BE49-F238E27FC236}">
                <a16:creationId xmlns:a16="http://schemas.microsoft.com/office/drawing/2014/main" id="{78D49E9D-9604-48D5-B5AF-28A61435E195}"/>
              </a:ext>
            </a:extLst>
          </p:cNvPr>
          <p:cNvSpPr txBox="1"/>
          <p:nvPr/>
        </p:nvSpPr>
        <p:spPr>
          <a:xfrm>
            <a:off x="1576610" y="6042774"/>
            <a:ext cx="37273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sz="1600" dirty="0">
                <a:solidFill>
                  <a:schemeClr val="tx1"/>
                </a:solidFill>
                <a:latin typeface="+mn-lt"/>
              </a:rPr>
              <a:t>Recovered signal after MIMO equalization</a:t>
            </a:r>
          </a:p>
        </p:txBody>
      </p:sp>
      <p:cxnSp>
        <p:nvCxnSpPr>
          <p:cNvPr id="239" name="Straight Arrow Connector 238">
            <a:extLst>
              <a:ext uri="{FF2B5EF4-FFF2-40B4-BE49-F238E27FC236}">
                <a16:creationId xmlns:a16="http://schemas.microsoft.com/office/drawing/2014/main" id="{FBC5FE23-C279-44E9-B382-071701041842}"/>
              </a:ext>
            </a:extLst>
          </p:cNvPr>
          <p:cNvCxnSpPr>
            <a:cxnSpLocks/>
          </p:cNvCxnSpPr>
          <p:nvPr/>
        </p:nvCxnSpPr>
        <p:spPr>
          <a:xfrm flipH="1" flipV="1">
            <a:off x="1487305" y="5951575"/>
            <a:ext cx="120297" cy="18725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ABFDFB3A-6E2E-4EA9-99BD-4ECA0BD9595F}"/>
              </a:ext>
            </a:extLst>
          </p:cNvPr>
          <p:cNvCxnSpPr>
            <a:cxnSpLocks/>
          </p:cNvCxnSpPr>
          <p:nvPr/>
        </p:nvCxnSpPr>
        <p:spPr>
          <a:xfrm>
            <a:off x="7924054" y="5767263"/>
            <a:ext cx="1576374" cy="0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D981D70D-A15C-4AAE-96DF-830CF198185B}"/>
              </a:ext>
            </a:extLst>
          </p:cNvPr>
          <p:cNvCxnSpPr/>
          <p:nvPr/>
        </p:nvCxnSpPr>
        <p:spPr>
          <a:xfrm>
            <a:off x="7935645" y="5494875"/>
            <a:ext cx="0" cy="278184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E036FB60-54B7-4CC0-BA57-872DC2951557}"/>
              </a:ext>
            </a:extLst>
          </p:cNvPr>
          <p:cNvCxnSpPr/>
          <p:nvPr/>
        </p:nvCxnSpPr>
        <p:spPr>
          <a:xfrm>
            <a:off x="7848713" y="5396352"/>
            <a:ext cx="86932" cy="98523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BA15E646-0CB4-4545-BEE0-8A8FEF1830CD}"/>
              </a:ext>
            </a:extLst>
          </p:cNvPr>
          <p:cNvCxnSpPr>
            <a:cxnSpLocks/>
          </p:cNvCxnSpPr>
          <p:nvPr/>
        </p:nvCxnSpPr>
        <p:spPr>
          <a:xfrm rot="5400000">
            <a:off x="7941398" y="5400596"/>
            <a:ext cx="86932" cy="98523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2B7521FC-A079-41C3-B974-3350BC507D5B}"/>
              </a:ext>
            </a:extLst>
          </p:cNvPr>
          <p:cNvCxnSpPr/>
          <p:nvPr/>
        </p:nvCxnSpPr>
        <p:spPr>
          <a:xfrm>
            <a:off x="8256939" y="5499140"/>
            <a:ext cx="0" cy="278184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AFA58F84-AAA7-4DAB-A41A-9432FC969773}"/>
              </a:ext>
            </a:extLst>
          </p:cNvPr>
          <p:cNvCxnSpPr/>
          <p:nvPr/>
        </p:nvCxnSpPr>
        <p:spPr>
          <a:xfrm>
            <a:off x="8170007" y="5400617"/>
            <a:ext cx="86932" cy="98523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DA1A23DE-495A-4193-B078-DA66711C9415}"/>
              </a:ext>
            </a:extLst>
          </p:cNvPr>
          <p:cNvCxnSpPr>
            <a:cxnSpLocks/>
          </p:cNvCxnSpPr>
          <p:nvPr/>
        </p:nvCxnSpPr>
        <p:spPr>
          <a:xfrm rot="5400000">
            <a:off x="8262692" y="5404860"/>
            <a:ext cx="86932" cy="98523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79AA9FA6-244E-4C40-A1E2-BC2F6DD16EA9}"/>
              </a:ext>
            </a:extLst>
          </p:cNvPr>
          <p:cNvCxnSpPr/>
          <p:nvPr/>
        </p:nvCxnSpPr>
        <p:spPr>
          <a:xfrm>
            <a:off x="8545550" y="5494875"/>
            <a:ext cx="0" cy="278184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7EAFE9B0-3B1E-4D91-B5A6-C5BBBEF184E1}"/>
              </a:ext>
            </a:extLst>
          </p:cNvPr>
          <p:cNvCxnSpPr/>
          <p:nvPr/>
        </p:nvCxnSpPr>
        <p:spPr>
          <a:xfrm>
            <a:off x="8458618" y="5396352"/>
            <a:ext cx="86932" cy="98523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8FB3C8FC-5379-4A7D-9C02-424DDB73E364}"/>
              </a:ext>
            </a:extLst>
          </p:cNvPr>
          <p:cNvCxnSpPr>
            <a:cxnSpLocks/>
          </p:cNvCxnSpPr>
          <p:nvPr/>
        </p:nvCxnSpPr>
        <p:spPr>
          <a:xfrm rot="5400000">
            <a:off x="8551303" y="5400596"/>
            <a:ext cx="86932" cy="98523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3622D229-23B0-439A-B81E-04F87E365D60}"/>
              </a:ext>
            </a:extLst>
          </p:cNvPr>
          <p:cNvCxnSpPr/>
          <p:nvPr/>
        </p:nvCxnSpPr>
        <p:spPr>
          <a:xfrm>
            <a:off x="9484509" y="5494875"/>
            <a:ext cx="0" cy="278184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0F42D1BF-6175-4C6F-91D1-240AB50A27F0}"/>
              </a:ext>
            </a:extLst>
          </p:cNvPr>
          <p:cNvCxnSpPr/>
          <p:nvPr/>
        </p:nvCxnSpPr>
        <p:spPr>
          <a:xfrm>
            <a:off x="9397577" y="5396352"/>
            <a:ext cx="86932" cy="98523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9F374873-0F8D-4FEA-A83B-A8C27C62DF8E}"/>
              </a:ext>
            </a:extLst>
          </p:cNvPr>
          <p:cNvCxnSpPr>
            <a:cxnSpLocks/>
          </p:cNvCxnSpPr>
          <p:nvPr/>
        </p:nvCxnSpPr>
        <p:spPr>
          <a:xfrm rot="5400000">
            <a:off x="9490262" y="5400596"/>
            <a:ext cx="86932" cy="98523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19E3FBE7-E893-433A-A2DE-E14F43DC526D}"/>
              </a:ext>
            </a:extLst>
          </p:cNvPr>
          <p:cNvCxnSpPr/>
          <p:nvPr/>
        </p:nvCxnSpPr>
        <p:spPr>
          <a:xfrm>
            <a:off x="9240644" y="5489079"/>
            <a:ext cx="0" cy="278184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C967211-4ED8-4232-BD6D-86CA3AF340E8}"/>
              </a:ext>
            </a:extLst>
          </p:cNvPr>
          <p:cNvCxnSpPr/>
          <p:nvPr/>
        </p:nvCxnSpPr>
        <p:spPr>
          <a:xfrm>
            <a:off x="9153712" y="5390556"/>
            <a:ext cx="86932" cy="98523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99FFD1DE-9A93-4994-93B1-D9CB5B70B1B4}"/>
              </a:ext>
            </a:extLst>
          </p:cNvPr>
          <p:cNvCxnSpPr>
            <a:cxnSpLocks/>
          </p:cNvCxnSpPr>
          <p:nvPr/>
        </p:nvCxnSpPr>
        <p:spPr>
          <a:xfrm rot="5400000">
            <a:off x="9246397" y="5394800"/>
            <a:ext cx="86932" cy="98523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29182C10-0E64-46E0-A5E1-89D365D9D236}"/>
              </a:ext>
            </a:extLst>
          </p:cNvPr>
          <p:cNvCxnSpPr>
            <a:cxnSpLocks/>
          </p:cNvCxnSpPr>
          <p:nvPr/>
        </p:nvCxnSpPr>
        <p:spPr>
          <a:xfrm>
            <a:off x="8782896" y="5581032"/>
            <a:ext cx="269531" cy="0"/>
          </a:xfrm>
          <a:prstGeom prst="line">
            <a:avLst/>
          </a:prstGeom>
          <a:ln w="5143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0E8FDCE0-5FD7-4393-BAB4-65E154E41E2F}"/>
              </a:ext>
            </a:extLst>
          </p:cNvPr>
          <p:cNvCxnSpPr>
            <a:cxnSpLocks/>
          </p:cNvCxnSpPr>
          <p:nvPr/>
        </p:nvCxnSpPr>
        <p:spPr>
          <a:xfrm flipH="1">
            <a:off x="9465018" y="4925752"/>
            <a:ext cx="187054" cy="403526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38BA36D4-8FBD-4308-93F4-A2DD1BF598F0}"/>
              </a:ext>
            </a:extLst>
          </p:cNvPr>
          <p:cNvCxnSpPr>
            <a:cxnSpLocks/>
          </p:cNvCxnSpPr>
          <p:nvPr/>
        </p:nvCxnSpPr>
        <p:spPr>
          <a:xfrm>
            <a:off x="9232344" y="5193476"/>
            <a:ext cx="269531" cy="0"/>
          </a:xfrm>
          <a:prstGeom prst="line">
            <a:avLst/>
          </a:prstGeom>
          <a:ln w="5143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6227143-9815-490B-9F83-46EA480079FF}"/>
              </a:ext>
            </a:extLst>
          </p:cNvPr>
          <p:cNvGrpSpPr/>
          <p:nvPr/>
        </p:nvGrpSpPr>
        <p:grpSpPr>
          <a:xfrm>
            <a:off x="6731762" y="4091952"/>
            <a:ext cx="969926" cy="389345"/>
            <a:chOff x="6717545" y="3868270"/>
            <a:chExt cx="827384" cy="478076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B5EE3C9-BD26-49FD-BFF0-7D4CBB78F2E3}"/>
                </a:ext>
              </a:extLst>
            </p:cNvPr>
            <p:cNvGrpSpPr/>
            <p:nvPr/>
          </p:nvGrpSpPr>
          <p:grpSpPr>
            <a:xfrm>
              <a:off x="6717545" y="3868270"/>
              <a:ext cx="827384" cy="478076"/>
              <a:chOff x="6706215" y="3883569"/>
              <a:chExt cx="827384" cy="478076"/>
            </a:xfrm>
          </p:grpSpPr>
          <p:sp>
            <p:nvSpPr>
              <p:cNvPr id="245" name="Rectangle: Rounded Corners 244">
                <a:extLst>
                  <a:ext uri="{FF2B5EF4-FFF2-40B4-BE49-F238E27FC236}">
                    <a16:creationId xmlns:a16="http://schemas.microsoft.com/office/drawing/2014/main" id="{C7FDFAF1-AB99-4B3B-B58C-B0E319A5B3EB}"/>
                  </a:ext>
                </a:extLst>
              </p:cNvPr>
              <p:cNvSpPr/>
              <p:nvPr/>
            </p:nvSpPr>
            <p:spPr>
              <a:xfrm rot="5400000">
                <a:off x="6802247" y="3787537"/>
                <a:ext cx="478076" cy="670140"/>
              </a:xfrm>
              <a:prstGeom prst="roundRect">
                <a:avLst/>
              </a:prstGeom>
              <a:noFill/>
              <a:ln w="25717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82296" tIns="41148" rIns="82296" bIns="41148" rtlCol="0" anchor="ctr"/>
              <a:lstStyle/>
              <a:p>
                <a:pPr algn="ctr"/>
                <a:endParaRPr kumimoji="1"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8" name="Group 247">
                <a:extLst>
                  <a:ext uri="{FF2B5EF4-FFF2-40B4-BE49-F238E27FC236}">
                    <a16:creationId xmlns:a16="http://schemas.microsoft.com/office/drawing/2014/main" id="{E0E68A8B-162E-4502-A74E-279B73AFCB0C}"/>
                  </a:ext>
                </a:extLst>
              </p:cNvPr>
              <p:cNvGrpSpPr/>
              <p:nvPr/>
            </p:nvGrpSpPr>
            <p:grpSpPr>
              <a:xfrm rot="5436965">
                <a:off x="7377175" y="4025553"/>
                <a:ext cx="133343" cy="163168"/>
                <a:chOff x="9272789" y="1674254"/>
                <a:chExt cx="206014" cy="418563"/>
              </a:xfrm>
            </p:grpSpPr>
            <p:cxnSp>
              <p:nvCxnSpPr>
                <p:cNvPr id="254" name="Straight Connector 253">
                  <a:extLst>
                    <a:ext uri="{FF2B5EF4-FFF2-40B4-BE49-F238E27FC236}">
                      <a16:creationId xmlns:a16="http://schemas.microsoft.com/office/drawing/2014/main" id="{E11C1D8E-F775-4DA7-B54A-2E67BB059FD2}"/>
                    </a:ext>
                  </a:extLst>
                </p:cNvPr>
                <p:cNvCxnSpPr/>
                <p:nvPr/>
              </p:nvCxnSpPr>
              <p:spPr>
                <a:xfrm>
                  <a:off x="9369380" y="1783724"/>
                  <a:ext cx="0" cy="309093"/>
                </a:xfrm>
                <a:prstGeom prst="line">
                  <a:avLst/>
                </a:prstGeom>
                <a:ln w="2286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Straight Connector 254">
                  <a:extLst>
                    <a:ext uri="{FF2B5EF4-FFF2-40B4-BE49-F238E27FC236}">
                      <a16:creationId xmlns:a16="http://schemas.microsoft.com/office/drawing/2014/main" id="{F04EF2A3-E8C2-4BD4-879C-753FBE4D6B77}"/>
                    </a:ext>
                  </a:extLst>
                </p:cNvPr>
                <p:cNvCxnSpPr/>
                <p:nvPr/>
              </p:nvCxnSpPr>
              <p:spPr>
                <a:xfrm>
                  <a:off x="9272789" y="1674254"/>
                  <a:ext cx="96591" cy="109470"/>
                </a:xfrm>
                <a:prstGeom prst="line">
                  <a:avLst/>
                </a:prstGeom>
                <a:ln w="2286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Straight Connector 255">
                  <a:extLst>
                    <a:ext uri="{FF2B5EF4-FFF2-40B4-BE49-F238E27FC236}">
                      <a16:creationId xmlns:a16="http://schemas.microsoft.com/office/drawing/2014/main" id="{F82AD589-75BA-4F0F-80FF-E9038D2DD6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375772" y="1678969"/>
                  <a:ext cx="96591" cy="109470"/>
                </a:xfrm>
                <a:prstGeom prst="line">
                  <a:avLst/>
                </a:prstGeom>
                <a:ln w="2286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9" name="Group 248">
                <a:extLst>
                  <a:ext uri="{FF2B5EF4-FFF2-40B4-BE49-F238E27FC236}">
                    <a16:creationId xmlns:a16="http://schemas.microsoft.com/office/drawing/2014/main" id="{2C256903-AE2B-4280-BC66-0F09BE84940A}"/>
                  </a:ext>
                </a:extLst>
              </p:cNvPr>
              <p:cNvGrpSpPr/>
              <p:nvPr/>
            </p:nvGrpSpPr>
            <p:grpSpPr>
              <a:xfrm rot="5436965">
                <a:off x="7385343" y="4178406"/>
                <a:ext cx="133343" cy="163168"/>
                <a:chOff x="9272789" y="1674254"/>
                <a:chExt cx="206014" cy="418563"/>
              </a:xfrm>
            </p:grpSpPr>
            <p:cxnSp>
              <p:nvCxnSpPr>
                <p:cNvPr id="251" name="Straight Connector 250">
                  <a:extLst>
                    <a:ext uri="{FF2B5EF4-FFF2-40B4-BE49-F238E27FC236}">
                      <a16:creationId xmlns:a16="http://schemas.microsoft.com/office/drawing/2014/main" id="{586084EF-62FF-4E84-96C8-F0586B68EA8E}"/>
                    </a:ext>
                  </a:extLst>
                </p:cNvPr>
                <p:cNvCxnSpPr/>
                <p:nvPr/>
              </p:nvCxnSpPr>
              <p:spPr>
                <a:xfrm>
                  <a:off x="9369380" y="1783724"/>
                  <a:ext cx="0" cy="309093"/>
                </a:xfrm>
                <a:prstGeom prst="line">
                  <a:avLst/>
                </a:prstGeom>
                <a:ln w="2286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2" name="Straight Connector 251">
                  <a:extLst>
                    <a:ext uri="{FF2B5EF4-FFF2-40B4-BE49-F238E27FC236}">
                      <a16:creationId xmlns:a16="http://schemas.microsoft.com/office/drawing/2014/main" id="{13D0A751-0F90-4F60-8AD1-66637B27A42F}"/>
                    </a:ext>
                  </a:extLst>
                </p:cNvPr>
                <p:cNvCxnSpPr/>
                <p:nvPr/>
              </p:nvCxnSpPr>
              <p:spPr>
                <a:xfrm>
                  <a:off x="9272789" y="1674254"/>
                  <a:ext cx="96591" cy="109470"/>
                </a:xfrm>
                <a:prstGeom prst="line">
                  <a:avLst/>
                </a:prstGeom>
                <a:ln w="2286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Straight Connector 252">
                  <a:extLst>
                    <a:ext uri="{FF2B5EF4-FFF2-40B4-BE49-F238E27FC236}">
                      <a16:creationId xmlns:a16="http://schemas.microsoft.com/office/drawing/2014/main" id="{DCA9C6B9-4E3F-4C19-AAEB-777DC979516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9375772" y="1678969"/>
                  <a:ext cx="96591" cy="109470"/>
                </a:xfrm>
                <a:prstGeom prst="line">
                  <a:avLst/>
                </a:prstGeom>
                <a:ln w="2286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50" name="TextBox 249">
              <a:extLst>
                <a:ext uri="{FF2B5EF4-FFF2-40B4-BE49-F238E27FC236}">
                  <a16:creationId xmlns:a16="http://schemas.microsoft.com/office/drawing/2014/main" id="{FB3FF6C0-C823-4367-B007-7265B7500FBB}"/>
                </a:ext>
              </a:extLst>
            </p:cNvPr>
            <p:cNvSpPr txBox="1"/>
            <p:nvPr/>
          </p:nvSpPr>
          <p:spPr>
            <a:xfrm>
              <a:off x="6775156" y="4002371"/>
              <a:ext cx="567153" cy="22675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kumimoji="1" lang="en-US" sz="1200" dirty="0">
                  <a:solidFill>
                    <a:schemeClr val="tx1"/>
                  </a:solidFill>
                  <a:latin typeface="+mn-lt"/>
                </a:rPr>
                <a:t>NR-U dev.</a:t>
              </a:r>
            </a:p>
          </p:txBody>
        </p:sp>
      </p:grp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40851D36-026E-4242-AB91-10631F14010F}"/>
              </a:ext>
            </a:extLst>
          </p:cNvPr>
          <p:cNvCxnSpPr>
            <a:cxnSpLocks/>
          </p:cNvCxnSpPr>
          <p:nvPr/>
        </p:nvCxnSpPr>
        <p:spPr>
          <a:xfrm>
            <a:off x="7914701" y="4926110"/>
            <a:ext cx="269531" cy="0"/>
          </a:xfrm>
          <a:prstGeom prst="line">
            <a:avLst/>
          </a:prstGeom>
          <a:ln w="5143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B66E28BF-7592-4422-8187-1700EAE14536}"/>
                  </a:ext>
                </a:extLst>
              </p:cNvPr>
              <p:cNvSpPr txBox="1"/>
              <p:nvPr/>
            </p:nvSpPr>
            <p:spPr>
              <a:xfrm>
                <a:off x="7415192" y="4974295"/>
                <a:ext cx="606255" cy="352404"/>
              </a:xfrm>
              <a:prstGeom prst="rect">
                <a:avLst/>
              </a:prstGeom>
              <a:noFill/>
            </p:spPr>
            <p:txBody>
              <a:bodyPr wrap="none" lIns="82296" tIns="41148" rIns="82296" bIns="41148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7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75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b>
                          <m:r>
                            <a:rPr lang="en-US" sz="17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𝑖𝑛𝑡</m:t>
                          </m:r>
                        </m:sub>
                      </m:sSub>
                    </m:oMath>
                  </m:oMathPara>
                </a14:m>
                <a:endParaRPr kumimoji="1" lang="en-US" sz="1750" dirty="0">
                  <a:solidFill>
                    <a:schemeClr val="tx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B66E28BF-7592-4422-8187-1700EAE145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5192" y="4974295"/>
                <a:ext cx="606255" cy="352404"/>
              </a:xfrm>
              <a:prstGeom prst="rect">
                <a:avLst/>
              </a:prstGeom>
              <a:blipFill>
                <a:blip r:embed="rId6"/>
                <a:stretch>
                  <a:fillRect b="-8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6" name="TextBox 125">
            <a:extLst>
              <a:ext uri="{FF2B5EF4-FFF2-40B4-BE49-F238E27FC236}">
                <a16:creationId xmlns:a16="http://schemas.microsoft.com/office/drawing/2014/main" id="{9FDB93A2-8AA6-47A7-8BA0-E7361685B39A}"/>
              </a:ext>
            </a:extLst>
          </p:cNvPr>
          <p:cNvSpPr txBox="1"/>
          <p:nvPr/>
        </p:nvSpPr>
        <p:spPr>
          <a:xfrm>
            <a:off x="9493675" y="5777323"/>
            <a:ext cx="380412" cy="274229"/>
          </a:xfrm>
          <a:prstGeom prst="rect">
            <a:avLst/>
          </a:prstGeom>
          <a:noFill/>
        </p:spPr>
        <p:txBody>
          <a:bodyPr wrap="none" lIns="82296" tIns="41148" rIns="82296" bIns="41148" rtlCol="0">
            <a:spAutoFit/>
          </a:bodyPr>
          <a:lstStyle/>
          <a:p>
            <a:r>
              <a:rPr kumimoji="1" lang="en-US" sz="1440" dirty="0">
                <a:solidFill>
                  <a:schemeClr val="tx1"/>
                </a:solidFill>
                <a:latin typeface="+mn-lt"/>
              </a:rPr>
              <a:t>RX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6F8B7260-8D24-4B67-82D2-DEB1A5AD0C47}"/>
                  </a:ext>
                </a:extLst>
              </p:cNvPr>
              <p:cNvSpPr txBox="1"/>
              <p:nvPr/>
            </p:nvSpPr>
            <p:spPr>
              <a:xfrm>
                <a:off x="8672350" y="4687272"/>
                <a:ext cx="570560" cy="325473"/>
              </a:xfrm>
              <a:prstGeom prst="rect">
                <a:avLst/>
              </a:prstGeom>
              <a:noFill/>
            </p:spPr>
            <p:txBody>
              <a:bodyPr wrap="none" lIns="82296" tIns="41148" rIns="82296" bIns="41148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7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75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en-US" sz="175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𝑇𝑋</m:t>
                          </m:r>
                        </m:sub>
                      </m:sSub>
                    </m:oMath>
                  </m:oMathPara>
                </a14:m>
                <a:endParaRPr kumimoji="1" lang="en-US" sz="1750" dirty="0">
                  <a:solidFill>
                    <a:schemeClr val="tx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6F8B7260-8D24-4B67-82D2-DEB1A5AD0C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2350" y="4687272"/>
                <a:ext cx="570560" cy="325473"/>
              </a:xfrm>
              <a:prstGeom prst="rect">
                <a:avLst/>
              </a:prstGeom>
              <a:blipFill>
                <a:blip r:embed="rId7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9" name="TextBox 128">
            <a:extLst>
              <a:ext uri="{FF2B5EF4-FFF2-40B4-BE49-F238E27FC236}">
                <a16:creationId xmlns:a16="http://schemas.microsoft.com/office/drawing/2014/main" id="{A54CD2C8-BF47-4B18-A6C1-D19D19B3A28D}"/>
              </a:ext>
            </a:extLst>
          </p:cNvPr>
          <p:cNvSpPr txBox="1"/>
          <p:nvPr/>
        </p:nvSpPr>
        <p:spPr>
          <a:xfrm>
            <a:off x="8445157" y="5700461"/>
            <a:ext cx="730642" cy="390876"/>
          </a:xfrm>
          <a:prstGeom prst="rect">
            <a:avLst/>
          </a:prstGeom>
          <a:noFill/>
        </p:spPr>
        <p:txBody>
          <a:bodyPr wrap="square" lIns="82296" tIns="41148" rIns="82296" bIns="41148" rtlCol="0">
            <a:spAutoFit/>
          </a:bodyPr>
          <a:lstStyle/>
          <a:p>
            <a:r>
              <a:rPr kumimoji="1" lang="en-US" sz="2000" dirty="0">
                <a:solidFill>
                  <a:schemeClr val="tx1"/>
                </a:solidFill>
                <a:latin typeface="+mn-lt"/>
              </a:rPr>
              <a:t>AP</a:t>
            </a:r>
          </a:p>
        </p:txBody>
      </p:sp>
      <p:sp>
        <p:nvSpPr>
          <p:cNvPr id="133" name="Rectangle: Rounded Corners 132">
            <a:extLst>
              <a:ext uri="{FF2B5EF4-FFF2-40B4-BE49-F238E27FC236}">
                <a16:creationId xmlns:a16="http://schemas.microsoft.com/office/drawing/2014/main" id="{40EEC6C9-1ABA-42B7-B686-EC177F5AC440}"/>
              </a:ext>
            </a:extLst>
          </p:cNvPr>
          <p:cNvSpPr/>
          <p:nvPr/>
        </p:nvSpPr>
        <p:spPr>
          <a:xfrm>
            <a:off x="7924054" y="5773059"/>
            <a:ext cx="1576374" cy="266588"/>
          </a:xfrm>
          <a:prstGeom prst="roundRect">
            <a:avLst/>
          </a:prstGeom>
          <a:noFill/>
          <a:ln w="25717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296" tIns="41148" rIns="82296" bIns="41148" rtlCol="0" anchor="ctr"/>
          <a:lstStyle/>
          <a:p>
            <a:pPr algn="ctr"/>
            <a:endParaRPr kumimoji="1" lang="en-US" dirty="0">
              <a:solidFill>
                <a:schemeClr val="tx1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7444C4AF-98A7-45FE-910D-2FDA8E2505B9}"/>
              </a:ext>
            </a:extLst>
          </p:cNvPr>
          <p:cNvSpPr txBox="1"/>
          <p:nvPr/>
        </p:nvSpPr>
        <p:spPr>
          <a:xfrm>
            <a:off x="9864808" y="4466057"/>
            <a:ext cx="1008622" cy="282539"/>
          </a:xfrm>
          <a:prstGeom prst="rect">
            <a:avLst/>
          </a:prstGeom>
          <a:noFill/>
        </p:spPr>
        <p:txBody>
          <a:bodyPr wrap="none" lIns="82296" tIns="41148" rIns="82296" bIns="41148" rtlCol="0">
            <a:spAutoFit/>
          </a:bodyPr>
          <a:lstStyle/>
          <a:p>
            <a:r>
              <a:rPr kumimoji="1" lang="en-US" sz="1440" dirty="0">
                <a:solidFill>
                  <a:schemeClr val="tx1"/>
                </a:solidFill>
                <a:latin typeface="+mn-lt"/>
              </a:rPr>
              <a:t>Intended TX</a:t>
            </a:r>
          </a:p>
        </p:txBody>
      </p:sp>
      <p:sp>
        <p:nvSpPr>
          <p:cNvPr id="141" name="Rectangle: Rounded Corners 140">
            <a:extLst>
              <a:ext uri="{FF2B5EF4-FFF2-40B4-BE49-F238E27FC236}">
                <a16:creationId xmlns:a16="http://schemas.microsoft.com/office/drawing/2014/main" id="{A974752E-3909-4266-8BEB-6A6BD90FF60A}"/>
              </a:ext>
            </a:extLst>
          </p:cNvPr>
          <p:cNvSpPr/>
          <p:nvPr/>
        </p:nvSpPr>
        <p:spPr>
          <a:xfrm rot="12259787">
            <a:off x="9484306" y="4151909"/>
            <a:ext cx="419747" cy="576453"/>
          </a:xfrm>
          <a:prstGeom prst="roundRect">
            <a:avLst/>
          </a:prstGeom>
          <a:noFill/>
          <a:ln w="25717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296" tIns="41148" rIns="82296" bIns="41148" rtlCol="0" anchor="ctr"/>
          <a:lstStyle/>
          <a:p>
            <a:pPr algn="ctr"/>
            <a:endParaRPr kumimoji="1" lang="en-US" dirty="0">
              <a:solidFill>
                <a:schemeClr val="tx1"/>
              </a:solidFill>
            </a:endParaRPr>
          </a:p>
        </p:txBody>
      </p: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ADDD23CE-2791-47D7-8013-1D2B4B7291CC}"/>
              </a:ext>
            </a:extLst>
          </p:cNvPr>
          <p:cNvGrpSpPr/>
          <p:nvPr/>
        </p:nvGrpSpPr>
        <p:grpSpPr>
          <a:xfrm rot="12259787">
            <a:off x="9669197" y="4756767"/>
            <a:ext cx="95972" cy="163168"/>
            <a:chOff x="9272789" y="1674254"/>
            <a:chExt cx="206014" cy="418563"/>
          </a:xfrm>
        </p:grpSpPr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6A60AE88-B2F2-48DD-AD5C-B088119EF818}"/>
                </a:ext>
              </a:extLst>
            </p:cNvPr>
            <p:cNvCxnSpPr/>
            <p:nvPr/>
          </p:nvCxnSpPr>
          <p:spPr>
            <a:xfrm>
              <a:off x="9369380" y="1783724"/>
              <a:ext cx="0" cy="309093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19826A53-14C3-48FB-949A-ACD3D2CB8BB1}"/>
                </a:ext>
              </a:extLst>
            </p:cNvPr>
            <p:cNvCxnSpPr/>
            <p:nvPr/>
          </p:nvCxnSpPr>
          <p:spPr>
            <a:xfrm>
              <a:off x="9272789" y="1674254"/>
              <a:ext cx="96591" cy="109470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>
              <a:extLst>
                <a:ext uri="{FF2B5EF4-FFF2-40B4-BE49-F238E27FC236}">
                  <a16:creationId xmlns:a16="http://schemas.microsoft.com/office/drawing/2014/main" id="{D5E9D540-3271-461B-B945-F7A71B247D0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375772" y="1678969"/>
              <a:ext cx="96591" cy="109470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7A6A900E-6887-4459-A30D-2A8BABFAC268}"/>
              </a:ext>
            </a:extLst>
          </p:cNvPr>
          <p:cNvGrpSpPr/>
          <p:nvPr/>
        </p:nvGrpSpPr>
        <p:grpSpPr>
          <a:xfrm rot="12259787">
            <a:off x="9560462" y="4717499"/>
            <a:ext cx="95972" cy="163168"/>
            <a:chOff x="9272789" y="1674254"/>
            <a:chExt cx="206014" cy="418563"/>
          </a:xfrm>
        </p:grpSpPr>
        <p:cxnSp>
          <p:nvCxnSpPr>
            <p:cNvPr id="236" name="Straight Connector 235">
              <a:extLst>
                <a:ext uri="{FF2B5EF4-FFF2-40B4-BE49-F238E27FC236}">
                  <a16:creationId xmlns:a16="http://schemas.microsoft.com/office/drawing/2014/main" id="{84BC90AF-CBDE-4919-AFFA-EE3B9B8A8A07}"/>
                </a:ext>
              </a:extLst>
            </p:cNvPr>
            <p:cNvCxnSpPr/>
            <p:nvPr/>
          </p:nvCxnSpPr>
          <p:spPr>
            <a:xfrm>
              <a:off x="9369380" y="1783724"/>
              <a:ext cx="0" cy="309093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>
              <a:extLst>
                <a:ext uri="{FF2B5EF4-FFF2-40B4-BE49-F238E27FC236}">
                  <a16:creationId xmlns:a16="http://schemas.microsoft.com/office/drawing/2014/main" id="{18407A3A-EB58-4ADB-95A6-48ED8FE7E366}"/>
                </a:ext>
              </a:extLst>
            </p:cNvPr>
            <p:cNvCxnSpPr/>
            <p:nvPr/>
          </p:nvCxnSpPr>
          <p:spPr>
            <a:xfrm>
              <a:off x="9272789" y="1674254"/>
              <a:ext cx="96591" cy="109470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>
              <a:extLst>
                <a:ext uri="{FF2B5EF4-FFF2-40B4-BE49-F238E27FC236}">
                  <a16:creationId xmlns:a16="http://schemas.microsoft.com/office/drawing/2014/main" id="{EBF1FE5F-9271-4B4C-B54B-9F2CA9E788FF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375772" y="1678969"/>
              <a:ext cx="96591" cy="109470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2EC39F54-B090-459B-909D-B3BAC3FFAD3F}"/>
              </a:ext>
            </a:extLst>
          </p:cNvPr>
          <p:cNvGrpSpPr/>
          <p:nvPr/>
        </p:nvGrpSpPr>
        <p:grpSpPr>
          <a:xfrm rot="12259787">
            <a:off x="9450076" y="4667589"/>
            <a:ext cx="95972" cy="163168"/>
            <a:chOff x="9272789" y="1674254"/>
            <a:chExt cx="206014" cy="418563"/>
          </a:xfrm>
        </p:grpSpPr>
        <p:cxnSp>
          <p:nvCxnSpPr>
            <p:cNvPr id="233" name="Straight Connector 232">
              <a:extLst>
                <a:ext uri="{FF2B5EF4-FFF2-40B4-BE49-F238E27FC236}">
                  <a16:creationId xmlns:a16="http://schemas.microsoft.com/office/drawing/2014/main" id="{18AC09EC-F040-4377-8795-1A98838DA726}"/>
                </a:ext>
              </a:extLst>
            </p:cNvPr>
            <p:cNvCxnSpPr/>
            <p:nvPr/>
          </p:nvCxnSpPr>
          <p:spPr>
            <a:xfrm>
              <a:off x="9369380" y="1783724"/>
              <a:ext cx="0" cy="309093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CFBF52E8-6B11-4ADC-85D6-F6CDEFDFEBD1}"/>
                </a:ext>
              </a:extLst>
            </p:cNvPr>
            <p:cNvCxnSpPr/>
            <p:nvPr/>
          </p:nvCxnSpPr>
          <p:spPr>
            <a:xfrm>
              <a:off x="9272789" y="1674254"/>
              <a:ext cx="96591" cy="109470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>
              <a:extLst>
                <a:ext uri="{FF2B5EF4-FFF2-40B4-BE49-F238E27FC236}">
                  <a16:creationId xmlns:a16="http://schemas.microsoft.com/office/drawing/2014/main" id="{10220207-0F33-4A79-B36E-70AD5317227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375772" y="1678969"/>
              <a:ext cx="96591" cy="109470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9FC5D7FA-7D70-4068-B4CB-B10FB0A85852}"/>
              </a:ext>
            </a:extLst>
          </p:cNvPr>
          <p:cNvGrpSpPr/>
          <p:nvPr/>
        </p:nvGrpSpPr>
        <p:grpSpPr>
          <a:xfrm rot="12259787">
            <a:off x="9337478" y="4615300"/>
            <a:ext cx="95972" cy="163168"/>
            <a:chOff x="9272789" y="1674254"/>
            <a:chExt cx="206014" cy="418563"/>
          </a:xfrm>
        </p:grpSpPr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61B5CBA7-1150-4C4E-8815-6201656078AA}"/>
                </a:ext>
              </a:extLst>
            </p:cNvPr>
            <p:cNvCxnSpPr/>
            <p:nvPr/>
          </p:nvCxnSpPr>
          <p:spPr>
            <a:xfrm>
              <a:off x="9369380" y="1783724"/>
              <a:ext cx="0" cy="309093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>
              <a:extLst>
                <a:ext uri="{FF2B5EF4-FFF2-40B4-BE49-F238E27FC236}">
                  <a16:creationId xmlns:a16="http://schemas.microsoft.com/office/drawing/2014/main" id="{657A8696-CC7B-4B92-A254-700BF13F20DB}"/>
                </a:ext>
              </a:extLst>
            </p:cNvPr>
            <p:cNvCxnSpPr/>
            <p:nvPr/>
          </p:nvCxnSpPr>
          <p:spPr>
            <a:xfrm>
              <a:off x="9272789" y="1674254"/>
              <a:ext cx="96591" cy="109470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>
              <a:extLst>
                <a:ext uri="{FF2B5EF4-FFF2-40B4-BE49-F238E27FC236}">
                  <a16:creationId xmlns:a16="http://schemas.microsoft.com/office/drawing/2014/main" id="{2C7E9F29-810F-45CC-AF05-872A7996CC77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375772" y="1678969"/>
              <a:ext cx="96591" cy="109470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4" name="TextBox 203">
            <a:extLst>
              <a:ext uri="{FF2B5EF4-FFF2-40B4-BE49-F238E27FC236}">
                <a16:creationId xmlns:a16="http://schemas.microsoft.com/office/drawing/2014/main" id="{328FAED4-453E-4D4B-A15C-6346BB7E1CC2}"/>
              </a:ext>
            </a:extLst>
          </p:cNvPr>
          <p:cNvSpPr txBox="1"/>
          <p:nvPr/>
        </p:nvSpPr>
        <p:spPr>
          <a:xfrm>
            <a:off x="9457629" y="4286381"/>
            <a:ext cx="465935" cy="282539"/>
          </a:xfrm>
          <a:prstGeom prst="rect">
            <a:avLst/>
          </a:prstGeom>
          <a:noFill/>
        </p:spPr>
        <p:txBody>
          <a:bodyPr wrap="none" lIns="82296" tIns="41148" rIns="82296" bIns="41148" rtlCol="0">
            <a:spAutoFit/>
          </a:bodyPr>
          <a:lstStyle/>
          <a:p>
            <a:r>
              <a:rPr kumimoji="1" lang="en-US" sz="1440" dirty="0">
                <a:solidFill>
                  <a:schemeClr val="tx1"/>
                </a:solidFill>
                <a:latin typeface="+mn-lt"/>
              </a:rPr>
              <a:t>STA</a:t>
            </a:r>
          </a:p>
        </p:txBody>
      </p: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FF75C0AC-C2CE-4046-8A22-A3BFC58FE613}"/>
              </a:ext>
            </a:extLst>
          </p:cNvPr>
          <p:cNvCxnSpPr>
            <a:cxnSpLocks noChangeAspect="1"/>
          </p:cNvCxnSpPr>
          <p:nvPr/>
        </p:nvCxnSpPr>
        <p:spPr>
          <a:xfrm>
            <a:off x="7995037" y="4509201"/>
            <a:ext cx="405219" cy="719999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3DEB3DAB-C539-4A92-9139-B6D086534764}"/>
              </a:ext>
            </a:extLst>
          </p:cNvPr>
          <p:cNvCxnSpPr>
            <a:cxnSpLocks/>
          </p:cNvCxnSpPr>
          <p:nvPr/>
        </p:nvCxnSpPr>
        <p:spPr>
          <a:xfrm flipH="1">
            <a:off x="9151338" y="4884010"/>
            <a:ext cx="187054" cy="403526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1AD2BE60-B0D1-4931-9CFA-08F891B28CEF}"/>
              </a:ext>
            </a:extLst>
          </p:cNvPr>
          <p:cNvCxnSpPr>
            <a:cxnSpLocks/>
          </p:cNvCxnSpPr>
          <p:nvPr/>
        </p:nvCxnSpPr>
        <p:spPr>
          <a:xfrm flipH="1">
            <a:off x="9052342" y="4863739"/>
            <a:ext cx="187054" cy="403526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A24E180E-F28F-402E-BF0C-F81F95EBE86D}"/>
              </a:ext>
            </a:extLst>
          </p:cNvPr>
          <p:cNvCxnSpPr>
            <a:cxnSpLocks noChangeAspect="1"/>
          </p:cNvCxnSpPr>
          <p:nvPr/>
        </p:nvCxnSpPr>
        <p:spPr>
          <a:xfrm>
            <a:off x="7705811" y="4651927"/>
            <a:ext cx="405219" cy="720000"/>
          </a:xfrm>
          <a:prstGeom prst="line">
            <a:avLst/>
          </a:prstGeom>
          <a:ln w="228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Freeform: Shape 212">
            <a:extLst>
              <a:ext uri="{FF2B5EF4-FFF2-40B4-BE49-F238E27FC236}">
                <a16:creationId xmlns:a16="http://schemas.microsoft.com/office/drawing/2014/main" id="{839086CF-203E-4FAC-B5E1-8F9E68FFF30C}"/>
              </a:ext>
            </a:extLst>
          </p:cNvPr>
          <p:cNvSpPr/>
          <p:nvPr/>
        </p:nvSpPr>
        <p:spPr>
          <a:xfrm>
            <a:off x="8993193" y="5161751"/>
            <a:ext cx="655625" cy="151158"/>
          </a:xfrm>
          <a:custGeom>
            <a:avLst/>
            <a:gdLst>
              <a:gd name="connsiteX0" fmla="*/ 99916 w 985786"/>
              <a:gd name="connsiteY0" fmla="*/ 0 h 209632"/>
              <a:gd name="connsiteX1" fmla="*/ 71995 w 985786"/>
              <a:gd name="connsiteY1" fmla="*/ 111682 h 209632"/>
              <a:gd name="connsiteX2" fmla="*/ 909613 w 985786"/>
              <a:gd name="connsiteY2" fmla="*/ 209404 h 209632"/>
              <a:gd name="connsiteX3" fmla="*/ 895653 w 985786"/>
              <a:gd name="connsiteY3" fmla="*/ 83762 h 209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5786" h="209632">
                <a:moveTo>
                  <a:pt x="99916" y="0"/>
                </a:moveTo>
                <a:cubicBezTo>
                  <a:pt x="18480" y="38390"/>
                  <a:pt x="-62955" y="76781"/>
                  <a:pt x="71995" y="111682"/>
                </a:cubicBezTo>
                <a:cubicBezTo>
                  <a:pt x="206945" y="146583"/>
                  <a:pt x="772337" y="214057"/>
                  <a:pt x="909613" y="209404"/>
                </a:cubicBezTo>
                <a:cubicBezTo>
                  <a:pt x="1046889" y="204751"/>
                  <a:pt x="971271" y="144256"/>
                  <a:pt x="895653" y="83762"/>
                </a:cubicBezTo>
              </a:path>
            </a:pathLst>
          </a:custGeom>
          <a:noFill/>
          <a:ln w="25717">
            <a:solidFill>
              <a:schemeClr val="bg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296" tIns="41148" rIns="82296" bIns="41148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4" name="Rectangle: Rounded Corners 213">
            <a:extLst>
              <a:ext uri="{FF2B5EF4-FFF2-40B4-BE49-F238E27FC236}">
                <a16:creationId xmlns:a16="http://schemas.microsoft.com/office/drawing/2014/main" id="{F9F81861-0241-443A-9039-053630758F02}"/>
              </a:ext>
            </a:extLst>
          </p:cNvPr>
          <p:cNvSpPr/>
          <p:nvPr/>
        </p:nvSpPr>
        <p:spPr>
          <a:xfrm>
            <a:off x="10246858" y="5242916"/>
            <a:ext cx="1079680" cy="738456"/>
          </a:xfrm>
          <a:prstGeom prst="round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Accurate estimate from LTFs</a:t>
            </a:r>
            <a:endParaRPr kumimoji="1" lang="en-US" sz="1600" dirty="0">
              <a:solidFill>
                <a:schemeClr val="tx1"/>
              </a:solidFill>
            </a:endParaRPr>
          </a:p>
        </p:txBody>
      </p: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A56E149E-CC4A-49EB-93F1-6A530C638990}"/>
              </a:ext>
            </a:extLst>
          </p:cNvPr>
          <p:cNvCxnSpPr>
            <a:cxnSpLocks/>
            <a:stCxn id="213" idx="2"/>
          </p:cNvCxnSpPr>
          <p:nvPr/>
        </p:nvCxnSpPr>
        <p:spPr bwMode="auto">
          <a:xfrm>
            <a:off x="9598157" y="5312745"/>
            <a:ext cx="658823" cy="168931"/>
          </a:xfrm>
          <a:prstGeom prst="line">
            <a:avLst/>
          </a:prstGeom>
          <a:noFill/>
          <a:ln w="25717">
            <a:solidFill>
              <a:schemeClr val="bg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216" name="Freeform: Shape 215">
            <a:extLst>
              <a:ext uri="{FF2B5EF4-FFF2-40B4-BE49-F238E27FC236}">
                <a16:creationId xmlns:a16="http://schemas.microsoft.com/office/drawing/2014/main" id="{3B2C173A-3055-4592-8F3F-63048677E456}"/>
              </a:ext>
            </a:extLst>
          </p:cNvPr>
          <p:cNvSpPr/>
          <p:nvPr/>
        </p:nvSpPr>
        <p:spPr>
          <a:xfrm rot="20641570">
            <a:off x="7700886" y="4669402"/>
            <a:ext cx="492806" cy="177158"/>
          </a:xfrm>
          <a:custGeom>
            <a:avLst/>
            <a:gdLst>
              <a:gd name="connsiteX0" fmla="*/ 99916 w 985786"/>
              <a:gd name="connsiteY0" fmla="*/ 0 h 209632"/>
              <a:gd name="connsiteX1" fmla="*/ 71995 w 985786"/>
              <a:gd name="connsiteY1" fmla="*/ 111682 h 209632"/>
              <a:gd name="connsiteX2" fmla="*/ 909613 w 985786"/>
              <a:gd name="connsiteY2" fmla="*/ 209404 h 209632"/>
              <a:gd name="connsiteX3" fmla="*/ 895653 w 985786"/>
              <a:gd name="connsiteY3" fmla="*/ 83762 h 209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5786" h="209632">
                <a:moveTo>
                  <a:pt x="99916" y="0"/>
                </a:moveTo>
                <a:cubicBezTo>
                  <a:pt x="18480" y="38390"/>
                  <a:pt x="-62955" y="76781"/>
                  <a:pt x="71995" y="111682"/>
                </a:cubicBezTo>
                <a:cubicBezTo>
                  <a:pt x="206945" y="146583"/>
                  <a:pt x="772337" y="214057"/>
                  <a:pt x="909613" y="209404"/>
                </a:cubicBezTo>
                <a:cubicBezTo>
                  <a:pt x="1046889" y="204751"/>
                  <a:pt x="971271" y="144256"/>
                  <a:pt x="895653" y="83762"/>
                </a:cubicBezTo>
              </a:path>
            </a:pathLst>
          </a:custGeom>
          <a:noFill/>
          <a:ln w="25717">
            <a:solidFill>
              <a:schemeClr val="bg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296" tIns="41148" rIns="82296" bIns="41148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7" name="Rectangle: Rounded Corners 216">
            <a:extLst>
              <a:ext uri="{FF2B5EF4-FFF2-40B4-BE49-F238E27FC236}">
                <a16:creationId xmlns:a16="http://schemas.microsoft.com/office/drawing/2014/main" id="{5F70A803-78B8-4A70-AD7D-48733D5A448E}"/>
              </a:ext>
            </a:extLst>
          </p:cNvPr>
          <p:cNvSpPr/>
          <p:nvPr/>
        </p:nvSpPr>
        <p:spPr>
          <a:xfrm>
            <a:off x="8834328" y="3544460"/>
            <a:ext cx="2324598" cy="495974"/>
          </a:xfrm>
          <a:prstGeom prst="round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Rough interference covariance matrix estimate</a:t>
            </a:r>
            <a:endParaRPr kumimoji="1" lang="en-US" sz="1600" dirty="0">
              <a:solidFill>
                <a:schemeClr val="tx1"/>
              </a:solidFill>
            </a:endParaRPr>
          </a:p>
        </p:txBody>
      </p: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C1CC6111-AC85-437D-9319-7B6F57DDA258}"/>
              </a:ext>
            </a:extLst>
          </p:cNvPr>
          <p:cNvCxnSpPr>
            <a:cxnSpLocks/>
            <a:stCxn id="216" idx="2"/>
          </p:cNvCxnSpPr>
          <p:nvPr/>
        </p:nvCxnSpPr>
        <p:spPr bwMode="auto">
          <a:xfrm flipV="1">
            <a:off x="8171892" y="4040434"/>
            <a:ext cx="780628" cy="745190"/>
          </a:xfrm>
          <a:prstGeom prst="line">
            <a:avLst/>
          </a:prstGeom>
          <a:noFill/>
          <a:ln w="25717">
            <a:solidFill>
              <a:schemeClr val="bg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3" name="Rectangle 262">
                <a:extLst>
                  <a:ext uri="{FF2B5EF4-FFF2-40B4-BE49-F238E27FC236}">
                    <a16:creationId xmlns:a16="http://schemas.microsoft.com/office/drawing/2014/main" id="{5DCA532C-CA6A-4D06-BEAD-E012DD17C701}"/>
                  </a:ext>
                </a:extLst>
              </p:cNvPr>
              <p:cNvSpPr/>
              <p:nvPr/>
            </p:nvSpPr>
            <p:spPr>
              <a:xfrm>
                <a:off x="7157837" y="6185566"/>
                <a:ext cx="2039341" cy="311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</m:e>
                        </m:d>
                      </m:e>
                      <m:sup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chemeClr val="tx1"/>
                    </a:solidFill>
                    <a:latin typeface="+mn-lt"/>
                  </a:rPr>
                  <a:t>: Hermitian transpose</a:t>
                </a:r>
              </a:p>
            </p:txBody>
          </p:sp>
        </mc:Choice>
        <mc:Fallback xmlns="">
          <p:sp>
            <p:nvSpPr>
              <p:cNvPr id="263" name="Rectangle 262">
                <a:extLst>
                  <a:ext uri="{FF2B5EF4-FFF2-40B4-BE49-F238E27FC236}">
                    <a16:creationId xmlns:a16="http://schemas.microsoft.com/office/drawing/2014/main" id="{5DCA532C-CA6A-4D06-BEAD-E012DD17C7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7837" y="6185566"/>
                <a:ext cx="2039341" cy="311560"/>
              </a:xfrm>
              <a:prstGeom prst="rect">
                <a:avLst/>
              </a:prstGeom>
              <a:blipFill>
                <a:blip r:embed="rId8"/>
                <a:stretch>
                  <a:fillRect t="-3922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2" name="TextBox 131">
            <a:extLst>
              <a:ext uri="{FF2B5EF4-FFF2-40B4-BE49-F238E27FC236}">
                <a16:creationId xmlns:a16="http://schemas.microsoft.com/office/drawing/2014/main" id="{2A66C899-84C3-4634-84C7-3047E106213A}"/>
              </a:ext>
            </a:extLst>
          </p:cNvPr>
          <p:cNvSpPr txBox="1"/>
          <p:nvPr/>
        </p:nvSpPr>
        <p:spPr>
          <a:xfrm>
            <a:off x="7890627" y="3654375"/>
            <a:ext cx="831061" cy="267766"/>
          </a:xfrm>
          <a:prstGeom prst="rect">
            <a:avLst/>
          </a:prstGeom>
          <a:noFill/>
        </p:spPr>
        <p:txBody>
          <a:bodyPr wrap="none" lIns="82296" tIns="41148" rIns="82296" bIns="41148" rtlCol="0">
            <a:spAutoFit/>
          </a:bodyPr>
          <a:lstStyle/>
          <a:p>
            <a:r>
              <a:rPr kumimoji="1" lang="en-US" sz="1200" dirty="0">
                <a:solidFill>
                  <a:schemeClr val="tx1"/>
                </a:solidFill>
                <a:latin typeface="+mn-lt"/>
              </a:rPr>
              <a:t>NR-U dev.</a:t>
            </a:r>
          </a:p>
        </p:txBody>
      </p:sp>
      <p:sp>
        <p:nvSpPr>
          <p:cNvPr id="134" name="Rectangle: Rounded Corners 133">
            <a:extLst>
              <a:ext uri="{FF2B5EF4-FFF2-40B4-BE49-F238E27FC236}">
                <a16:creationId xmlns:a16="http://schemas.microsoft.com/office/drawing/2014/main" id="{6EA9CF27-ACBC-4AAE-BBE6-7FC2FFF9C316}"/>
              </a:ext>
            </a:extLst>
          </p:cNvPr>
          <p:cNvSpPr/>
          <p:nvPr/>
        </p:nvSpPr>
        <p:spPr>
          <a:xfrm rot="7254221">
            <a:off x="8091356" y="3454018"/>
            <a:ext cx="440437" cy="708225"/>
          </a:xfrm>
          <a:prstGeom prst="roundRect">
            <a:avLst/>
          </a:prstGeom>
          <a:noFill/>
          <a:ln w="25717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296" tIns="41148" rIns="82296" bIns="41148" rtlCol="0" anchor="ctr"/>
          <a:lstStyle/>
          <a:p>
            <a:pPr algn="ctr"/>
            <a:endParaRPr kumimoji="1" lang="en-US" dirty="0">
              <a:solidFill>
                <a:schemeClr val="tx1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A19F91E-76A6-4148-B341-B97E8AF5B4CB}"/>
              </a:ext>
            </a:extLst>
          </p:cNvPr>
          <p:cNvGrpSpPr/>
          <p:nvPr/>
        </p:nvGrpSpPr>
        <p:grpSpPr>
          <a:xfrm>
            <a:off x="7936219" y="3893857"/>
            <a:ext cx="233788" cy="257845"/>
            <a:chOff x="8029173" y="3818377"/>
            <a:chExt cx="233788" cy="257845"/>
          </a:xfrm>
        </p:grpSpPr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74401B2C-DE5A-4F56-9832-F2B13A270F2A}"/>
                </a:ext>
              </a:extLst>
            </p:cNvPr>
            <p:cNvCxnSpPr/>
            <p:nvPr/>
          </p:nvCxnSpPr>
          <p:spPr>
            <a:xfrm rot="12654221">
              <a:off x="8260162" y="3902155"/>
              <a:ext cx="0" cy="127971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85EA8D19-E83A-45ED-94A7-EE52A2C3A7A9}"/>
                </a:ext>
              </a:extLst>
            </p:cNvPr>
            <p:cNvCxnSpPr/>
            <p:nvPr/>
          </p:nvCxnSpPr>
          <p:spPr>
            <a:xfrm rot="12654221">
              <a:off x="8212046" y="4030899"/>
              <a:ext cx="50915" cy="45323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4A4C401F-CC0B-4348-8CA2-DDB64B2A075E}"/>
                </a:ext>
              </a:extLst>
            </p:cNvPr>
            <p:cNvCxnSpPr>
              <a:cxnSpLocks/>
            </p:cNvCxnSpPr>
            <p:nvPr/>
          </p:nvCxnSpPr>
          <p:spPr>
            <a:xfrm rot="18054221">
              <a:off x="8171933" y="3995153"/>
              <a:ext cx="39991" cy="57704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376F7B20-637C-4723-AE06-523C619B20DB}"/>
                </a:ext>
              </a:extLst>
            </p:cNvPr>
            <p:cNvCxnSpPr/>
            <p:nvPr/>
          </p:nvCxnSpPr>
          <p:spPr>
            <a:xfrm rot="12654221">
              <a:off x="8126258" y="3818377"/>
              <a:ext cx="0" cy="127971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D70F8407-5B8E-484D-A670-43A337E2F7ED}"/>
                </a:ext>
              </a:extLst>
            </p:cNvPr>
            <p:cNvCxnSpPr/>
            <p:nvPr/>
          </p:nvCxnSpPr>
          <p:spPr>
            <a:xfrm rot="12654221">
              <a:off x="8078142" y="3947122"/>
              <a:ext cx="50915" cy="45323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E2794F2C-C359-46AE-9AA1-5BCDD50B74B7}"/>
                </a:ext>
              </a:extLst>
            </p:cNvPr>
            <p:cNvCxnSpPr>
              <a:cxnSpLocks/>
            </p:cNvCxnSpPr>
            <p:nvPr/>
          </p:nvCxnSpPr>
          <p:spPr>
            <a:xfrm rot="18054221">
              <a:off x="8038029" y="3911376"/>
              <a:ext cx="39991" cy="57704"/>
            </a:xfrm>
            <a:prstGeom prst="line">
              <a:avLst/>
            </a:prstGeom>
            <a:ln w="2286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07771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EC6C8CB4-F081-4589-86EF-90CD364CBD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3648" y="1903632"/>
            <a:ext cx="4806950" cy="3962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C5170F-FD9D-40BE-92D5-902F96AE4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 (1/2)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Need more LTFs and RX antennas than spatial streams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CD5E7-E0C7-4CB6-811C-5C7F3C4BC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981201"/>
            <a:ext cx="6006379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Intended transmitter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TB-PPDU with MCS 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00FFFF"/>
                </a:highlight>
              </a:rPr>
              <a:t>Number of Spatial streams =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baseline="-25000" dirty="0"/>
              <a:t>LTF</a:t>
            </a:r>
            <a:r>
              <a:rPr lang="en-US" dirty="0"/>
              <a:t> =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00FFFF"/>
                </a:highlight>
              </a:rPr>
              <a:t>N</a:t>
            </a:r>
            <a:r>
              <a:rPr lang="en-US" baseline="-25000" dirty="0">
                <a:highlight>
                  <a:srgbClr val="00FFFF"/>
                </a:highlight>
              </a:rPr>
              <a:t>LTF</a:t>
            </a:r>
            <a:r>
              <a:rPr lang="en-US" dirty="0">
                <a:highlight>
                  <a:srgbClr val="00FFFF"/>
                </a:highlight>
              </a:rPr>
              <a:t> = 4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IntSup</a:t>
            </a:r>
            <a:r>
              <a:rPr lang="en-US" dirty="0"/>
              <a:t>: Interference Suppression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Interfering STA: legacy (unsynchronized)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SNR = 3dB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Receiver AP with </a:t>
            </a:r>
            <a:r>
              <a:rPr lang="en-US" dirty="0">
                <a:highlight>
                  <a:srgbClr val="00FFFF"/>
                </a:highlight>
              </a:rPr>
              <a:t>Nr. RX antennas =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68FCF0-7961-45AB-82F5-0F69D96C41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61FF8-FEF0-4CED-9B06-8D6A4F285B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Daniel Verenzuela, Sony Corporation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B67243-349F-4BFD-8B8F-58220EB1E5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141A75-9E93-4AEF-973A-EB75FC26AEBB}"/>
              </a:ext>
            </a:extLst>
          </p:cNvPr>
          <p:cNvSpPr txBox="1"/>
          <p:nvPr/>
        </p:nvSpPr>
        <p:spPr>
          <a:xfrm>
            <a:off x="7392144" y="3361612"/>
            <a:ext cx="2059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sz="1400" dirty="0" err="1">
                <a:solidFill>
                  <a:schemeClr val="tx1"/>
                </a:solidFill>
                <a:latin typeface="+mn-lt"/>
              </a:rPr>
              <a:t>IntSup</a:t>
            </a:r>
            <a:r>
              <a:rPr kumimoji="1" lang="en-US" sz="1400" dirty="0">
                <a:solidFill>
                  <a:schemeClr val="tx1"/>
                </a:solidFill>
                <a:latin typeface="+mn-lt"/>
              </a:rPr>
              <a:t> gain over MMSE having same N</a:t>
            </a:r>
            <a:r>
              <a:rPr kumimoji="1" lang="en-US" sz="1400" baseline="-25000" dirty="0">
                <a:solidFill>
                  <a:schemeClr val="tx1"/>
                </a:solidFill>
                <a:latin typeface="+mn-lt"/>
              </a:rPr>
              <a:t>LTF</a:t>
            </a:r>
            <a:r>
              <a:rPr kumimoji="1" lang="en-US" sz="1400" dirty="0">
                <a:solidFill>
                  <a:schemeClr val="tx1"/>
                </a:solidFill>
                <a:latin typeface="+mn-lt"/>
              </a:rPr>
              <a:t>:  ~2dB</a:t>
            </a:r>
          </a:p>
        </p:txBody>
      </p:sp>
      <p:sp>
        <p:nvSpPr>
          <p:cNvPr id="10" name="Arrow: Left-Right 9">
            <a:extLst>
              <a:ext uri="{FF2B5EF4-FFF2-40B4-BE49-F238E27FC236}">
                <a16:creationId xmlns:a16="http://schemas.microsoft.com/office/drawing/2014/main" id="{47225179-3E54-4576-92B9-D34365F81036}"/>
              </a:ext>
            </a:extLst>
          </p:cNvPr>
          <p:cNvSpPr/>
          <p:nvPr/>
        </p:nvSpPr>
        <p:spPr>
          <a:xfrm>
            <a:off x="9569970" y="3919168"/>
            <a:ext cx="396000" cy="112208"/>
          </a:xfrm>
          <a:prstGeom prst="leftRightArrow">
            <a:avLst>
              <a:gd name="adj1" fmla="val 52212"/>
              <a:gd name="adj2" fmla="val 48894"/>
            </a:avLst>
          </a:prstGeom>
          <a:solidFill>
            <a:srgbClr val="FF0000">
              <a:alpha val="50000"/>
            </a:srgbClr>
          </a:solid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dirty="0">
              <a:solidFill>
                <a:schemeClr val="tx1"/>
              </a:solidFill>
            </a:endParaRPr>
          </a:p>
        </p:txBody>
      </p:sp>
      <p:sp>
        <p:nvSpPr>
          <p:cNvPr id="11" name="Arrow: Left-Right 10">
            <a:extLst>
              <a:ext uri="{FF2B5EF4-FFF2-40B4-BE49-F238E27FC236}">
                <a16:creationId xmlns:a16="http://schemas.microsoft.com/office/drawing/2014/main" id="{AFF6C86C-3838-4A2C-AC8F-9B76BE888744}"/>
              </a:ext>
            </a:extLst>
          </p:cNvPr>
          <p:cNvSpPr/>
          <p:nvPr/>
        </p:nvSpPr>
        <p:spPr>
          <a:xfrm>
            <a:off x="9761922" y="4281341"/>
            <a:ext cx="612000" cy="112208"/>
          </a:xfrm>
          <a:prstGeom prst="leftRightArrow">
            <a:avLst>
              <a:gd name="adj1" fmla="val 52212"/>
              <a:gd name="adj2" fmla="val 48894"/>
            </a:avLst>
          </a:prstGeom>
          <a:solidFill>
            <a:srgbClr val="0070C0">
              <a:alpha val="50000"/>
            </a:srgbClr>
          </a:solid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3D0AD1-1CA0-47DC-8CD7-EB8418ED02C2}"/>
              </a:ext>
            </a:extLst>
          </p:cNvPr>
          <p:cNvSpPr txBox="1"/>
          <p:nvPr/>
        </p:nvSpPr>
        <p:spPr>
          <a:xfrm>
            <a:off x="7392144" y="4542161"/>
            <a:ext cx="27101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sz="1400" dirty="0" err="1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IntSup</a:t>
            </a:r>
            <a:r>
              <a:rPr kumimoji="1" lang="en-US" sz="14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 gain over MMSE: ~3.5dB</a:t>
            </a:r>
          </a:p>
          <a:p>
            <a:r>
              <a:rPr kumimoji="1" lang="en-US" sz="1400" dirty="0" err="1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IntSup</a:t>
            </a:r>
            <a:r>
              <a:rPr kumimoji="1" lang="en-US" sz="14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 having N</a:t>
            </a:r>
            <a:r>
              <a:rPr kumimoji="1" lang="en-US" sz="1400" baseline="-250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LTF</a:t>
            </a:r>
            <a:r>
              <a:rPr kumimoji="1" lang="en-US" sz="14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 = 2 N</a:t>
            </a:r>
            <a:r>
              <a:rPr kumimoji="1" lang="en-US" sz="1400" baseline="-250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SS</a:t>
            </a:r>
            <a:r>
              <a:rPr kumimoji="1" lang="en-US" sz="14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 </a:t>
            </a:r>
          </a:p>
          <a:p>
            <a:r>
              <a:rPr kumimoji="1" lang="en-US" sz="14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MMSE having N</a:t>
            </a:r>
            <a:r>
              <a:rPr kumimoji="1" lang="en-US" sz="1400" baseline="-250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LTF</a:t>
            </a:r>
            <a:r>
              <a:rPr kumimoji="1" lang="en-US" sz="14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 = N</a:t>
            </a:r>
            <a:r>
              <a:rPr kumimoji="1" lang="en-US" sz="1400" baseline="-250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SS</a:t>
            </a:r>
            <a:endParaRPr kumimoji="1" lang="en-US" sz="1400" dirty="0">
              <a:solidFill>
                <a:schemeClr val="tx1"/>
              </a:solidFill>
              <a:effectLst>
                <a:glow rad="101600">
                  <a:schemeClr val="bg1"/>
                </a:glow>
              </a:effectLst>
              <a:latin typeface="+mn-lt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34B4011-2F28-4D13-A521-221B146CBB8E}"/>
              </a:ext>
            </a:extLst>
          </p:cNvPr>
          <p:cNvCxnSpPr>
            <a:cxnSpLocks/>
            <a:stCxn id="10" idx="1"/>
          </p:cNvCxnSpPr>
          <p:nvPr/>
        </p:nvCxnSpPr>
        <p:spPr bwMode="auto">
          <a:xfrm flipH="1" flipV="1">
            <a:off x="9266770" y="3789040"/>
            <a:ext cx="501200" cy="15693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1977A49-2C5E-41F3-83CE-5125BE7A0A2B}"/>
              </a:ext>
            </a:extLst>
          </p:cNvPr>
          <p:cNvCxnSpPr>
            <a:cxnSpLocks/>
            <a:stCxn id="11" idx="5"/>
          </p:cNvCxnSpPr>
          <p:nvPr/>
        </p:nvCxnSpPr>
        <p:spPr bwMode="auto">
          <a:xfrm flipH="1">
            <a:off x="9696400" y="4366738"/>
            <a:ext cx="371522" cy="236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13826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2672ABFC-040A-4442-9841-DF642887D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5673" y="1916833"/>
            <a:ext cx="4885274" cy="3962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C5170F-FD9D-40BE-92D5-902F96AE4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 (2/2)</a:t>
            </a:r>
            <a:br>
              <a:rPr lang="en-US" dirty="0"/>
            </a:br>
            <a:r>
              <a:rPr lang="en-US" dirty="0">
                <a:solidFill>
                  <a:schemeClr val="tx1"/>
                </a:solidFill>
              </a:rPr>
              <a:t>Need more LTFs and RX antennas than spatial streams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68FCF0-7961-45AB-82F5-0F69D96C41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61FF8-FEF0-4CED-9B06-8D6A4F285B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B67243-349F-4BFD-8B8F-58220EB1E5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sp>
        <p:nvSpPr>
          <p:cNvPr id="10" name="Arrow: Left-Right 9">
            <a:extLst>
              <a:ext uri="{FF2B5EF4-FFF2-40B4-BE49-F238E27FC236}">
                <a16:creationId xmlns:a16="http://schemas.microsoft.com/office/drawing/2014/main" id="{47225179-3E54-4576-92B9-D34365F81036}"/>
              </a:ext>
            </a:extLst>
          </p:cNvPr>
          <p:cNvSpPr/>
          <p:nvPr/>
        </p:nvSpPr>
        <p:spPr>
          <a:xfrm>
            <a:off x="8722904" y="3933898"/>
            <a:ext cx="684000" cy="112208"/>
          </a:xfrm>
          <a:prstGeom prst="leftRightArrow">
            <a:avLst>
              <a:gd name="adj1" fmla="val 52212"/>
              <a:gd name="adj2" fmla="val 48894"/>
            </a:avLst>
          </a:prstGeom>
          <a:solidFill>
            <a:srgbClr val="FF0000">
              <a:alpha val="50000"/>
            </a:srgbClr>
          </a:solid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dirty="0">
              <a:solidFill>
                <a:schemeClr val="tx1"/>
              </a:solidFill>
            </a:endParaRPr>
          </a:p>
        </p:txBody>
      </p:sp>
      <p:sp>
        <p:nvSpPr>
          <p:cNvPr id="11" name="Arrow: Left-Right 10">
            <a:extLst>
              <a:ext uri="{FF2B5EF4-FFF2-40B4-BE49-F238E27FC236}">
                <a16:creationId xmlns:a16="http://schemas.microsoft.com/office/drawing/2014/main" id="{AFF6C86C-3838-4A2C-AC8F-9B76BE888744}"/>
              </a:ext>
            </a:extLst>
          </p:cNvPr>
          <p:cNvSpPr/>
          <p:nvPr/>
        </p:nvSpPr>
        <p:spPr>
          <a:xfrm>
            <a:off x="8926440" y="4371002"/>
            <a:ext cx="1080000" cy="112208"/>
          </a:xfrm>
          <a:prstGeom prst="leftRightArrow">
            <a:avLst>
              <a:gd name="adj1" fmla="val 52212"/>
              <a:gd name="adj2" fmla="val 48894"/>
            </a:avLst>
          </a:prstGeom>
          <a:solidFill>
            <a:srgbClr val="0070C0">
              <a:alpha val="50000"/>
            </a:srgbClr>
          </a:solidFill>
          <a:ln w="285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dirty="0">
              <a:solidFill>
                <a:schemeClr val="tx1"/>
              </a:solidFill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C88A37B-B4C9-4EA5-931B-913CDF44A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11009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Intended transmitter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TB-PPDU with MCS 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00FFFF"/>
                </a:highlight>
              </a:rPr>
              <a:t>Number of Spatial streams =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</a:t>
            </a:r>
            <a:r>
              <a:rPr lang="en-US" baseline="-25000" dirty="0"/>
              <a:t>LTF</a:t>
            </a:r>
            <a:r>
              <a:rPr lang="en-US" dirty="0"/>
              <a:t> =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ighlight>
                  <a:srgbClr val="00FFFF"/>
                </a:highlight>
              </a:rPr>
              <a:t>N</a:t>
            </a:r>
            <a:r>
              <a:rPr lang="en-US" baseline="-25000" dirty="0">
                <a:highlight>
                  <a:srgbClr val="00FFFF"/>
                </a:highlight>
              </a:rPr>
              <a:t>LTF</a:t>
            </a:r>
            <a:r>
              <a:rPr lang="en-US" dirty="0">
                <a:highlight>
                  <a:srgbClr val="00FFFF"/>
                </a:highlight>
              </a:rPr>
              <a:t> = 6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IntSup</a:t>
            </a:r>
            <a:r>
              <a:rPr lang="en-US" dirty="0"/>
              <a:t>: Interference Suppression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Interfering STA: legacy (unsynchronized)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SNR = 3dB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Receiver AP with </a:t>
            </a:r>
            <a:r>
              <a:rPr lang="en-US" dirty="0">
                <a:highlight>
                  <a:srgbClr val="00FFFF"/>
                </a:highlight>
              </a:rPr>
              <a:t>Nr. RX antennas = 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B1E16C-05FB-4126-A287-6611093D8FBE}"/>
              </a:ext>
            </a:extLst>
          </p:cNvPr>
          <p:cNvSpPr txBox="1"/>
          <p:nvPr/>
        </p:nvSpPr>
        <p:spPr>
          <a:xfrm>
            <a:off x="7325503" y="3534933"/>
            <a:ext cx="1549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sz="1200" dirty="0" err="1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IntSup</a:t>
            </a:r>
            <a:r>
              <a:rPr kumimoji="1" lang="en-US" sz="12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 gain over MMSE having same N</a:t>
            </a:r>
            <a:r>
              <a:rPr kumimoji="1" lang="en-US" sz="1200" baseline="-250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LTF</a:t>
            </a:r>
            <a:r>
              <a:rPr kumimoji="1" lang="en-US" sz="12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:  ~3.5dB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73922D5-E510-4478-B457-86828FB13CBC}"/>
              </a:ext>
            </a:extLst>
          </p:cNvPr>
          <p:cNvCxnSpPr>
            <a:stCxn id="10" idx="5"/>
          </p:cNvCxnSpPr>
          <p:nvPr/>
        </p:nvCxnSpPr>
        <p:spPr bwMode="auto">
          <a:xfrm flipH="1">
            <a:off x="8328248" y="4019295"/>
            <a:ext cx="736656" cy="5777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89D6F38-4675-4F36-96E9-773C37F4438C}"/>
              </a:ext>
            </a:extLst>
          </p:cNvPr>
          <p:cNvCxnSpPr>
            <a:cxnSpLocks/>
            <a:stCxn id="11" idx="5"/>
          </p:cNvCxnSpPr>
          <p:nvPr/>
        </p:nvCxnSpPr>
        <p:spPr bwMode="auto">
          <a:xfrm flipH="1">
            <a:off x="9266770" y="4456399"/>
            <a:ext cx="199670" cy="2092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DAF9B29-9B9B-406E-B47B-A7766F07DD3E}"/>
              </a:ext>
            </a:extLst>
          </p:cNvPr>
          <p:cNvSpPr txBox="1"/>
          <p:nvPr/>
        </p:nvSpPr>
        <p:spPr>
          <a:xfrm>
            <a:off x="7357039" y="4642287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sz="1200" dirty="0" err="1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IntSup</a:t>
            </a:r>
            <a:r>
              <a:rPr kumimoji="1" lang="en-US" sz="12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 gain over MMSE: ~5.5dB</a:t>
            </a:r>
          </a:p>
          <a:p>
            <a:r>
              <a:rPr kumimoji="1" lang="en-US" sz="1200" dirty="0" err="1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IntSup</a:t>
            </a:r>
            <a:r>
              <a:rPr kumimoji="1" lang="en-US" sz="12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 having N</a:t>
            </a:r>
            <a:r>
              <a:rPr kumimoji="1" lang="en-US" sz="1200" baseline="-250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LTF</a:t>
            </a:r>
            <a:r>
              <a:rPr kumimoji="1" lang="en-US" sz="12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 = 3 N</a:t>
            </a:r>
            <a:r>
              <a:rPr kumimoji="1" lang="en-US" sz="1200" baseline="-250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SS</a:t>
            </a:r>
            <a:r>
              <a:rPr kumimoji="1" lang="en-US" sz="12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 </a:t>
            </a:r>
          </a:p>
          <a:p>
            <a:r>
              <a:rPr kumimoji="1" lang="en-US" sz="12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MMSE having N</a:t>
            </a:r>
            <a:r>
              <a:rPr kumimoji="1" lang="en-US" sz="1200" baseline="-250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LTF</a:t>
            </a:r>
            <a:r>
              <a:rPr kumimoji="1" lang="en-US" sz="12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 = N</a:t>
            </a:r>
            <a:r>
              <a:rPr kumimoji="1" lang="en-US" sz="1200" baseline="-25000" dirty="0">
                <a:solidFill>
                  <a:schemeClr val="tx1"/>
                </a:solidFill>
                <a:effectLst>
                  <a:glow rad="101600">
                    <a:schemeClr val="bg1"/>
                  </a:glow>
                </a:effectLst>
                <a:latin typeface="+mn-lt"/>
              </a:rPr>
              <a:t>SS</a:t>
            </a:r>
            <a:endParaRPr kumimoji="1" lang="en-US" sz="1200" dirty="0">
              <a:solidFill>
                <a:schemeClr val="tx1"/>
              </a:solidFill>
              <a:effectLst>
                <a:glow rad="101600">
                  <a:schemeClr val="bg1"/>
                </a:glo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415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30B4A-08ED-4C11-991C-B7154AACE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changes are needed in the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8F86E-D206-4C86-8B30-9547FBCFE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47538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of more 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SS can be used to increase uplink 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SS requires more LTFs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Unused rows of P matrix can be used to suppress uncontrollable interference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need to modify LTFs to avoid high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of extended training signals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Requires LTFs to at least match number of Rx antennas for effective interference suppression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Select N</a:t>
            </a:r>
            <a:r>
              <a:rPr lang="en-US" baseline="-25000" dirty="0"/>
              <a:t>LTF</a:t>
            </a:r>
            <a:r>
              <a:rPr lang="en-US" dirty="0"/>
              <a:t> independently from N</a:t>
            </a:r>
            <a:r>
              <a:rPr lang="en-US" baseline="-25000" dirty="0"/>
              <a:t>SS</a:t>
            </a:r>
            <a:r>
              <a:rPr lang="en-US" dirty="0"/>
              <a:t> for all PPDU types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additional P matrices with larger sizes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Define training fields that can track time-varying interference within a PPDU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51DFF1-7086-463E-B216-17CDDE1B9B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15BB3-44BF-49E6-8ED6-DD87BE10DD9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Daniel Verenzuela, Sony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9E9403-AB94-47F3-8BE1-D4BF73586E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2305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802-11-21-XXX-XX-00be-</Template>
  <TotalTime>1148</TotalTime>
  <Words>1036</Words>
  <Application>Microsoft Office PowerPoint</Application>
  <PresentationFormat>Widescreen</PresentationFormat>
  <Paragraphs>196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Cambria Math</vt:lpstr>
      <vt:lpstr>Times New Roman</vt:lpstr>
      <vt:lpstr>Office Theme</vt:lpstr>
      <vt:lpstr>Microsoft Word 97 - 2003 Document</vt:lpstr>
      <vt:lpstr>MIMO interference suppression for enhanced reliability</vt:lpstr>
      <vt:lpstr>Introduction (1/2)</vt:lpstr>
      <vt:lpstr>Introduction (2/2)</vt:lpstr>
      <vt:lpstr>MIMO equalization to suppress interference</vt:lpstr>
      <vt:lpstr>MIMO equalization (1/2)</vt:lpstr>
      <vt:lpstr>MIMO equalization (2/2)</vt:lpstr>
      <vt:lpstr>Simulation results (1/2) Need more LTFs and RX antennas than spatial streams </vt:lpstr>
      <vt:lpstr>Simulation results (2/2) Need more LTFs and RX antennas than spatial streams </vt:lpstr>
      <vt:lpstr>What changes are needed in the specification</vt:lpstr>
      <vt:lpstr>Conclusion</vt:lpstr>
      <vt:lpstr>SP</vt:lpstr>
      <vt:lpstr>References</vt:lpstr>
    </vt:vector>
  </TitlesOfParts>
  <Company>Sony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MIMO interference suppression for enhanced reliability</dc:title>
  <dc:creator>Verenzuela, Daniel</dc:creator>
  <cp:lastModifiedBy>Verenzuela, Daniel</cp:lastModifiedBy>
  <cp:revision>17</cp:revision>
  <cp:lastPrinted>1601-01-01T00:00:00Z</cp:lastPrinted>
  <dcterms:created xsi:type="dcterms:W3CDTF">2022-02-02T10:38:38Z</dcterms:created>
  <dcterms:modified xsi:type="dcterms:W3CDTF">2022-09-23T14:36:14Z</dcterms:modified>
</cp:coreProperties>
</file>