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40" r:id="rId17"/>
    <p:sldId id="948" r:id="rId18"/>
    <p:sldId id="951" r:id="rId19"/>
    <p:sldId id="952" r:id="rId20"/>
    <p:sldId id="893" r:id="rId21"/>
    <p:sldId id="942" r:id="rId22"/>
    <p:sldId id="906" r:id="rId23"/>
    <p:sldId id="949" r:id="rId24"/>
    <p:sldId id="950" r:id="rId25"/>
    <p:sldId id="945" r:id="rId26"/>
    <p:sldId id="947" r:id="rId27"/>
    <p:sldId id="842" r:id="rId28"/>
    <p:sldId id="888" r:id="rId2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90200" autoAdjust="0"/>
  </p:normalViewPr>
  <p:slideViewPr>
    <p:cSldViewPr>
      <p:cViewPr varScale="1">
        <p:scale>
          <a:sx n="101" d="100"/>
          <a:sy n="101" d="100"/>
        </p:scale>
        <p:origin x="504"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99041808"/>
        <c:axId val="2139364560"/>
      </c:barChart>
      <c:catAx>
        <c:axId val="9904180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2139364560"/>
        <c:crosses val="autoZero"/>
        <c:auto val="1"/>
        <c:lblAlgn val="ctr"/>
        <c:lblOffset val="100"/>
        <c:noMultiLvlLbl val="0"/>
      </c:catAx>
      <c:valAx>
        <c:axId val="213936456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9904180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2993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89758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09775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7384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98175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802.11-22/1644r6</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September teleconference (Part 2)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2022-09-18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smtClean="0">
                <a:solidFill>
                  <a:srgbClr val="0000FF"/>
                </a:solidFill>
                <a:cs typeface="Times New Roman" panose="02020603050405020304" pitchFamily="18" charset="0"/>
              </a:rPr>
              <a:t>September 22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903695443"/>
              </p:ext>
            </p:extLst>
          </p:nvPr>
        </p:nvGraphicFramePr>
        <p:xfrm>
          <a:off x="3429000" y="5486400"/>
          <a:ext cx="8305801" cy="86554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617956450"/>
              </p:ext>
            </p:extLst>
          </p:nvPr>
        </p:nvGraphicFramePr>
        <p:xfrm>
          <a:off x="3429000" y="1509722"/>
          <a:ext cx="8305800" cy="265079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Extra Normalization before CSI Quantization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22/1495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comments DMG comments resolution part five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a:t>
                      </a: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Sensing Measurement Report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22/1621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Oscar Au (Origin Wireless)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Sounding Rate Ceiling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On Responder-to-Responder Sensing Measurement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Topic Instance ¨C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38855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September 26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105467151"/>
              </p:ext>
            </p:extLst>
          </p:nvPr>
        </p:nvGraphicFramePr>
        <p:xfrm>
          <a:off x="3429000" y="4800600"/>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173968837"/>
              </p:ext>
            </p:extLst>
          </p:nvPr>
        </p:nvGraphicFramePr>
        <p:xfrm>
          <a:off x="3429000" y="1509722"/>
          <a:ext cx="8305800" cy="330684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22/1495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comments DMG comments resolution part five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22/1654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Harmonized Sensing NDPA</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7030A0"/>
                          </a:solidFill>
                          <a:latin typeface="+mn-lt"/>
                          <a:ea typeface="+mn-ea"/>
                          <a:cs typeface="+mn-cs"/>
                        </a:rPr>
                        <a:t>22/1385</a:t>
                      </a:r>
                      <a:endParaRPr lang="zh-CN" altLang="en-US" sz="1200" kern="1200" dirty="0">
                        <a:solidFill>
                          <a:srgbClr val="7030A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7030A0"/>
                          </a:solidFill>
                          <a:latin typeface="+mn-lt"/>
                          <a:ea typeface="+mn-ea"/>
                          <a:cs typeface="+mn-cs"/>
                        </a:rPr>
                        <a:t>Chaoming Luo (OPPO)</a:t>
                      </a:r>
                      <a:endParaRPr lang="zh-CN" altLang="en-US" sz="1200" kern="1200" dirty="0" smtClean="0">
                        <a:solidFill>
                          <a:srgbClr val="7030A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7030A0"/>
                          </a:solidFill>
                          <a:latin typeface="+mn-lt"/>
                          <a:ea typeface="+mn-ea"/>
                          <a:cs typeface="+mn-cs"/>
                        </a:rPr>
                        <a:t>Sensing session part 3</a:t>
                      </a:r>
                      <a:endParaRPr lang="zh-CN" altLang="en-US" sz="1200" kern="1200" dirty="0" smtClean="0">
                        <a:solidFill>
                          <a:srgbClr val="7030A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7030A0"/>
                          </a:solidFill>
                          <a:latin typeface="+mn-lt"/>
                          <a:ea typeface="+mn-ea"/>
                          <a:cs typeface="+mn-cs"/>
                        </a:rPr>
                        <a:t>40 mins</a:t>
                      </a:r>
                      <a:endParaRPr lang="zh-CN" altLang="en-US" sz="1200" kern="1200" dirty="0" smtClean="0">
                        <a:solidFill>
                          <a:srgbClr val="7030A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Extra Normalization before CSI Quantization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a:t>
                      </a: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Sensing Measurement Report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22/1621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Oscar Au (Origin Wireless)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Sounding Rate Ceiling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On Responder-to-Responder Sensing Measurement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Topic Instance ¨C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0444863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September 27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76868222"/>
              </p:ext>
            </p:extLst>
          </p:nvPr>
        </p:nvGraphicFramePr>
        <p:xfrm>
          <a:off x="3429000" y="4876800"/>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713263333"/>
              </p:ext>
            </p:extLst>
          </p:nvPr>
        </p:nvGraphicFramePr>
        <p:xfrm>
          <a:off x="3429000" y="1509722"/>
          <a:ext cx="8305800" cy="308816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22/1654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Harmonized Sensing NDPA</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session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Extra Normalization before CSI Quantization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On Responder-to-Responder Sensing Measurement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a:t>
                      </a: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Sensing Measurement Report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22/1621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Oscar Au (Origin Wireless)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Sounding Rate Ceiling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Topic Instance ¨C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379931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September 29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76800"/>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931575234"/>
              </p:ext>
            </p:extLst>
          </p:nvPr>
        </p:nvGraphicFramePr>
        <p:xfrm>
          <a:off x="3429000" y="1509722"/>
          <a:ext cx="8305800" cy="308816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Extra Normalization before CSI Quantization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On Responder-to-Responder Sensing Measurement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document resolving CID 907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Jiayi</a:t>
                      </a:r>
                      <a:r>
                        <a:rPr lang="en-US" altLang="zh-CN" sz="1200" kern="1200" dirty="0" smtClean="0">
                          <a:solidFill>
                            <a:srgbClr val="00B050"/>
                          </a:solidFill>
                          <a:latin typeface="+mn-lt"/>
                          <a:ea typeface="+mn-ea"/>
                          <a:cs typeface="+mn-cs"/>
                        </a:rPr>
                        <a:t> Zhang (</a:t>
                      </a:r>
                      <a:r>
                        <a:rPr lang="en-US" altLang="zh-CN" sz="1200" kern="1200" dirty="0" err="1" smtClean="0">
                          <a:solidFill>
                            <a:srgbClr val="00B050"/>
                          </a:solidFill>
                          <a:latin typeface="+mn-lt"/>
                          <a:ea typeface="+mn-ea"/>
                          <a:cs typeface="+mn-cs"/>
                        </a:rPr>
                        <a:t>Ofinno</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CC40 CR TB Instance NDPA TF</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22/1621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Oscar Au (Origin Wireless)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Sounding Rate Ceiling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Topic Instance ¨C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0738180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a:t>September </a:t>
            </a:r>
            <a:r>
              <a:rPr lang="en-US" altLang="zh-CN" dirty="0" smtClean="0"/>
              <a:t>	20,       26, 27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September     	      22, 		29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rPr>
              <a:t>To be revised</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1596832901"/>
              </p:ext>
            </p:extLst>
          </p:nvPr>
        </p:nvGraphicFramePr>
        <p:xfrm>
          <a:off x="6553200" y="4114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2" name="Picture 2" descr="C:\Users\h00316112\AppData\Roaming\eSpace_Desktop\UserData\h00316112\imagefiles\originalImgfiles\AD4024D4-CA5C-45B7-AD39-B16BD14C33A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380" y="1219200"/>
            <a:ext cx="11705240" cy="502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smtClean="0"/>
              <a:t>Aggregated topic discussion</a:t>
            </a:r>
            <a:endParaRPr lang="en-US" altLang="zh-CN" sz="4000" dirty="0"/>
          </a:p>
        </p:txBody>
      </p:sp>
      <p:sp>
        <p:nvSpPr>
          <p:cNvPr id="5" name="Rectangle 3"/>
          <p:cNvSpPr txBox="1">
            <a:spLocks noChangeArrowheads="1"/>
          </p:cNvSpPr>
          <p:nvPr/>
        </p:nvSpPr>
        <p:spPr bwMode="auto">
          <a:xfrm>
            <a:off x="457200" y="1295400"/>
            <a:ext cx="11277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Few cases, we may consider to discuss aggregated topic during </a:t>
            </a:r>
            <a:r>
              <a:rPr lang="en-US" altLang="zh-CN" sz="2400" b="1" kern="0" dirty="0" err="1" smtClean="0"/>
              <a:t>TGbf</a:t>
            </a:r>
            <a:r>
              <a:rPr lang="en-US" altLang="zh-CN" sz="2400" b="1" kern="0" dirty="0" smtClean="0"/>
              <a:t> meeting </a:t>
            </a:r>
            <a:endParaRPr lang="en-US" altLang="zh-CN" sz="2400" b="1" kern="0" dirty="0"/>
          </a:p>
          <a:p>
            <a:pPr lvl="1" algn="just">
              <a:buFont typeface="Arial" panose="020B0604020202020204" pitchFamily="34" charset="0"/>
              <a:buChar char="–"/>
              <a:defRPr/>
            </a:pPr>
            <a:r>
              <a:rPr lang="en-US" altLang="zh-CN" dirty="0"/>
              <a:t>Q</a:t>
            </a:r>
            <a:r>
              <a:rPr lang="en-US" altLang="zh-CN" dirty="0" smtClean="0"/>
              <a:t>ueue for other topics is empty	</a:t>
            </a:r>
          </a:p>
          <a:p>
            <a:pPr lvl="1" algn="just">
              <a:buFont typeface="Arial" panose="020B0604020202020204" pitchFamily="34" charset="0"/>
              <a:buChar char="–"/>
              <a:defRPr/>
            </a:pPr>
            <a:r>
              <a:rPr lang="en-US" altLang="zh-CN" dirty="0"/>
              <a:t>Specific (important) topic is </a:t>
            </a:r>
            <a:r>
              <a:rPr lang="en-US" altLang="zh-CN" dirty="0" smtClean="0"/>
              <a:t>really stuck and really need help	</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The </a:t>
            </a:r>
            <a:r>
              <a:rPr lang="en-US" altLang="zh-CN" sz="2400" b="1" kern="0" dirty="0" err="1" smtClean="0"/>
              <a:t>PoC</a:t>
            </a:r>
            <a:r>
              <a:rPr lang="en-US" altLang="zh-CN" sz="2400" b="1" kern="0" dirty="0" smtClean="0"/>
              <a:t> or contributor could send out the Email asking for priority, with some information, e.g.,</a:t>
            </a:r>
          </a:p>
          <a:p>
            <a:pPr lvl="1" algn="just">
              <a:buFont typeface="Arial" panose="020B0604020202020204" pitchFamily="34" charset="0"/>
              <a:buChar char="–"/>
              <a:defRPr/>
            </a:pPr>
            <a:r>
              <a:rPr lang="en-US" altLang="zh-CN" dirty="0" smtClean="0"/>
              <a:t>Topic is important and urgent</a:t>
            </a:r>
          </a:p>
          <a:p>
            <a:pPr lvl="1" algn="just">
              <a:buFont typeface="Arial" panose="020B0604020202020204" pitchFamily="34" charset="0"/>
              <a:buChar char="–"/>
              <a:defRPr/>
            </a:pPr>
            <a:r>
              <a:rPr lang="en-US" altLang="zh-CN" dirty="0" smtClean="0"/>
              <a:t>Already have sufficient offline discussion</a:t>
            </a:r>
          </a:p>
          <a:p>
            <a:pPr lvl="1" algn="just">
              <a:buFont typeface="Arial" panose="020B0604020202020204" pitchFamily="34" charset="0"/>
              <a:buChar char="–"/>
              <a:defRPr/>
            </a:pPr>
            <a:r>
              <a:rPr lang="en-US" altLang="zh-CN" dirty="0" smtClean="0"/>
              <a:t>Really stuck for long time</a:t>
            </a:r>
          </a:p>
          <a:p>
            <a:pPr lvl="1" algn="just">
              <a:buFont typeface="Arial" panose="020B0604020202020204" pitchFamily="34" charset="0"/>
              <a:buChar char="–"/>
              <a:defRPr/>
            </a:pPr>
            <a:endParaRPr lang="en-US" altLang="zh-CN" dirty="0"/>
          </a:p>
          <a:p>
            <a:pPr marL="342900" lvl="1" indent="-342900" algn="just">
              <a:buFont typeface="Arial" panose="020B0604020202020204" pitchFamily="34" charset="0"/>
              <a:buChar char="•"/>
              <a:defRPr/>
            </a:pPr>
            <a:r>
              <a:rPr lang="en-US" altLang="zh-CN" sz="2400" b="1" kern="0" dirty="0" smtClean="0"/>
              <a:t>Similar topics/presentation could ask for aggregated discussion (By </a:t>
            </a:r>
            <a:r>
              <a:rPr lang="en-US" altLang="zh-CN" sz="2400" b="1" kern="0" dirty="0" err="1" smtClean="0"/>
              <a:t>PoC</a:t>
            </a:r>
            <a:r>
              <a:rPr lang="en-US" altLang="zh-CN" sz="2400" b="1" kern="0" dirty="0" smtClean="0"/>
              <a:t> or contributor)</a:t>
            </a:r>
            <a:endParaRPr lang="en-US" altLang="zh-CN" sz="2400" b="1" kern="0" dirty="0"/>
          </a:p>
          <a:p>
            <a:pPr lvl="1" algn="just">
              <a:buFont typeface="Arial" panose="020B0604020202020204" pitchFamily="34" charset="0"/>
              <a:buChar char="–"/>
              <a:defRPr/>
            </a:pPr>
            <a:endParaRPr lang="en-US" altLang="zh-CN" dirty="0"/>
          </a:p>
        </p:txBody>
      </p:sp>
    </p:spTree>
    <p:extLst>
      <p:ext uri="{BB962C8B-B14F-4D97-AF65-F5344CB8AC3E}">
        <p14:creationId xmlns:p14="http://schemas.microsoft.com/office/powerpoint/2010/main" val="806541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September </a:t>
            </a:r>
            <a:r>
              <a:rPr lang="en-US" altLang="en-US" sz="1800" dirty="0">
                <a:solidFill>
                  <a:srgbClr val="0000FF"/>
                </a:solidFill>
              </a:rPr>
              <a:t>	20,       26, 27		10:00 - 12:00 ET</a:t>
            </a:r>
          </a:p>
          <a:p>
            <a:pPr marL="285750" indent="-285750" algn="just"/>
            <a:r>
              <a:rPr lang="en-US" altLang="en-US" sz="1800" dirty="0" smtClean="0">
                <a:solidFill>
                  <a:srgbClr val="0000FF"/>
                </a:solidFill>
              </a:rPr>
              <a:t>September     </a:t>
            </a:r>
            <a:r>
              <a:rPr lang="en-US" altLang="en-US" sz="1800" dirty="0">
                <a:solidFill>
                  <a:srgbClr val="0000FF"/>
                </a:solidFill>
              </a:rPr>
              <a:t>	      22, 		29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153246</TotalTime>
  <Words>2913</Words>
  <Application>Microsoft Office PowerPoint</Application>
  <PresentationFormat>宽屏</PresentationFormat>
  <Paragraphs>701</Paragraphs>
  <Slides>28</Slides>
  <Notes>28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28</vt:i4>
      </vt:variant>
    </vt:vector>
  </HeadingPairs>
  <TitlesOfParts>
    <vt:vector size="39"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teleconference (Part 2)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310</cp:revision>
  <cp:lastPrinted>2014-11-04T15:04:57Z</cp:lastPrinted>
  <dcterms:created xsi:type="dcterms:W3CDTF">2007-04-17T18:10:23Z</dcterms:created>
  <dcterms:modified xsi:type="dcterms:W3CDTF">2022-09-30T06:15:39Z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(3)2T7dLATf5P2AUFP2TPXzZgBX65pV97Z9nhwRmXM9OnmwI3Zx5P9N2MxQnWCD/RVIYQdTA64h
OC2yjx0XQLqHusJ8jRC+wramYRi8GJnv0dC82wSjWUItEGQ8rDemnNRJCZ31oR8pwbHIluYz
kolxZTXccnAmqc4eHIQxQKsWwTQgOWC2vnk87THVU4pCmq+drK1hIekUKlP2CYIDVWjLw4sX
62HTVGLs+moe50wqge</vt:lpwstr>
  </property>
  <property fmtid="{D5CDD505-2E9C-101B-9397-08002B2CF9AE}" pid="27" name="_2015_ms_pID_7253431">
    <vt:lpwstr>KINPfx4yiwOQhKPdKYw2wFHRyiisU4gq7XVCpqMaS/Cix7P6uy65U4
ftB5Lk9ayOBy+Ktjs8Gnz9HJLB8Fxz0o7U3Z74Sae036oOkV8dnFD1R2CXeYUwFnfgI3htIf
jBpGtRdGIzpxLNHkuG9H3dvoUyjTir5BIuhNLHIPoMPb0FjmRHyM04vsmv/E/eQqMA6KB/Nz
UW5qhL5Mkaexj+wV8Oo7lkVLm5lg1uQpuG2i</vt:lpwstr>
  </property>
  <property fmtid="{D5CDD505-2E9C-101B-9397-08002B2CF9AE}" pid="28" name="_2015_ms_pID_7253432">
    <vt:lpwstr>0vkD2HYnSyJtO8iALkAkhWg=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