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40" r:id="rId17"/>
    <p:sldId id="948" r:id="rId18"/>
    <p:sldId id="951" r:id="rId19"/>
    <p:sldId id="952" r:id="rId20"/>
    <p:sldId id="893" r:id="rId21"/>
    <p:sldId id="942" r:id="rId22"/>
    <p:sldId id="906" r:id="rId23"/>
    <p:sldId id="949" r:id="rId24"/>
    <p:sldId id="950" r:id="rId25"/>
    <p:sldId id="945" r:id="rId26"/>
    <p:sldId id="947" r:id="rId27"/>
    <p:sldId id="842" r:id="rId28"/>
    <p:sldId id="888" r:id="rId2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00" autoAdjust="0"/>
    <p:restoredTop sz="90200" autoAdjust="0"/>
  </p:normalViewPr>
  <p:slideViewPr>
    <p:cSldViewPr>
      <p:cViewPr varScale="1">
        <p:scale>
          <a:sx n="70" d="100"/>
          <a:sy n="70" d="100"/>
        </p:scale>
        <p:origin x="196" y="4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198</c:v>
                </c:pt>
                <c:pt idx="1">
                  <c:v>18</c:v>
                </c:pt>
                <c:pt idx="2">
                  <c:v>238</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786604768"/>
        <c:axId val="1786594976"/>
      </c:barChart>
      <c:catAx>
        <c:axId val="178660476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786594976"/>
        <c:crosses val="autoZero"/>
        <c:auto val="1"/>
        <c:lblAlgn val="ctr"/>
        <c:lblOffset val="100"/>
        <c:noMultiLvlLbl val="0"/>
      </c:catAx>
      <c:valAx>
        <c:axId val="178659497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786604768"/>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2993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89758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09775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7384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85913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8837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342900" lvl="1" indent="-342900" algn="just">
              <a:buFont typeface="Arial" panose="020B0604020202020204" pitchFamily="34" charset="0"/>
              <a:buChar char="•"/>
              <a:defRPr/>
            </a:pPr>
            <a:r>
              <a:rPr lang="en-US" altLang="zh-CN" sz="2800" b="1" kern="0" dirty="0" smtClean="0"/>
              <a:t>Will you attend July Plenary in person?</a:t>
            </a:r>
          </a:p>
          <a:p>
            <a:pPr lvl="1" algn="just">
              <a:buFont typeface="Arial" panose="020B0604020202020204" pitchFamily="34" charset="0"/>
              <a:buChar char="–"/>
              <a:defRPr/>
            </a:pPr>
            <a:r>
              <a:rPr lang="en-US" altLang="zh-CN" sz="2400" dirty="0" smtClean="0"/>
              <a:t>Yes	13</a:t>
            </a:r>
          </a:p>
          <a:p>
            <a:pPr lvl="1" algn="just">
              <a:buFont typeface="Arial" panose="020B0604020202020204" pitchFamily="34" charset="0"/>
              <a:buChar char="–"/>
              <a:defRPr/>
            </a:pPr>
            <a:r>
              <a:rPr lang="en-US" altLang="zh-CN" sz="2400" dirty="0" smtClean="0"/>
              <a:t>No	15</a:t>
            </a:r>
          </a:p>
          <a:p>
            <a:pPr lvl="1" algn="just">
              <a:buFont typeface="Arial" panose="020B0604020202020204" pitchFamily="34" charset="0"/>
              <a:buChar char="–"/>
              <a:defRPr/>
            </a:pPr>
            <a:r>
              <a:rPr lang="en-US" altLang="zh-CN" sz="2400" dirty="0" smtClean="0"/>
              <a:t>Not sure yet	2</a:t>
            </a:r>
          </a:p>
          <a:p>
            <a:endParaRPr lang="zh-CN" altLang="en-US" dirty="0"/>
          </a:p>
        </p:txBody>
      </p:sp>
    </p:spTree>
    <p:extLst>
      <p:ext uri="{BB962C8B-B14F-4D97-AF65-F5344CB8AC3E}">
        <p14:creationId xmlns:p14="http://schemas.microsoft.com/office/powerpoint/2010/main" val="9060900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98175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802.11-22/1644r4</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September teleconference (Part 2)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2022-09-18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smtClean="0">
                <a:solidFill>
                  <a:srgbClr val="0000FF"/>
                </a:solidFill>
                <a:cs typeface="Times New Roman" panose="02020603050405020304" pitchFamily="18" charset="0"/>
              </a:rPr>
              <a:t>September 22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903695443"/>
              </p:ext>
            </p:extLst>
          </p:nvPr>
        </p:nvGraphicFramePr>
        <p:xfrm>
          <a:off x="3429000" y="5486400"/>
          <a:ext cx="8305801" cy="86554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3617956450"/>
              </p:ext>
            </p:extLst>
          </p:nvPr>
        </p:nvGraphicFramePr>
        <p:xfrm>
          <a:off x="3429000" y="1509722"/>
          <a:ext cx="8305800" cy="265079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Junghoon Suh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Extra Normalization before CSI Quantization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22/1495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comments DMG comments resolution part five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document resolving CID 907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Jiayi</a:t>
                      </a:r>
                      <a:r>
                        <a:rPr lang="en-US" altLang="zh-CN" sz="1200" kern="1200" dirty="0" smtClean="0">
                          <a:solidFill>
                            <a:schemeClr val="tx1"/>
                          </a:solidFill>
                          <a:latin typeface="+mn-lt"/>
                          <a:ea typeface="+mn-ea"/>
                          <a:cs typeface="+mn-cs"/>
                        </a:rPr>
                        <a:t> Zhang (</a:t>
                      </a:r>
                      <a:r>
                        <a:rPr lang="en-US" altLang="zh-CN" sz="1200" kern="1200" dirty="0" err="1" smtClean="0">
                          <a:solidFill>
                            <a:schemeClr val="tx1"/>
                          </a:solidFill>
                          <a:latin typeface="+mn-lt"/>
                          <a:ea typeface="+mn-ea"/>
                          <a:cs typeface="+mn-cs"/>
                        </a:rPr>
                        <a:t>Ofinno</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a:t>
                      </a:r>
                      <a:r>
                        <a:rPr lang="en-US" altLang="zh-CN" sz="1200" kern="1200" baseline="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CC40 CR TB Instance NDPA TF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Sensing Measurement Report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22/1621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Oscar Au (Origin Wireless)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Sounding Rate Ceiling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On Responder-to-Responder Sensing Measurement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a:t>
                      </a:r>
                      <a:r>
                        <a:rPr lang="en-US" altLang="zh-CN" sz="1200" kern="1200" baseline="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22/0905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666, 672 and 734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Topic Instance ¨C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38855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September 26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105467151"/>
              </p:ext>
            </p:extLst>
          </p:nvPr>
        </p:nvGraphicFramePr>
        <p:xfrm>
          <a:off x="3429000" y="4800600"/>
          <a:ext cx="8305801" cy="152158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2173968837"/>
              </p:ext>
            </p:extLst>
          </p:nvPr>
        </p:nvGraphicFramePr>
        <p:xfrm>
          <a:off x="3429000" y="1509722"/>
          <a:ext cx="8305800" cy="330684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22/1495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comments DMG comments resolution part five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22/1654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Junghoon Suh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Harmonized Sensing NDPA</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7030A0"/>
                          </a:solidFill>
                          <a:latin typeface="+mn-lt"/>
                          <a:ea typeface="+mn-ea"/>
                          <a:cs typeface="+mn-cs"/>
                        </a:rPr>
                        <a:t>22/1385</a:t>
                      </a:r>
                      <a:endParaRPr lang="zh-CN" altLang="en-US" sz="1200" kern="1200" dirty="0">
                        <a:solidFill>
                          <a:srgbClr val="7030A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7030A0"/>
                          </a:solidFill>
                          <a:latin typeface="+mn-lt"/>
                          <a:ea typeface="+mn-ea"/>
                          <a:cs typeface="+mn-cs"/>
                        </a:rPr>
                        <a:t>Chaoming Luo (OPPO)</a:t>
                      </a:r>
                      <a:endParaRPr lang="zh-CN" altLang="en-US" sz="1200" kern="1200" dirty="0" smtClean="0">
                        <a:solidFill>
                          <a:srgbClr val="7030A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7030A0"/>
                          </a:solidFill>
                          <a:latin typeface="+mn-lt"/>
                          <a:ea typeface="+mn-ea"/>
                          <a:cs typeface="+mn-cs"/>
                        </a:rPr>
                        <a:t>Sensing session part 3</a:t>
                      </a:r>
                      <a:endParaRPr lang="zh-CN" altLang="en-US" sz="1200" kern="1200" dirty="0" smtClean="0">
                        <a:solidFill>
                          <a:srgbClr val="7030A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7030A0"/>
                          </a:solidFill>
                          <a:latin typeface="+mn-lt"/>
                          <a:ea typeface="+mn-ea"/>
                          <a:cs typeface="+mn-cs"/>
                        </a:rPr>
                        <a:t>40 mins</a:t>
                      </a:r>
                      <a:endParaRPr lang="zh-CN" altLang="en-US" sz="1200" kern="1200" dirty="0" smtClean="0">
                        <a:solidFill>
                          <a:srgbClr val="7030A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Junghoon Suh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Extra Normalization before CSI Quantization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document resolving CID 907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Jiayi</a:t>
                      </a:r>
                      <a:r>
                        <a:rPr lang="en-US" altLang="zh-CN" sz="1200" kern="1200" dirty="0" smtClean="0">
                          <a:solidFill>
                            <a:schemeClr val="tx1"/>
                          </a:solidFill>
                          <a:latin typeface="+mn-lt"/>
                          <a:ea typeface="+mn-ea"/>
                          <a:cs typeface="+mn-cs"/>
                        </a:rPr>
                        <a:t> Zhang (</a:t>
                      </a:r>
                      <a:r>
                        <a:rPr lang="en-US" altLang="zh-CN" sz="1200" kern="1200" dirty="0" err="1" smtClean="0">
                          <a:solidFill>
                            <a:schemeClr val="tx1"/>
                          </a:solidFill>
                          <a:latin typeface="+mn-lt"/>
                          <a:ea typeface="+mn-ea"/>
                          <a:cs typeface="+mn-cs"/>
                        </a:rPr>
                        <a:t>Ofinno</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a:t>
                      </a:r>
                      <a:r>
                        <a:rPr lang="en-US" altLang="zh-CN" sz="1200" kern="1200" baseline="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CC40 CR TB Instance NDPA TF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Sensing Measurement Report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22/1621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Oscar Au (Origin Wireless)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Sounding Rate Ceiling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On Responder-to-Responder Sensing Measurement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a:t>
                      </a:r>
                      <a:r>
                        <a:rPr lang="en-US" altLang="zh-CN" sz="1200" kern="1200" baseline="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22/0905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666, 672 and 734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Topic Instance ¨C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0444863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September 27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76868222"/>
              </p:ext>
            </p:extLst>
          </p:nvPr>
        </p:nvGraphicFramePr>
        <p:xfrm>
          <a:off x="3429000" y="4876800"/>
          <a:ext cx="8305801" cy="152158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3713263333"/>
              </p:ext>
            </p:extLst>
          </p:nvPr>
        </p:nvGraphicFramePr>
        <p:xfrm>
          <a:off x="3429000" y="1509722"/>
          <a:ext cx="8305800" cy="308816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22/1654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Harmonized Sensing NDPA</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22/1385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session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Junghoon Suh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Extra Normalization before CSI Quantization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On Responder-to-Responder Sensing Measurement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document resolving CID 907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Jiayi</a:t>
                      </a:r>
                      <a:r>
                        <a:rPr lang="en-US" altLang="zh-CN" sz="1200" kern="1200" dirty="0" smtClean="0">
                          <a:solidFill>
                            <a:schemeClr val="tx1"/>
                          </a:solidFill>
                          <a:latin typeface="+mn-lt"/>
                          <a:ea typeface="+mn-ea"/>
                          <a:cs typeface="+mn-cs"/>
                        </a:rPr>
                        <a:t> Zhang (</a:t>
                      </a:r>
                      <a:r>
                        <a:rPr lang="en-US" altLang="zh-CN" sz="1200" kern="1200" dirty="0" err="1" smtClean="0">
                          <a:solidFill>
                            <a:schemeClr val="tx1"/>
                          </a:solidFill>
                          <a:latin typeface="+mn-lt"/>
                          <a:ea typeface="+mn-ea"/>
                          <a:cs typeface="+mn-cs"/>
                        </a:rPr>
                        <a:t>Ofinno</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a:t>
                      </a:r>
                      <a:r>
                        <a:rPr lang="en-US" altLang="zh-CN" sz="1200" kern="1200" baseline="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CC40 CR TB Instance NDPA TF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Sensing Measurement Report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22/1621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Oscar Au (Origin Wireless)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Sounding Rate Ceiling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a:t>
                      </a:r>
                      <a:r>
                        <a:rPr lang="en-US" altLang="zh-CN" sz="1200" kern="1200" baseline="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22/0905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666, 672 and 734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Topic Instance ¨C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9379931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September </a:t>
            </a:r>
            <a:r>
              <a:rPr lang="en-US" altLang="en-US" sz="3200" dirty="0" smtClean="0">
                <a:solidFill>
                  <a:srgbClr val="0000FF"/>
                </a:solidFill>
                <a:cs typeface="Times New Roman" panose="02020603050405020304" pitchFamily="18" charset="0"/>
              </a:rPr>
              <a:t>29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76800"/>
          <a:ext cx="8305801" cy="152158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203266543"/>
              </p:ext>
            </p:extLst>
          </p:nvPr>
        </p:nvGraphicFramePr>
        <p:xfrm>
          <a:off x="3429000" y="1509722"/>
          <a:ext cx="8305800" cy="265079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Junghoon Suh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Extra Normalization before CSI Quantization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On Responder-to-Responder Sensing Measurement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document resolving CID 907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Jiayi</a:t>
                      </a:r>
                      <a:r>
                        <a:rPr lang="en-US" altLang="zh-CN" sz="1200" kern="1200" dirty="0" smtClean="0">
                          <a:solidFill>
                            <a:schemeClr val="tx1"/>
                          </a:solidFill>
                          <a:latin typeface="+mn-lt"/>
                          <a:ea typeface="+mn-ea"/>
                          <a:cs typeface="+mn-cs"/>
                        </a:rPr>
                        <a:t> Zhang (</a:t>
                      </a:r>
                      <a:r>
                        <a:rPr lang="en-US" altLang="zh-CN" sz="1200" kern="1200" dirty="0" err="1" smtClean="0">
                          <a:solidFill>
                            <a:schemeClr val="tx1"/>
                          </a:solidFill>
                          <a:latin typeface="+mn-lt"/>
                          <a:ea typeface="+mn-ea"/>
                          <a:cs typeface="+mn-cs"/>
                        </a:rPr>
                        <a:t>Ofinno</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a:t>
                      </a:r>
                      <a:r>
                        <a:rPr lang="en-US" altLang="zh-CN" sz="1200" kern="1200" baseline="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CC40 CR TB Instance NDPA TF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Sensing Measurement Report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22/1621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Oscar Au (Origin Wireless)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Sounding Rate Ceiling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a:t>
                      </a:r>
                      <a:r>
                        <a:rPr lang="en-US" altLang="zh-CN" sz="1200" kern="1200" baseline="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22/0905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666, 672 and 734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Topic Instance ¨C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0738180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r>
              <a:rPr lang="en-US" altLang="zh-CN" dirty="0"/>
              <a:t>September </a:t>
            </a:r>
            <a:r>
              <a:rPr lang="en-US" altLang="zh-CN" dirty="0" smtClean="0"/>
              <a:t>	20,       26, 27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September     	      22, 		29	23:00 - 01:00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800" kern="0" dirty="0" smtClean="0">
                <a:solidFill>
                  <a:srgbClr val="FF0000"/>
                </a:solidFill>
              </a:rPr>
              <a:t>Initial Letter Ballot (D1.0)		</a:t>
            </a:r>
            <a:r>
              <a:rPr lang="en-US" altLang="zh-CN" sz="1800" i="1" strike="sngStrike" kern="0" dirty="0" smtClean="0">
                <a:solidFill>
                  <a:srgbClr val="FF0000"/>
                </a:solidFill>
              </a:rPr>
              <a:t>Jul 2022</a:t>
            </a:r>
            <a:r>
              <a:rPr lang="en-US" altLang="zh-CN" sz="1800" i="1" strike="sngStrike" kern="0" dirty="0" smtClean="0">
                <a:solidFill>
                  <a:srgbClr val="FF0000"/>
                </a:solidFill>
                <a:sym typeface="Wingdings" panose="05000000000000000000" pitchFamily="2" charset="2"/>
              </a:rPr>
              <a:t> Sep</a:t>
            </a:r>
            <a:r>
              <a:rPr lang="en-US" altLang="zh-CN" sz="1800" i="1" strike="sngStrike" kern="0" dirty="0" smtClean="0">
                <a:solidFill>
                  <a:srgbClr val="FF0000"/>
                </a:solidFill>
              </a:rPr>
              <a:t> 2022</a:t>
            </a:r>
          </a:p>
          <a:p>
            <a:pPr marL="0" lvl="1" indent="0" algn="just" defTabSz="685800" eaLnBrk="1" fontAlgn="auto" hangingPunct="1">
              <a:spcBef>
                <a:spcPts val="200"/>
              </a:spcBef>
              <a:spcAft>
                <a:spcPts val="600"/>
              </a:spcAft>
              <a:buNone/>
              <a:defRPr/>
            </a:pPr>
            <a:r>
              <a:rPr lang="en-US" altLang="zh-CN" sz="1800" i="1" kern="0" dirty="0">
                <a:solidFill>
                  <a:srgbClr val="FF0000"/>
                </a:solidFill>
              </a:rPr>
              <a:t>	</a:t>
            </a:r>
            <a:r>
              <a:rPr lang="en-US" altLang="zh-CN" sz="1800" i="1" kern="0" dirty="0" smtClean="0">
                <a:solidFill>
                  <a:srgbClr val="FF0000"/>
                </a:solidFill>
              </a:rPr>
              <a:t>				</a:t>
            </a:r>
            <a:r>
              <a:rPr lang="en-US" altLang="zh-CN" sz="1800" i="1" kern="0" dirty="0">
                <a:solidFill>
                  <a:srgbClr val="FF0000"/>
                </a:solidFill>
                <a:sym typeface="Wingdings" panose="05000000000000000000" pitchFamily="2" charset="2"/>
              </a:rPr>
              <a:t> </a:t>
            </a:r>
            <a:r>
              <a:rPr lang="en-US" altLang="zh-CN" sz="1800" i="1" kern="0" dirty="0" smtClean="0">
                <a:solidFill>
                  <a:srgbClr val="FF0000"/>
                </a:solidFill>
                <a:sym typeface="Wingdings" panose="05000000000000000000" pitchFamily="2" charset="2"/>
              </a:rPr>
              <a:t>Nov</a:t>
            </a:r>
            <a:r>
              <a:rPr lang="en-US" altLang="zh-CN" sz="1800" i="1" kern="0" dirty="0" smtClean="0">
                <a:solidFill>
                  <a:srgbClr val="FF0000"/>
                </a:solidFill>
              </a:rPr>
              <a:t> 2022</a:t>
            </a:r>
          </a:p>
          <a:p>
            <a:pPr marL="161925" lvl="1" indent="-233363" algn="just" defTabSz="685800" eaLnBrk="1" fontAlgn="auto" hangingPunct="1">
              <a:spcBef>
                <a:spcPts val="200"/>
              </a:spcBef>
              <a:spcAft>
                <a:spcPts val="600"/>
              </a:spcAft>
              <a:defRPr/>
            </a:pPr>
            <a:r>
              <a:rPr lang="en-US" altLang="zh-CN" sz="1800" kern="0" dirty="0" smtClean="0"/>
              <a:t>Recirculation </a:t>
            </a:r>
            <a:r>
              <a:rPr lang="en-US" altLang="zh-CN" sz="1800" kern="0" dirty="0"/>
              <a:t>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2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a:buFont typeface="Times New Roman" pitchFamily="16" charset="0"/>
              <a:buChar char="•"/>
            </a:pPr>
            <a:r>
              <a:rPr lang="en-US" altLang="zh-CN" kern="0" dirty="0">
                <a:solidFill>
                  <a:srgbClr val="000000"/>
                </a:solidFill>
                <a:latin typeface="Times New Roman"/>
              </a:rPr>
              <a:t>Sep 1, </a:t>
            </a:r>
            <a:r>
              <a:rPr lang="en-US" altLang="zh-CN" kern="0" dirty="0" smtClean="0">
                <a:solidFill>
                  <a:srgbClr val="000000"/>
                </a:solidFill>
                <a:latin typeface="Times New Roman"/>
              </a:rPr>
              <a:t>2022</a:t>
            </a:r>
          </a:p>
          <a:p>
            <a:pPr lvl="1">
              <a:buFont typeface="Times New Roman" pitchFamily="16" charset="0"/>
              <a:buChar char="•"/>
            </a:pPr>
            <a:r>
              <a:rPr lang="en-US" altLang="zh-CN" sz="1800" kern="0" dirty="0" err="1" smtClean="0">
                <a:solidFill>
                  <a:srgbClr val="000000"/>
                </a:solidFill>
                <a:latin typeface="Times New Roman"/>
              </a:rPr>
              <a:t>TGbf</a:t>
            </a:r>
            <a:r>
              <a:rPr lang="en-US" altLang="zh-CN" sz="1800" kern="0" dirty="0" smtClean="0">
                <a:solidFill>
                  <a:srgbClr val="000000"/>
                </a:solidFill>
                <a:latin typeface="Times New Roman"/>
              </a:rPr>
              <a:t> </a:t>
            </a:r>
            <a:r>
              <a:rPr lang="en-US" altLang="zh-CN" sz="1800" kern="0" dirty="0">
                <a:solidFill>
                  <a:srgbClr val="000000"/>
                </a:solidFill>
                <a:latin typeface="Times New Roman"/>
              </a:rPr>
              <a:t>decide to change the timeline for Initial Letter Ballot (D1.0) to November </a:t>
            </a:r>
            <a:r>
              <a:rPr lang="en-US" altLang="zh-CN" sz="1800" kern="0" dirty="0" smtClean="0">
                <a:solidFill>
                  <a:srgbClr val="000000"/>
                </a:solidFill>
                <a:latin typeface="Times New Roman"/>
              </a:rPr>
              <a:t>2022</a:t>
            </a:r>
          </a:p>
          <a:p>
            <a:pPr lvl="1">
              <a:buFont typeface="Times New Roman" pitchFamily="16" charset="0"/>
              <a:buChar char="•"/>
            </a:pPr>
            <a:r>
              <a:rPr lang="en-US" altLang="zh-CN" sz="1800" dirty="0" smtClean="0"/>
              <a:t>SP </a:t>
            </a:r>
            <a:r>
              <a:rPr lang="en-US" altLang="zh-CN" sz="1800" dirty="0"/>
              <a:t>Result: Unanimous </a:t>
            </a:r>
            <a:r>
              <a:rPr lang="en-US" altLang="zh-CN" sz="1800" dirty="0" smtClean="0"/>
              <a:t>consent</a:t>
            </a:r>
            <a:endParaRPr lang="en-US" altLang="zh-CN" sz="18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altLang="zh-CN" sz="1800" dirty="0" smtClean="0"/>
              <a:t>~</a:t>
            </a:r>
            <a:r>
              <a:rPr lang="en-US" altLang="zh-CN" sz="1800" dirty="0" smtClean="0">
                <a:solidFill>
                  <a:srgbClr val="FF0000"/>
                </a:solidFill>
              </a:rPr>
              <a:t>49.8</a:t>
            </a:r>
            <a:r>
              <a:rPr lang="en-US" altLang="zh-CN" sz="1800" dirty="0">
                <a:solidFill>
                  <a:srgbClr val="FF0000"/>
                </a:solidFill>
              </a:rPr>
              <a:t>%</a:t>
            </a:r>
            <a:r>
              <a:rPr lang="en-US" altLang="zh-CN" sz="1800" dirty="0"/>
              <a:t> of all CC40 comments </a:t>
            </a:r>
            <a:r>
              <a:rPr lang="en-US" altLang="zh-CN" sz="1800" dirty="0" smtClean="0"/>
              <a:t>were resolved </a:t>
            </a:r>
          </a:p>
          <a:p>
            <a:pPr marL="361950" lvl="1" indent="0" algn="just">
              <a:spcBef>
                <a:spcPts val="0"/>
              </a:spcBef>
              <a:spcAft>
                <a:spcPts val="600"/>
              </a:spcAft>
              <a:buNone/>
            </a:pPr>
            <a:r>
              <a:rPr lang="en-US" altLang="zh-CN" sz="1800" dirty="0" smtClean="0"/>
              <a:t>	(</a:t>
            </a:r>
            <a:r>
              <a:rPr lang="en-US" altLang="zh-CN" sz="1800" dirty="0">
                <a:solidFill>
                  <a:srgbClr val="FF0000"/>
                </a:solidFill>
              </a:rPr>
              <a:t>454/912</a:t>
            </a:r>
            <a:r>
              <a:rPr lang="en-US" altLang="zh-CN" sz="1800" dirty="0"/>
              <a:t>, Please refer to the figure)</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6"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3108506736"/>
              </p:ext>
            </p:extLst>
          </p:nvPr>
        </p:nvGraphicFramePr>
        <p:xfrm>
          <a:off x="6858000" y="1981200"/>
          <a:ext cx="5150768" cy="381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19</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20</a:t>
            </a:r>
            <a:r>
              <a:rPr lang="en-US" altLang="zh-CN" sz="1100" strike="sngStrike" dirty="0">
                <a:solidFill>
                  <a:schemeClr val="bg1">
                    <a:lumMod val="50000"/>
                  </a:schemeClr>
                </a:solidFill>
                <a:cs typeface="Times New Roman" panose="02020603050405020304" pitchFamily="18" charset="0"/>
              </a:rPr>
              <a:t>	(Tuesday),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a:t>
            </a:r>
            <a:r>
              <a:rPr lang="en-US" altLang="zh-CN" sz="1100"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13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17</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18</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20</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24</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27</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31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(Monday),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 </a:t>
            </a:r>
            <a:r>
              <a:rPr lang="en-US" altLang="zh-CN" sz="1100" dirty="0">
                <a:solidFill>
                  <a:srgbClr val="FF0000"/>
                </a:solidFill>
                <a:cs typeface="Times New Roman" panose="02020603050405020304" pitchFamily="18" charset="0"/>
              </a:rPr>
              <a:t>(Daylight saving time </a:t>
            </a:r>
            <a:r>
              <a:rPr lang="en-US" altLang="zh-CN" sz="1100" dirty="0" smtClean="0">
                <a:solidFill>
                  <a:srgbClr val="FF0000"/>
                </a:solidFill>
                <a:cs typeface="Times New Roman" panose="02020603050405020304" pitchFamily="18" charset="0"/>
              </a:rPr>
              <a:t>end </a:t>
            </a:r>
            <a:r>
              <a:rPr lang="en-US" altLang="zh-CN" sz="1100" dirty="0">
                <a:solidFill>
                  <a:srgbClr val="FF0000"/>
                </a:solidFill>
                <a:cs typeface="Times New Roman" panose="02020603050405020304" pitchFamily="18" charset="0"/>
              </a:rPr>
              <a:t>on Nov. </a:t>
            </a:r>
            <a:r>
              <a:rPr lang="en-US" altLang="zh-CN" sz="1100" dirty="0" smtClean="0">
                <a:solidFill>
                  <a:srgbClr val="FF0000"/>
                </a:solidFill>
                <a:cs typeface="Times New Roman" panose="02020603050405020304" pitchFamily="18" charset="0"/>
              </a:rPr>
              <a:t>6)</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a:t>
            </a:r>
            <a:r>
              <a:rPr lang="en-US" altLang="zh-CN" sz="1100" dirty="0" smtClean="0">
                <a:solidFill>
                  <a:srgbClr val="00B0F0"/>
                </a:solidFill>
                <a:cs typeface="Times New Roman" panose="02020603050405020304" pitchFamily="18" charset="0"/>
              </a:rPr>
              <a:t>10</a:t>
            </a:r>
            <a:r>
              <a:rPr lang="en-US" altLang="zh-CN" sz="1100" dirty="0">
                <a:solidFill>
                  <a:srgbClr val="00B0F0"/>
                </a:solidFill>
                <a:cs typeface="Times New Roman" panose="02020603050405020304" pitchFamily="18" charset="0"/>
              </a:rPr>
              <a:t>	(Thursday),	</a:t>
            </a:r>
            <a:r>
              <a:rPr lang="en-US" altLang="zh-CN" sz="1100" dirty="0" smtClean="0">
                <a:solidFill>
                  <a:srgbClr val="00B0F0"/>
                </a:solidFill>
                <a:cs typeface="Times New Roman" panose="02020603050405020304" pitchFamily="18" charset="0"/>
              </a:rPr>
              <a:t>22</a:t>
            </a:r>
            <a:r>
              <a:rPr lang="zh-CN" altLang="en-US" sz="1100" dirty="0" smtClean="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00:00 </a:t>
            </a:r>
            <a:r>
              <a:rPr lang="en-US" altLang="zh-CN" sz="1100"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400800" y="1069759"/>
            <a:ext cx="5410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rPr>
              <a:t>To be revised</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November Plenary </a:t>
            </a:r>
            <a:r>
              <a:rPr lang="en-US" altLang="zh-CN" sz="1600" b="1" dirty="0"/>
              <a:t>2022 (November 13-18) </a:t>
            </a:r>
            <a:endParaRPr lang="en-US" altLang="zh-CN" sz="1600" b="1" dirty="0" smtClean="0"/>
          </a:p>
          <a:p>
            <a:pPr marL="361950" lvl="1" indent="-361950" algn="just">
              <a:spcBef>
                <a:spcPct val="0"/>
              </a:spcBef>
              <a:spcAft>
                <a:spcPts val="0"/>
              </a:spcAft>
              <a:buClr>
                <a:srgbClr val="000000"/>
              </a:buClr>
              <a:buNone/>
              <a:defRPr/>
            </a:pPr>
            <a:r>
              <a:rPr lang="en-US" altLang="zh-CN" sz="1600" dirty="0"/>
              <a:t>	</a:t>
            </a:r>
            <a:r>
              <a:rPr lang="en-US" altLang="zh-CN" sz="1200" dirty="0" smtClean="0"/>
              <a:t>(</a:t>
            </a:r>
            <a:r>
              <a:rPr lang="en-US" altLang="zh-CN" sz="1200" dirty="0"/>
              <a:t>Daylight saving time end on </a:t>
            </a:r>
            <a:r>
              <a:rPr lang="en-US" altLang="zh-CN" sz="1200" dirty="0">
                <a:solidFill>
                  <a:srgbClr val="0000FF"/>
                </a:solidFill>
              </a:rPr>
              <a:t>Nov. </a:t>
            </a:r>
            <a:r>
              <a:rPr lang="en-US" altLang="zh-CN" sz="1200" dirty="0" smtClean="0">
                <a:solidFill>
                  <a:srgbClr val="0000FF"/>
                </a:solidFill>
              </a:rPr>
              <a:t>6</a:t>
            </a:r>
            <a:r>
              <a:rPr lang="en-US" altLang="zh-CN" sz="1200" dirty="0" smtClean="0"/>
              <a:t>)</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FFC000"/>
                </a:solidFill>
                <a:cs typeface="Times New Roman" panose="02020603050405020304" pitchFamily="18" charset="0"/>
              </a:rPr>
              <a:t>November 14    </a:t>
            </a:r>
            <a:r>
              <a:rPr lang="en-US" altLang="zh-CN" sz="1200" dirty="0">
                <a:solidFill>
                  <a:srgbClr val="FFC000"/>
                </a:solidFill>
                <a:cs typeface="Times New Roman" panose="02020603050405020304" pitchFamily="18" charset="0"/>
              </a:rPr>
              <a:t>(Monday PM </a:t>
            </a:r>
            <a:r>
              <a:rPr lang="en-US" altLang="zh-CN" sz="1200" dirty="0" smtClean="0">
                <a:solidFill>
                  <a:srgbClr val="FFC000"/>
                </a:solidFill>
                <a:cs typeface="Times New Roman" panose="02020603050405020304" pitchFamily="18" charset="0"/>
              </a:rPr>
              <a:t>1),</a:t>
            </a:r>
            <a:r>
              <a:rPr lang="en-US" altLang="zh-CN" sz="1200" dirty="0">
                <a:solidFill>
                  <a:srgbClr val="FFC000"/>
                </a:solidFill>
                <a:cs typeface="Times New Roman" panose="02020603050405020304" pitchFamily="18" charset="0"/>
              </a:rPr>
              <a:t>		</a:t>
            </a:r>
            <a:r>
              <a:rPr lang="en-US" altLang="zh-CN" sz="1200" dirty="0" smtClean="0">
                <a:solidFill>
                  <a:srgbClr val="FFC000"/>
                </a:solidFill>
                <a:cs typeface="Times New Roman" panose="02020603050405020304" pitchFamily="18" charset="0"/>
              </a:rPr>
              <a:t>13:30-15:30 </a:t>
            </a:r>
            <a:r>
              <a:rPr lang="en-US" altLang="zh-CN" sz="1200" dirty="0">
                <a:solidFill>
                  <a:srgbClr val="FFC000"/>
                </a:solidFill>
                <a:cs typeface="Times New Roman" panose="02020603050405020304" pitchFamily="18" charset="0"/>
              </a:rPr>
              <a:t>Thailand </a:t>
            </a:r>
            <a:r>
              <a:rPr lang="en-US" altLang="zh-CN" sz="1200" dirty="0" smtClean="0">
                <a:solidFill>
                  <a:srgbClr val="FFC00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a:t>
            </a:r>
            <a:r>
              <a:rPr lang="en-US" altLang="zh-CN" dirty="0" smtClean="0">
                <a:solidFill>
                  <a:srgbClr val="FFC000"/>
                </a:solidFill>
                <a:cs typeface="Times New Roman" panose="02020603050405020304" pitchFamily="18" charset="0"/>
              </a:rPr>
              <a:t>15    </a:t>
            </a:r>
            <a:r>
              <a:rPr lang="en-US" altLang="zh-CN" dirty="0">
                <a:solidFill>
                  <a:srgbClr val="FFC000"/>
                </a:solidFill>
                <a:cs typeface="Times New Roman" panose="02020603050405020304" pitchFamily="18" charset="0"/>
              </a:rPr>
              <a:t>(Tuesday PM 1),		13:30-15:30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1F497D"/>
                </a:solidFill>
                <a:ea typeface="宋体" panose="02010600030101010101" pitchFamily="2" charset="-122"/>
              </a:rPr>
              <a:t>November 15    (Tuesday PM 2),		16:00-18:00 Thailand </a:t>
            </a:r>
            <a:r>
              <a:rPr lang="en-US" altLang="zh-CN" strike="sngStrike" dirty="0" smtClean="0">
                <a:solidFill>
                  <a:srgbClr val="1F497D"/>
                </a:solidFill>
                <a:ea typeface="宋体" panose="02010600030101010101" pitchFamily="2" charset="-122"/>
              </a:rPr>
              <a:t>time</a:t>
            </a:r>
          </a:p>
          <a:p>
            <a:pPr marL="400050" lvl="2" indent="0" algn="just">
              <a:spcBef>
                <a:spcPct val="0"/>
              </a:spcBef>
              <a:spcAft>
                <a:spcPts val="0"/>
              </a:spcAft>
              <a:buClr>
                <a:srgbClr val="000000"/>
              </a:buClr>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(Wednesday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smtClean="0">
                <a:solidFill>
                  <a:srgbClr val="00B0F0"/>
                </a:solidFill>
                <a:ea typeface="宋体" panose="02010600030101010101" pitchFamily="2" charset="-122"/>
              </a:rPr>
              <a:t>November 16    </a:t>
            </a:r>
            <a:r>
              <a:rPr lang="en-US" altLang="zh-CN" dirty="0">
                <a:solidFill>
                  <a:srgbClr val="00B0F0"/>
                </a:solidFill>
                <a:ea typeface="宋体" panose="02010600030101010101" pitchFamily="2" charset="-122"/>
              </a:rPr>
              <a:t>(Wednesday AM 2),	10:30-12:30 Thailand time</a:t>
            </a:r>
          </a:p>
          <a:p>
            <a:pPr marL="685800" lvl="2" indent="-285750" algn="just">
              <a:spcBef>
                <a:spcPct val="0"/>
              </a:spcBef>
              <a:spcAft>
                <a:spcPts val="0"/>
              </a:spcAft>
              <a:buFont typeface="Times New Roman" panose="02020603050405020304" pitchFamily="18" charset="0"/>
              <a:buChar char="―"/>
              <a:defRPr/>
            </a:pPr>
            <a:r>
              <a:rPr lang="en-US" altLang="zh-CN" sz="1200" strike="sngStrike" dirty="0" smtClean="0">
                <a:solidFill>
                  <a:srgbClr val="1F497D"/>
                </a:solidFill>
                <a:latin typeface="+mn-lt"/>
                <a:ea typeface="宋体" panose="02010600030101010101" pitchFamily="2" charset="-122"/>
              </a:rPr>
              <a:t>November </a:t>
            </a:r>
            <a:r>
              <a:rPr lang="en-US" altLang="zh-CN" sz="1200" strike="sngStrike" dirty="0">
                <a:solidFill>
                  <a:srgbClr val="1F497D"/>
                </a:solidFill>
                <a:latin typeface="+mn-lt"/>
                <a:ea typeface="宋体" panose="02010600030101010101" pitchFamily="2" charset="-122"/>
              </a:rPr>
              <a:t>16    (</a:t>
            </a:r>
            <a:r>
              <a:rPr lang="en-US" altLang="zh-CN" sz="1200" strike="sngStrike" dirty="0" smtClean="0">
                <a:solidFill>
                  <a:srgbClr val="1F497D"/>
                </a:solidFill>
                <a:latin typeface="+mn-lt"/>
                <a:ea typeface="宋体" panose="02010600030101010101" pitchFamily="2" charset="-122"/>
              </a:rPr>
              <a:t>Wednesday </a:t>
            </a:r>
            <a:r>
              <a:rPr lang="en-US" altLang="zh-CN" sz="1200" strike="sngStrike" dirty="0">
                <a:solidFill>
                  <a:srgbClr val="1F497D"/>
                </a:solidFill>
                <a:latin typeface="+mn-lt"/>
                <a:ea typeface="宋体" panose="02010600030101010101" pitchFamily="2" charset="-122"/>
              </a:rPr>
              <a:t>PM 2),	16:00-18:00 Thailand </a:t>
            </a:r>
            <a:r>
              <a:rPr lang="en-US" altLang="zh-CN" sz="1200" strike="sngStrike" dirty="0" smtClean="0">
                <a:solidFill>
                  <a:srgbClr val="1F497D"/>
                </a:solidFill>
                <a:latin typeface="+mn-lt"/>
                <a:ea typeface="宋体" panose="02010600030101010101" pitchFamily="2" charset="-122"/>
              </a:rPr>
              <a:t>time</a:t>
            </a:r>
          </a:p>
          <a:p>
            <a:pPr marL="400050" lvl="2" indent="0" algn="just">
              <a:spcBef>
                <a:spcPct val="0"/>
              </a:spcBef>
              <a:spcAft>
                <a:spcPts val="0"/>
              </a:spcAft>
              <a:buNone/>
              <a:defRPr/>
            </a:pPr>
            <a:endParaRPr lang="en-US" altLang="zh-CN" sz="1200" strike="sngStrike"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B050"/>
                </a:solidFill>
                <a:cs typeface="Times New Roman" panose="02020603050405020304" pitchFamily="18" charset="0"/>
              </a:rPr>
              <a:t>November 17    </a:t>
            </a:r>
            <a:r>
              <a:rPr lang="en-US" altLang="zh-CN" sz="1200" dirty="0">
                <a:solidFill>
                  <a:srgbClr val="00B050"/>
                </a:solidFill>
                <a:cs typeface="Times New Roman" panose="02020603050405020304" pitchFamily="18" charset="0"/>
              </a:rPr>
              <a:t>(Thursday </a:t>
            </a:r>
            <a:r>
              <a:rPr lang="en-US" altLang="zh-CN" sz="1200" dirty="0" smtClean="0">
                <a:solidFill>
                  <a:srgbClr val="00B050"/>
                </a:solidFill>
                <a:cs typeface="Times New Roman" panose="02020603050405020304" pitchFamily="18" charset="0"/>
              </a:rPr>
              <a:t>AM 1),</a:t>
            </a:r>
            <a:r>
              <a:rPr lang="en-US" altLang="zh-CN" sz="1200" dirty="0">
                <a:solidFill>
                  <a:srgbClr val="00B050"/>
                </a:solidFill>
                <a:cs typeface="Times New Roman" panose="02020603050405020304" pitchFamily="18" charset="0"/>
              </a:rPr>
              <a:t>	</a:t>
            </a:r>
            <a:r>
              <a:rPr lang="en-US" altLang="zh-CN" sz="1200"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Thailand </a:t>
            </a:r>
            <a:r>
              <a:rPr lang="en-US" altLang="zh-CN" sz="1200" dirty="0" smtClean="0">
                <a:solidFill>
                  <a:srgbClr val="00B050"/>
                </a:solidFill>
                <a:cs typeface="Times New Roman" panose="02020603050405020304" pitchFamily="18" charset="0"/>
              </a:rPr>
              <a:t>time</a:t>
            </a:r>
          </a:p>
          <a:p>
            <a:pPr marL="685800" lvl="2" indent="-285750" algn="just">
              <a:spcBef>
                <a:spcPct val="0"/>
              </a:spcBef>
              <a:spcAft>
                <a:spcPts val="0"/>
              </a:spcAft>
              <a:buFont typeface="Times New Roman" panose="02020603050405020304" pitchFamily="18" charset="0"/>
              <a:buChar char="―"/>
              <a:defRPr/>
            </a:pPr>
            <a:r>
              <a:rPr lang="en-US" altLang="zh-CN" sz="1200" strike="sngStrike" dirty="0" smtClean="0">
                <a:solidFill>
                  <a:srgbClr val="1F497D"/>
                </a:solidFill>
                <a:latin typeface="+mn-lt"/>
                <a:ea typeface="宋体" panose="02010600030101010101" pitchFamily="2" charset="-122"/>
              </a:rPr>
              <a:t>November 17    (Thursday PM 2),	16:00-18:00 Thailand time</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05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(Sept - Nov </a:t>
            </a:r>
            <a:r>
              <a:rPr lang="en-US" altLang="zh-CN" sz="1050" dirty="0">
                <a:cs typeface="Times New Roman" panose="02020603050405020304" pitchFamily="18" charset="0"/>
              </a:rPr>
              <a:t>2022 CAC calls: </a:t>
            </a:r>
            <a:r>
              <a:rPr lang="en-US" altLang="zh-CN" sz="1050" dirty="0">
                <a:solidFill>
                  <a:srgbClr val="FF0000"/>
                </a:solidFill>
                <a:cs typeface="Times New Roman" panose="02020603050405020304" pitchFamily="18" charset="0"/>
              </a:rPr>
              <a:t>October 10, 31 09:00 </a:t>
            </a:r>
            <a:r>
              <a:rPr lang="en-US" altLang="zh-CN" sz="1050" dirty="0" smtClean="0">
                <a:solidFill>
                  <a:srgbClr val="FF0000"/>
                </a:solidFill>
                <a:cs typeface="Times New Roman" panose="02020603050405020304" pitchFamily="18" charset="0"/>
              </a:rPr>
              <a:t>ET; </a:t>
            </a:r>
            <a:r>
              <a:rPr lang="en-US" altLang="zh-CN" sz="1050" dirty="0">
                <a:solidFill>
                  <a:srgbClr val="FF0000"/>
                </a:solidFill>
                <a:cs typeface="Times New Roman" panose="02020603050405020304" pitchFamily="18" charset="0"/>
              </a:rPr>
              <a:t>November 13 06:00 </a:t>
            </a:r>
            <a:r>
              <a:rPr lang="en-US" altLang="zh-CN" sz="1050" dirty="0" smtClean="0">
                <a:solidFill>
                  <a:srgbClr val="FF0000"/>
                </a:solidFill>
                <a:cs typeface="Times New Roman" panose="02020603050405020304" pitchFamily="18" charset="0"/>
              </a:rPr>
              <a:t>ET</a:t>
            </a:r>
            <a:r>
              <a:rPr lang="en-US" altLang="zh-CN" sz="1050" dirty="0" smtClean="0">
                <a:cs typeface="Times New Roman" panose="02020603050405020304" pitchFamily="18" charset="0"/>
              </a:rPr>
              <a:t>)</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2.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1596832901"/>
              </p:ext>
            </p:extLst>
          </p:nvPr>
        </p:nvGraphicFramePr>
        <p:xfrm>
          <a:off x="6553200" y="4114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873699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pic>
        <p:nvPicPr>
          <p:cNvPr id="1026" name="Picture 2" descr="C:\Users\h00316112\AppData\Roaming\eSpace_Desktop\UserData\h00316112\imagefiles\originalImgfiles\8A1004A8-4C27-4F3C-9FF5-9F94AF89BA7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 y="1066800"/>
            <a:ext cx="11049000" cy="53388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12613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SP</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100" kern="0" dirty="0"/>
          </a:p>
          <a:p>
            <a:pPr marL="342900" lvl="1" indent="-342900" algn="just">
              <a:buFont typeface="Arial" panose="020B0604020202020204" pitchFamily="34" charset="0"/>
              <a:buChar char="•"/>
              <a:defRPr/>
            </a:pPr>
            <a:r>
              <a:rPr lang="en-US" altLang="zh-CN" sz="2800" b="1" kern="0" dirty="0" smtClean="0"/>
              <a:t>Will you attend November Plenary in person?</a:t>
            </a:r>
            <a:endParaRPr lang="en-US" altLang="zh-CN" sz="2800" b="1" kern="0" dirty="0"/>
          </a:p>
          <a:p>
            <a:pPr lvl="1" algn="just">
              <a:buFont typeface="Arial" panose="020B0604020202020204" pitchFamily="34" charset="0"/>
              <a:buChar char="–"/>
              <a:defRPr/>
            </a:pPr>
            <a:r>
              <a:rPr lang="en-US" altLang="zh-CN" sz="2400" dirty="0" smtClean="0"/>
              <a:t>Yes		12</a:t>
            </a:r>
          </a:p>
          <a:p>
            <a:pPr lvl="1" algn="just">
              <a:buFont typeface="Arial" panose="020B0604020202020204" pitchFamily="34" charset="0"/>
              <a:buChar char="–"/>
              <a:defRPr/>
            </a:pPr>
            <a:r>
              <a:rPr lang="en-US" altLang="zh-CN" sz="2400" dirty="0" smtClean="0"/>
              <a:t>No		13</a:t>
            </a:r>
          </a:p>
          <a:p>
            <a:pPr lvl="1" algn="just">
              <a:buFont typeface="Arial" panose="020B0604020202020204" pitchFamily="34" charset="0"/>
              <a:buChar char="–"/>
              <a:defRPr/>
            </a:pPr>
            <a:r>
              <a:rPr lang="en-US" altLang="zh-CN" sz="2400" dirty="0" smtClean="0"/>
              <a:t>Not sure yet</a:t>
            </a:r>
            <a:r>
              <a:rPr lang="en-US" altLang="zh-CN" sz="2400" dirty="0"/>
              <a:t>	</a:t>
            </a:r>
            <a:r>
              <a:rPr lang="en-US" altLang="zh-CN" sz="2400" dirty="0" smtClean="0"/>
              <a:t>5</a:t>
            </a:r>
            <a:endParaRPr lang="en-US" altLang="zh-CN" sz="2400" dirty="0"/>
          </a:p>
          <a:p>
            <a:pPr marL="342900" lvl="1" indent="-342900" algn="just">
              <a:buFont typeface="Arial" panose="020B0604020202020204" pitchFamily="34" charset="0"/>
              <a:buChar char="•"/>
              <a:defRPr/>
            </a:pPr>
            <a:endParaRPr lang="en-US" altLang="zh-CN" sz="2800" b="1" kern="0" dirty="0"/>
          </a:p>
        </p:txBody>
      </p:sp>
    </p:spTree>
    <p:extLst>
      <p:ext uri="{BB962C8B-B14F-4D97-AF65-F5344CB8AC3E}">
        <p14:creationId xmlns:p14="http://schemas.microsoft.com/office/powerpoint/2010/main" val="30140107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smtClean="0"/>
              <a:t>Aggregated topic discussion</a:t>
            </a:r>
            <a:endParaRPr lang="en-US" altLang="zh-CN" sz="4000" dirty="0"/>
          </a:p>
        </p:txBody>
      </p:sp>
      <p:sp>
        <p:nvSpPr>
          <p:cNvPr id="5" name="Rectangle 3"/>
          <p:cNvSpPr txBox="1">
            <a:spLocks noChangeArrowheads="1"/>
          </p:cNvSpPr>
          <p:nvPr/>
        </p:nvSpPr>
        <p:spPr bwMode="auto">
          <a:xfrm>
            <a:off x="457200" y="1295400"/>
            <a:ext cx="11277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smtClean="0"/>
              <a:t>Few cases, we may consider to discuss aggregated topic during </a:t>
            </a:r>
            <a:r>
              <a:rPr lang="en-US" altLang="zh-CN" sz="2400" b="1" kern="0" dirty="0" err="1" smtClean="0"/>
              <a:t>TGbf</a:t>
            </a:r>
            <a:r>
              <a:rPr lang="en-US" altLang="zh-CN" sz="2400" b="1" kern="0" dirty="0" smtClean="0"/>
              <a:t> meeting </a:t>
            </a:r>
            <a:endParaRPr lang="en-US" altLang="zh-CN" sz="2400" b="1" kern="0" dirty="0"/>
          </a:p>
          <a:p>
            <a:pPr lvl="1" algn="just">
              <a:buFont typeface="Arial" panose="020B0604020202020204" pitchFamily="34" charset="0"/>
              <a:buChar char="–"/>
              <a:defRPr/>
            </a:pPr>
            <a:r>
              <a:rPr lang="en-US" altLang="zh-CN" dirty="0"/>
              <a:t>Q</a:t>
            </a:r>
            <a:r>
              <a:rPr lang="en-US" altLang="zh-CN" dirty="0" smtClean="0"/>
              <a:t>ueue for other topics is empty	</a:t>
            </a:r>
          </a:p>
          <a:p>
            <a:pPr lvl="1" algn="just">
              <a:buFont typeface="Arial" panose="020B0604020202020204" pitchFamily="34" charset="0"/>
              <a:buChar char="–"/>
              <a:defRPr/>
            </a:pPr>
            <a:r>
              <a:rPr lang="en-US" altLang="zh-CN" dirty="0"/>
              <a:t>Specific (important) topic is </a:t>
            </a:r>
            <a:r>
              <a:rPr lang="en-US" altLang="zh-CN" dirty="0" smtClean="0"/>
              <a:t>really stuck and really need help	</a:t>
            </a:r>
          </a:p>
          <a:p>
            <a:pPr marL="342900" lvl="1" indent="-342900" algn="just">
              <a:buFont typeface="Arial" panose="020B0604020202020204" pitchFamily="34" charset="0"/>
              <a:buChar char="•"/>
              <a:defRPr/>
            </a:pPr>
            <a:endParaRPr lang="en-US" altLang="zh-CN" sz="2400" b="1" kern="0" dirty="0" smtClean="0"/>
          </a:p>
          <a:p>
            <a:pPr marL="342900" lvl="1" indent="-342900" algn="just">
              <a:buFont typeface="Arial" panose="020B0604020202020204" pitchFamily="34" charset="0"/>
              <a:buChar char="•"/>
              <a:defRPr/>
            </a:pPr>
            <a:r>
              <a:rPr lang="en-US" altLang="zh-CN" sz="2400" b="1" kern="0" dirty="0" smtClean="0"/>
              <a:t>The </a:t>
            </a:r>
            <a:r>
              <a:rPr lang="en-US" altLang="zh-CN" sz="2400" b="1" kern="0" dirty="0" err="1" smtClean="0"/>
              <a:t>PoC</a:t>
            </a:r>
            <a:r>
              <a:rPr lang="en-US" altLang="zh-CN" sz="2400" b="1" kern="0" dirty="0" smtClean="0"/>
              <a:t> or contributor could send out the Email asking for priority, with some information, e.g.,</a:t>
            </a:r>
          </a:p>
          <a:p>
            <a:pPr lvl="1" algn="just">
              <a:buFont typeface="Arial" panose="020B0604020202020204" pitchFamily="34" charset="0"/>
              <a:buChar char="–"/>
              <a:defRPr/>
            </a:pPr>
            <a:r>
              <a:rPr lang="en-US" altLang="zh-CN" dirty="0" smtClean="0"/>
              <a:t>Topic is important and urgent</a:t>
            </a:r>
          </a:p>
          <a:p>
            <a:pPr lvl="1" algn="just">
              <a:buFont typeface="Arial" panose="020B0604020202020204" pitchFamily="34" charset="0"/>
              <a:buChar char="–"/>
              <a:defRPr/>
            </a:pPr>
            <a:r>
              <a:rPr lang="en-US" altLang="zh-CN" dirty="0" smtClean="0"/>
              <a:t>Already have sufficient offline discussion</a:t>
            </a:r>
          </a:p>
          <a:p>
            <a:pPr lvl="1" algn="just">
              <a:buFont typeface="Arial" panose="020B0604020202020204" pitchFamily="34" charset="0"/>
              <a:buChar char="–"/>
              <a:defRPr/>
            </a:pPr>
            <a:r>
              <a:rPr lang="en-US" altLang="zh-CN" dirty="0" smtClean="0"/>
              <a:t>Really stuck for long time</a:t>
            </a:r>
          </a:p>
          <a:p>
            <a:pPr lvl="1" algn="just">
              <a:buFont typeface="Arial" panose="020B0604020202020204" pitchFamily="34" charset="0"/>
              <a:buChar char="–"/>
              <a:defRPr/>
            </a:pPr>
            <a:endParaRPr lang="en-US" altLang="zh-CN" dirty="0"/>
          </a:p>
          <a:p>
            <a:pPr marL="342900" lvl="1" indent="-342900" algn="just">
              <a:buFont typeface="Arial" panose="020B0604020202020204" pitchFamily="34" charset="0"/>
              <a:buChar char="•"/>
              <a:defRPr/>
            </a:pPr>
            <a:r>
              <a:rPr lang="en-US" altLang="zh-CN" sz="2400" b="1" kern="0" dirty="0" smtClean="0"/>
              <a:t>Similar topics/presentation could ask for aggregated discussion (By </a:t>
            </a:r>
            <a:r>
              <a:rPr lang="en-US" altLang="zh-CN" sz="2400" b="1" kern="0" dirty="0" err="1" smtClean="0"/>
              <a:t>PoC</a:t>
            </a:r>
            <a:r>
              <a:rPr lang="en-US" altLang="zh-CN" sz="2400" b="1" kern="0" dirty="0" smtClean="0"/>
              <a:t> or contributor)</a:t>
            </a:r>
            <a:endParaRPr lang="en-US" altLang="zh-CN" sz="2400" b="1" kern="0" dirty="0"/>
          </a:p>
          <a:p>
            <a:pPr lvl="1" algn="just">
              <a:buFont typeface="Arial" panose="020B0604020202020204" pitchFamily="34" charset="0"/>
              <a:buChar char="–"/>
              <a:defRPr/>
            </a:pPr>
            <a:endParaRPr lang="en-US" altLang="zh-CN" dirty="0"/>
          </a:p>
        </p:txBody>
      </p:sp>
    </p:spTree>
    <p:extLst>
      <p:ext uri="{BB962C8B-B14F-4D97-AF65-F5344CB8AC3E}">
        <p14:creationId xmlns:p14="http://schemas.microsoft.com/office/powerpoint/2010/main" val="806541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September </a:t>
            </a:r>
            <a:r>
              <a:rPr lang="en-US" altLang="en-US" sz="1800" dirty="0">
                <a:solidFill>
                  <a:srgbClr val="0000FF"/>
                </a:solidFill>
              </a:rPr>
              <a:t>	20,       26, 27		10:00 - 12:00 ET</a:t>
            </a:r>
          </a:p>
          <a:p>
            <a:pPr marL="285750" indent="-285750" algn="just"/>
            <a:r>
              <a:rPr lang="en-US" altLang="en-US" sz="1800" dirty="0" smtClean="0">
                <a:solidFill>
                  <a:srgbClr val="0000FF"/>
                </a:solidFill>
              </a:rPr>
              <a:t>September     </a:t>
            </a:r>
            <a:r>
              <a:rPr lang="en-US" altLang="en-US" sz="1800" dirty="0">
                <a:solidFill>
                  <a:srgbClr val="0000FF"/>
                </a:solidFill>
              </a:rPr>
              <a:t>	      22, 		29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152998</TotalTime>
  <Words>2896</Words>
  <Application>Microsoft Office PowerPoint</Application>
  <PresentationFormat>宽屏</PresentationFormat>
  <Paragraphs>700</Paragraphs>
  <Slides>28</Slides>
  <Notes>28</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28</vt:i4>
      </vt:variant>
    </vt:vector>
  </HeadingPairs>
  <TitlesOfParts>
    <vt:vector size="39"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September teleconference (Part 2)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D0.1 CR Status (Until September Interim)</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304</cp:revision>
  <cp:lastPrinted>2014-11-04T15:04:57Z</cp:lastPrinted>
  <dcterms:created xsi:type="dcterms:W3CDTF">2007-04-17T18:10:23Z</dcterms:created>
  <dcterms:modified xsi:type="dcterms:W3CDTF">2022-09-27T16:00:07Z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(3)2T7dLATf5P2AUFP2TPXzZgBX65pV97Z9nhwRmXM9OnmwI3Zx5P9N2MxQnWCD/RVIYQdTA64h
OC2yjx0XQLqHusJ8jRC+wramYRi8GJnv0dC82wSjWUItEGQ8rDemnNRJCZ31oR8pwbHIluYz
kolxZTXccnAmqc4eHIQxQKsWwTQgOWC2vnk87THVU4pCmq+drK1hIekUKlP2CYIDVWjLw4sX
62HTVGLs+moe50wqge</vt:lpwstr>
  </property>
  <property fmtid="{D5CDD505-2E9C-101B-9397-08002B2CF9AE}" pid="27" name="_2015_ms_pID_7253431">
    <vt:lpwstr>KINPfx4yiwOQhKPdKYw2wFHRyiisU4gq7XVCpqMaS/Cix7P6uy65U4
ftB5Lk9ayOBy+Ktjs8Gnz9HJLB8Fxz0o7U3Z74Sae036oOkV8dnFD1R2CXeYUwFnfgI3htIf
jBpGtRdGIzpxLNHkuG9H3dvoUyjTir5BIuhNLHIPoMPb0FjmRHyM04vsmv/E/eQqMA6KB/Nz
UW5qhL5Mkaexj+wV8Oo7lkVLm5lg1uQpuG2i</vt:lpwstr>
  </property>
  <property fmtid="{D5CDD505-2E9C-101B-9397-08002B2CF9AE}" pid="28" name="_2015_ms_pID_7253432">
    <vt:lpwstr>0vkD2HYnSyJtO8iALkAkhWg=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