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40" r:id="rId17"/>
    <p:sldId id="948" r:id="rId18"/>
    <p:sldId id="951" r:id="rId19"/>
    <p:sldId id="893" r:id="rId20"/>
    <p:sldId id="942" r:id="rId21"/>
    <p:sldId id="906" r:id="rId22"/>
    <p:sldId id="944" r:id="rId23"/>
    <p:sldId id="946" r:id="rId24"/>
    <p:sldId id="949" r:id="rId25"/>
    <p:sldId id="950" r:id="rId26"/>
    <p:sldId id="945" r:id="rId27"/>
    <p:sldId id="947" r:id="rId28"/>
    <p:sldId id="842" r:id="rId29"/>
    <p:sldId id="888"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0200" autoAdjust="0"/>
  </p:normalViewPr>
  <p:slideViewPr>
    <p:cSldViewPr>
      <p:cViewPr varScale="1">
        <p:scale>
          <a:sx n="70" d="100"/>
          <a:sy n="70" d="100"/>
        </p:scale>
        <p:origin x="196"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946533584"/>
        <c:axId val="-1946533040"/>
      </c:barChart>
      <c:catAx>
        <c:axId val="-19465335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46533040"/>
        <c:crosses val="autoZero"/>
        <c:auto val="1"/>
        <c:lblAlgn val="ctr"/>
        <c:lblOffset val="100"/>
        <c:noMultiLvlLbl val="0"/>
      </c:catAx>
      <c:valAx>
        <c:axId val="-19465330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4653358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89758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09775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7793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79966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802.11-22/1644r4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smtClean="0">
                <a:solidFill>
                  <a:srgbClr val="0000FF"/>
                </a:solidFill>
                <a:cs typeface="Times New Roman" panose="02020603050405020304" pitchFamily="18" charset="0"/>
              </a:rPr>
              <a:t>September 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03695443"/>
              </p:ext>
            </p:extLst>
          </p:nvPr>
        </p:nvGraphicFramePr>
        <p:xfrm>
          <a:off x="3429000" y="5486400"/>
          <a:ext cx="8305801" cy="86554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617956450"/>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comments DMG comments resolution part 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26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05467151"/>
              </p:ext>
            </p:extLst>
          </p:nvPr>
        </p:nvGraphicFramePr>
        <p:xfrm>
          <a:off x="3429000" y="4800600"/>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73968837"/>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comments DMG comments resolution part five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22/1654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Harmonized Sensing NDPA</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22/1385</a:t>
                      </a:r>
                      <a:endParaRPr lang="zh-CN" altLang="en-US" sz="1200" kern="1200" dirty="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Chaoming Luo (OPPO)</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Sensing session part 3</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40 mins</a:t>
                      </a:r>
                      <a:endParaRPr lang="zh-CN" altLang="en-US" sz="1200" kern="1200" dirty="0" smtClean="0">
                        <a:solidFill>
                          <a:srgbClr val="7030A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0444863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35072483"/>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22/1654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Harmonized Sensing NDPA</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22/1385</a:t>
                      </a:r>
                      <a:endParaRPr lang="zh-CN" altLang="en-US" sz="1200" kern="1200" dirty="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Chaoming Luo (OPPO)</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Sensing session part 3</a:t>
                      </a:r>
                      <a:endParaRPr lang="zh-CN" altLang="en-US" sz="1200" kern="1200" dirty="0" smtClean="0">
                        <a:solidFill>
                          <a:srgbClr val="7030A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7030A0"/>
                          </a:solidFill>
                          <a:latin typeface="+mn-lt"/>
                          <a:ea typeface="+mn-ea"/>
                          <a:cs typeface="+mn-cs"/>
                        </a:rPr>
                        <a:t>40 mins</a:t>
                      </a:r>
                      <a:endParaRPr lang="zh-CN" altLang="en-US" sz="1200" kern="1200" dirty="0" smtClean="0">
                        <a:solidFill>
                          <a:srgbClr val="7030A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a:t>
                      </a: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Sensing Measurement Report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On Responder-to-Responder Sensing Measurement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379931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a:t>
            </a:r>
            <a:r>
              <a:rPr lang="en-US" altLang="zh-CN" dirty="0" smtClean="0"/>
              <a:t>	20,       26, 27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September     	      22, 		29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smtClean="0">
                <a:solidFill>
                  <a:srgbClr val="0070C0"/>
                </a:solidFill>
                <a:cs typeface="Times New Roman" panose="02020603050405020304" pitchFamily="18" charset="0"/>
              </a:rPr>
              <a:t>November 14    (Monday AM 2),	</a:t>
            </a:r>
            <a:r>
              <a:rPr lang="en-US" altLang="zh-CN" sz="1200" strike="sngStrike" dirty="0">
                <a:solidFill>
                  <a:srgbClr val="0070C0"/>
                </a:solidFill>
                <a:cs typeface="Times New Roman" panose="02020603050405020304" pitchFamily="18" charset="0"/>
              </a:rPr>
              <a:t>10:30-12:30 Thailand time</a:t>
            </a:r>
            <a:endParaRPr lang="en-US" altLang="zh-CN" sz="1200" strike="sngStrike"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1F497D"/>
                </a:solidFill>
                <a:latin typeface="+mn-lt"/>
                <a:ea typeface="宋体" panose="02010600030101010101" pitchFamily="2" charset="-122"/>
              </a:rPr>
              <a:t>November 15    (Tuesday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smtClean="0">
                <a:solidFill>
                  <a:srgbClr val="00B050"/>
                </a:solidFill>
                <a:cs typeface="Times New Roman" panose="02020603050405020304" pitchFamily="18" charset="0"/>
              </a:rPr>
              <a:t>November 16    </a:t>
            </a:r>
            <a:r>
              <a:rPr lang="en-US" altLang="zh-CN" sz="1200" strike="sngStrike" dirty="0">
                <a:solidFill>
                  <a:srgbClr val="00B050"/>
                </a:solidFill>
                <a:cs typeface="Times New Roman" panose="02020603050405020304" pitchFamily="18" charset="0"/>
              </a:rPr>
              <a:t>(</a:t>
            </a:r>
            <a:r>
              <a:rPr lang="en-US" altLang="zh-CN" sz="1200" strike="sngStrike" dirty="0" smtClean="0">
                <a:solidFill>
                  <a:srgbClr val="00B050"/>
                </a:solidFill>
                <a:cs typeface="Times New Roman" panose="02020603050405020304" pitchFamily="18" charset="0"/>
              </a:rPr>
              <a:t>Wednesday AM 1),</a:t>
            </a:r>
            <a:r>
              <a:rPr lang="en-US" altLang="zh-CN" sz="1200" strike="sngStrike" dirty="0">
                <a:solidFill>
                  <a:srgbClr val="00B050"/>
                </a:solidFill>
                <a:cs typeface="Times New Roman" panose="02020603050405020304" pitchFamily="18" charset="0"/>
              </a:rPr>
              <a:t>	</a:t>
            </a:r>
            <a:r>
              <a:rPr lang="en-US" altLang="zh-CN" sz="1200" strike="sngStrike" dirty="0" smtClean="0">
                <a:solidFill>
                  <a:srgbClr val="00B050"/>
                </a:solidFill>
                <a:cs typeface="Times New Roman" panose="02020603050405020304" pitchFamily="18" charset="0"/>
              </a:rPr>
              <a:t>08:00-10:00 </a:t>
            </a:r>
            <a:r>
              <a:rPr lang="en-US" altLang="zh-CN" sz="1200" strike="sngStrike" dirty="0">
                <a:solidFill>
                  <a:srgbClr val="00B050"/>
                </a:solidFill>
                <a:cs typeface="Times New Roman" panose="02020603050405020304" pitchFamily="18" charset="0"/>
              </a:rPr>
              <a:t>Thailand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1F497D"/>
                </a:solidFill>
                <a:latin typeface="+mn-lt"/>
                <a:ea typeface="宋体" panose="02010600030101010101" pitchFamily="2" charset="-122"/>
              </a:rPr>
              <a:t>November 16    (Wednesday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1F497D"/>
                </a:solidFill>
                <a:latin typeface="+mn-lt"/>
                <a:ea typeface="宋体" panose="02010600030101010101" pitchFamily="2" charset="-122"/>
              </a:rPr>
              <a:t>November 17    (Thursday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6576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25759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15    (Tuesday AM 2),	10:30-12:30 Thailand time</a:t>
            </a:r>
          </a:p>
          <a:p>
            <a:pPr marL="685800" lvl="2" indent="-285750" algn="just">
              <a:spcBef>
                <a:spcPct val="0"/>
              </a:spcBef>
              <a:spcAft>
                <a:spcPts val="0"/>
              </a:spcAft>
              <a:buFont typeface="Times New Roman" panose="02020603050405020304" pitchFamily="18" charset="0"/>
              <a:buChar char="―"/>
              <a:defRPr/>
            </a:pPr>
            <a:r>
              <a:rPr lang="en-US" altLang="zh-CN" sz="1200" strike="sngStrike" dirty="0" smtClean="0">
                <a:solidFill>
                  <a:srgbClr val="1F497D"/>
                </a:solidFill>
                <a:latin typeface="+mn-lt"/>
                <a:ea typeface="宋体" panose="02010600030101010101" pitchFamily="2" charset="-122"/>
              </a:rPr>
              <a:t>November 15    (Tuesday PM 2),		16:00-18:00 Thailand time</a:t>
            </a:r>
          </a:p>
          <a:p>
            <a:pPr marL="685800" lvl="2" indent="-285750" algn="just">
              <a:spcBef>
                <a:spcPct val="0"/>
              </a:spcBef>
              <a:spcAft>
                <a:spcPts val="0"/>
              </a:spcAft>
              <a:buFont typeface="Times New Roman" panose="02020603050405020304" pitchFamily="18" charset="0"/>
              <a:buChar char="―"/>
              <a:defRPr/>
            </a:pPr>
            <a:r>
              <a:rPr lang="en-US" altLang="zh-CN" sz="1200" dirty="0" smtClean="0">
                <a:solidFill>
                  <a:srgbClr val="1F497D"/>
                </a:solidFill>
                <a:latin typeface="+mn-lt"/>
                <a:ea typeface="宋体" panose="02010600030101010101" pitchFamily="2" charset="-122"/>
              </a:rPr>
              <a:t>November </a:t>
            </a:r>
            <a:r>
              <a:rPr lang="en-US" altLang="zh-CN" sz="1200" dirty="0">
                <a:solidFill>
                  <a:srgbClr val="1F497D"/>
                </a:solidFill>
                <a:latin typeface="+mn-lt"/>
                <a:ea typeface="宋体" panose="02010600030101010101" pitchFamily="2" charset="-122"/>
              </a:rPr>
              <a:t>16    (Wednesday PM 2),	16:00-18:00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a:t>
            </a:r>
            <a:r>
              <a:rPr lang="en-US" altLang="zh-CN" dirty="0" smtClean="0">
                <a:solidFill>
                  <a:srgbClr val="00B0F0"/>
                </a:solidFill>
                <a:ea typeface="宋体" panose="02010600030101010101" pitchFamily="2" charset="-122"/>
              </a:rPr>
              <a:t>17    </a:t>
            </a:r>
            <a:r>
              <a:rPr lang="en-US" altLang="zh-CN" dirty="0">
                <a:solidFill>
                  <a:srgbClr val="00B0F0"/>
                </a:solidFill>
                <a:ea typeface="宋体" panose="02010600030101010101" pitchFamily="2" charset="-122"/>
              </a:rPr>
              <a:t>(Thursday AM </a:t>
            </a:r>
            <a:r>
              <a:rPr lang="en-US" altLang="zh-CN" dirty="0">
                <a:solidFill>
                  <a:srgbClr val="00B0F0"/>
                </a:solidFill>
                <a:ea typeface="宋体" panose="02010600030101010101" pitchFamily="2" charset="-122"/>
              </a:rPr>
              <a:t>2),	10:30-12:30 Thailand time</a:t>
            </a:r>
          </a:p>
          <a:p>
            <a:pPr marL="685800" lvl="2" indent="-285750" algn="just">
              <a:spcBef>
                <a:spcPct val="0"/>
              </a:spcBef>
              <a:spcAft>
                <a:spcPts val="0"/>
              </a:spcAft>
              <a:buFont typeface="Times New Roman" panose="02020603050405020304" pitchFamily="18" charset="0"/>
              <a:buChar char="―"/>
              <a:defRPr/>
            </a:pPr>
            <a:r>
              <a:rPr lang="en-US" altLang="zh-CN" sz="1200" strike="sngStrike" dirty="0" smtClean="0">
                <a:solidFill>
                  <a:srgbClr val="1F497D"/>
                </a:solidFill>
                <a:latin typeface="+mn-lt"/>
                <a:ea typeface="宋体" panose="02010600030101010101" pitchFamily="2" charset="-122"/>
              </a:rPr>
              <a:t>November 17    (Thursday PM 2),	16:00-18:00 Thailand 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698371614"/>
              </p:ext>
            </p:extLst>
          </p:nvPr>
        </p:nvGraphicFramePr>
        <p:xfrm>
          <a:off x="6553200" y="37522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61258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1F497D"/>
                </a:solidFill>
                <a:ea typeface="宋体" panose="02010600030101010101" pitchFamily="2" charset="-122"/>
              </a:rPr>
              <a:t>November 15    (Tuesday PM 2),		16:00-18:00 Thailand </a:t>
            </a:r>
            <a:r>
              <a:rPr lang="en-US" altLang="zh-CN" strike="sngStrike" dirty="0" smtClean="0">
                <a:solidFill>
                  <a:srgbClr val="1F497D"/>
                </a:solidFill>
                <a:ea typeface="宋体" panose="02010600030101010101" pitchFamily="2" charset="-122"/>
              </a:rPr>
              <a:t>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685800" lvl="2" indent="-285750" algn="just">
              <a:spcBef>
                <a:spcPct val="0"/>
              </a:spcBef>
              <a:spcAft>
                <a:spcPts val="0"/>
              </a:spcAft>
              <a:buFont typeface="Times New Roman" panose="02020603050405020304" pitchFamily="18" charset="0"/>
              <a:buChar char="―"/>
              <a:defRPr/>
            </a:pPr>
            <a:r>
              <a:rPr lang="en-US" altLang="zh-CN" sz="1200" strike="sngStrike" dirty="0" smtClean="0">
                <a:solidFill>
                  <a:srgbClr val="1F497D"/>
                </a:solidFill>
                <a:latin typeface="+mn-lt"/>
                <a:ea typeface="宋体" panose="02010600030101010101" pitchFamily="2" charset="-122"/>
              </a:rPr>
              <a:t>November </a:t>
            </a:r>
            <a:r>
              <a:rPr lang="en-US" altLang="zh-CN" sz="1200" strike="sngStrike" dirty="0">
                <a:solidFill>
                  <a:srgbClr val="1F497D"/>
                </a:solidFill>
                <a:latin typeface="+mn-lt"/>
                <a:ea typeface="宋体" panose="02010600030101010101" pitchFamily="2" charset="-122"/>
              </a:rPr>
              <a:t>16    (</a:t>
            </a:r>
            <a:r>
              <a:rPr lang="en-US" altLang="zh-CN" sz="1200" strike="sngStrike" dirty="0" smtClean="0">
                <a:solidFill>
                  <a:srgbClr val="1F497D"/>
                </a:solidFill>
                <a:latin typeface="+mn-lt"/>
                <a:ea typeface="宋体" panose="02010600030101010101" pitchFamily="2" charset="-122"/>
              </a:rPr>
              <a:t>Wednesday </a:t>
            </a:r>
            <a:r>
              <a:rPr lang="en-US" altLang="zh-CN" sz="1200" strike="sngStrike" dirty="0">
                <a:solidFill>
                  <a:srgbClr val="1F497D"/>
                </a:solidFill>
                <a:latin typeface="+mn-lt"/>
                <a:ea typeface="宋体" panose="02010600030101010101" pitchFamily="2" charset="-122"/>
              </a:rPr>
              <a:t>PM 2),	16:00-18:00 Thailand </a:t>
            </a:r>
            <a:r>
              <a:rPr lang="en-US" altLang="zh-CN" sz="1200" strike="sngStrike" dirty="0" smtClean="0">
                <a:solidFill>
                  <a:srgbClr val="1F497D"/>
                </a:solidFill>
                <a:latin typeface="+mn-lt"/>
                <a:ea typeface="宋体" panose="02010600030101010101" pitchFamily="2" charset="-122"/>
              </a:rPr>
              <a:t>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r>
              <a:rPr lang="en-US" altLang="zh-CN" sz="1200" strike="sngStrike" dirty="0" smtClean="0">
                <a:solidFill>
                  <a:srgbClr val="1F497D"/>
                </a:solidFill>
                <a:latin typeface="+mn-lt"/>
                <a:ea typeface="宋体" panose="02010600030101010101" pitchFamily="2" charset="-122"/>
              </a:rPr>
              <a:t>November 17    (Thursday PM 2),	16:00-18:00 Thailand 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596832901"/>
              </p:ext>
            </p:extLst>
          </p:nvPr>
        </p:nvGraphicFramePr>
        <p:xfrm>
          <a:off x="6553200" y="4114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8A1004A8-4C27-4F3C-9FF5-9F94AF89BA7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66800"/>
            <a:ext cx="11049000" cy="53388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	20,       26, 27		10:00 - 12:00 ET</a:t>
            </a:r>
          </a:p>
          <a:p>
            <a:pPr marL="285750" indent="-285750" algn="just"/>
            <a:r>
              <a:rPr lang="en-US" altLang="en-US" sz="1800" dirty="0" smtClean="0">
                <a:solidFill>
                  <a:srgbClr val="0000FF"/>
                </a:solidFill>
              </a:rPr>
              <a:t>September     </a:t>
            </a:r>
            <a:r>
              <a:rPr lang="en-US" altLang="en-US" sz="1800" dirty="0">
                <a:solidFill>
                  <a:srgbClr val="0000FF"/>
                </a:solidFill>
              </a:rPr>
              <a:t>	      22, 		29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152872</TotalTime>
  <Words>2723</Words>
  <Application>Microsoft Office PowerPoint</Application>
  <PresentationFormat>宽屏</PresentationFormat>
  <Paragraphs>838</Paragraphs>
  <Slides>29</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29</vt:i4>
      </vt:variant>
    </vt:vector>
  </HeadingPairs>
  <TitlesOfParts>
    <vt:vector size="4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300</cp:revision>
  <cp:lastPrinted>2014-11-04T15:04:57Z</cp:lastPrinted>
  <dcterms:created xsi:type="dcterms:W3CDTF">2007-04-17T18:10:23Z</dcterms:created>
  <dcterms:modified xsi:type="dcterms:W3CDTF">2022-09-26T16:05:37Z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(3)2T7dLATf5P2AUFP2TPXzZgBX65pV97Z9nhwRmXM9OnmwI3Zx5P9N2MxQnWCD/RVIYQdTA64h
OC2yjx0XQLqHusJ8jRC+wramYRi8GJnv0dC82wSjWUItEGQ8rDemnNRJCZ31oR8pwbHIluYz
kolxZTXccnAmqc4eHIQxQKsWwTQgOWC2vnk87THVU4pCmq+drK1hIekUKlP2CYIDVWjLw4sX
62HTVGLs+moe50wqge</vt:lpwstr>
  </property>
  <property fmtid="{D5CDD505-2E9C-101B-9397-08002B2CF9AE}" pid="27" name="_2015_ms_pID_7253431">
    <vt:lpwstr>KINPfx4yiwOQhKPdKYw2wFHRyiisU4gq7XVCpqMaS/Cix7P6uy65U4
ftB5Lk9ayOBy+Ktjs8Gnz9HJLB8Fxz0o7U3Z74Sae036oOkV8dnFD1R2CXeYUwFnfgI3htIf
jBpGtRdGIzpxLNHkuG9H3dvoUyjTir5BIuhNLHIPoMPb0FjmRHyM04vsmv/E/eQqMA6KB/Nz
UW5qhL5Mkaexj+wV8Oo7lkVLm5lg1uQpuG2i</vt:lpwstr>
  </property>
  <property fmtid="{D5CDD505-2E9C-101B-9397-08002B2CF9AE}" pid="28" name="_2015_ms_pID_7253432">
    <vt:lpwstr>0vkD2HYnSyJtO8iALkAkhWg=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