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8" r:id="rId18"/>
    <p:sldId id="893" r:id="rId19"/>
    <p:sldId id="942" r:id="rId20"/>
    <p:sldId id="906" r:id="rId21"/>
    <p:sldId id="944" r:id="rId22"/>
    <p:sldId id="946" r:id="rId23"/>
    <p:sldId id="945" r:id="rId24"/>
    <p:sldId id="947" r:id="rId25"/>
    <p:sldId id="842" r:id="rId26"/>
    <p:sldId id="888"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83737" autoAdjust="0"/>
  </p:normalViewPr>
  <p:slideViewPr>
    <p:cSldViewPr>
      <p:cViewPr varScale="1">
        <p:scale>
          <a:sx n="93" d="100"/>
          <a:sy n="93" d="100"/>
        </p:scale>
        <p:origin x="78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00612080"/>
        <c:axId val="481688832"/>
      </c:barChart>
      <c:catAx>
        <c:axId val="4006120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81688832"/>
        <c:crosses val="autoZero"/>
        <c:auto val="1"/>
        <c:lblAlgn val="ctr"/>
        <c:lblOffset val="100"/>
        <c:noMultiLvlLbl val="0"/>
      </c:catAx>
      <c:valAx>
        <c:axId val="4816888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0061208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chemeClr val="tx1"/>
                </a:solidFill>
                <a:effectLst/>
                <a:latin typeface="Times New Roman" pitchFamily="18" charset="0"/>
                <a:ea typeface="MS PGothic" pitchFamily="34" charset="-128"/>
                <a:cs typeface="MS PGothic" charset="0"/>
              </a:rPr>
              <a:t>Since the Monday session is overlapped with the UHR, we can discuss</a:t>
            </a:r>
            <a:r>
              <a:rPr lang="en-US" altLang="zh-CN" sz="1200" kern="1200" baseline="0" dirty="0" smtClean="0">
                <a:solidFill>
                  <a:schemeClr val="tx1"/>
                </a:solidFill>
                <a:effectLst/>
                <a:latin typeface="Times New Roman" pitchFamily="18" charset="0"/>
                <a:ea typeface="MS PGothic" pitchFamily="34" charset="-128"/>
                <a:cs typeface="MS PGothic" charset="0"/>
              </a:rPr>
              <a:t> (presentation in purple color)</a:t>
            </a:r>
            <a:r>
              <a:rPr lang="en-US" altLang="zh-CN" sz="1200" kern="1200" dirty="0" smtClean="0">
                <a:solidFill>
                  <a:schemeClr val="tx1"/>
                </a:solidFill>
                <a:effectLst/>
                <a:latin typeface="Times New Roman" pitchFamily="18" charset="0"/>
                <a:ea typeface="MS PGothic" pitchFamily="34" charset="-128"/>
                <a:cs typeface="MS PGothic" charset="0"/>
              </a:rPr>
              <a:t> on Monday or Tuesday depending on the attendance on Monday session.</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238975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779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9966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802.11-22/1644r2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September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03695443"/>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617956450"/>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a:t>
                      </a:r>
                      <a:r>
                        <a:rPr lang="en-US" altLang="zh-CN" sz="1200" kern="1200" dirty="0" smtClean="0">
                          <a:solidFill>
                            <a:schemeClr val="tx1"/>
                          </a:solidFill>
                          <a:latin typeface="+mn-lt"/>
                          <a:ea typeface="+mn-ea"/>
                          <a:cs typeface="+mn-cs"/>
                        </a:rPr>
                        <a:t>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a:t>
                      </a:r>
                      <a:r>
                        <a:rPr lang="en-US" altLang="zh-CN" sz="1200" kern="1200" dirty="0" smtClean="0">
                          <a:solidFill>
                            <a:schemeClr val="tx1"/>
                          </a:solidFill>
                          <a:latin typeface="+mn-lt"/>
                          <a:ea typeface="+mn-ea"/>
                          <a:cs typeface="+mn-cs"/>
                        </a:rPr>
                        <a:t>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47873947"/>
              </p:ext>
            </p:extLst>
          </p:nvPr>
        </p:nvGraphicFramePr>
        <p:xfrm>
          <a:off x="3429000" y="48006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224535116"/>
              </p:ext>
            </p:extLst>
          </p:nvPr>
        </p:nvGraphicFramePr>
        <p:xfrm>
          <a:off x="3429000" y="1509722"/>
          <a:ext cx="8305800" cy="286948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22/1654</a:t>
                      </a:r>
                      <a:endParaRPr lang="zh-CN" altLang="en-US" sz="1200" kern="1200" dirty="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Junghoon Suh (Huawei)</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Harmonized Sensing NDPA</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40 mins</a:t>
                      </a:r>
                      <a:endParaRPr lang="zh-CN" altLang="en-US" sz="1200" kern="1200" dirty="0" smtClean="0">
                        <a:solidFill>
                          <a:srgbClr val="7030A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22/1385</a:t>
                      </a:r>
                      <a:endParaRPr lang="zh-CN" altLang="en-US" sz="1200" kern="1200" dirty="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Chaoming Luo (OPPO)</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Sensing session part 3</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40 mins</a:t>
                      </a:r>
                      <a:endParaRPr lang="zh-CN" altLang="en-US" sz="1200" kern="1200" dirty="0" smtClean="0">
                        <a:solidFill>
                          <a:srgbClr val="7030A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a:t>
                      </a:r>
                      <a:r>
                        <a:rPr lang="en-US" altLang="zh-CN" sz="1200" kern="1200" dirty="0" smtClean="0">
                          <a:solidFill>
                            <a:schemeClr val="tx1"/>
                          </a:solidFill>
                          <a:latin typeface="+mn-lt"/>
                          <a:ea typeface="+mn-ea"/>
                          <a:cs typeface="+mn-cs"/>
                        </a:rPr>
                        <a:t>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a:t>
                      </a:r>
                      <a:r>
                        <a:rPr lang="en-US" altLang="zh-CN" sz="1200" kern="1200" dirty="0" smtClean="0">
                          <a:solidFill>
                            <a:schemeClr val="tx1"/>
                          </a:solidFill>
                          <a:latin typeface="+mn-lt"/>
                          <a:ea typeface="+mn-ea"/>
                          <a:cs typeface="+mn-cs"/>
                        </a:rPr>
                        <a:t>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4486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20,       26, 27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September     	      22, 		29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70C0"/>
                </a:solidFill>
                <a:cs typeface="Times New Roman" panose="02020603050405020304" pitchFamily="18" charset="0"/>
              </a:rPr>
              <a:t>November 14    (Monday AM 2),	</a:t>
            </a:r>
            <a:r>
              <a:rPr lang="en-US" altLang="zh-CN" sz="1200" strike="sngStrike" dirty="0">
                <a:solidFill>
                  <a:srgbClr val="0070C0"/>
                </a:solidFill>
                <a:cs typeface="Times New Roman" panose="02020603050405020304" pitchFamily="18" charset="0"/>
              </a:rPr>
              <a:t>10:30-12:30 Thailand time</a:t>
            </a:r>
            <a:endParaRPr lang="en-US" altLang="zh-CN" sz="1200" strike="sngStrike"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15    (Tuesday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B050"/>
                </a:solidFill>
                <a:cs typeface="Times New Roman" panose="02020603050405020304" pitchFamily="18" charset="0"/>
              </a:rPr>
              <a:t>November 16    </a:t>
            </a:r>
            <a:r>
              <a:rPr lang="en-US" altLang="zh-CN" sz="1200" strike="sngStrike" dirty="0">
                <a:solidFill>
                  <a:srgbClr val="00B050"/>
                </a:solidFill>
                <a:cs typeface="Times New Roman" panose="02020603050405020304" pitchFamily="18" charset="0"/>
              </a:rPr>
              <a:t>(</a:t>
            </a:r>
            <a:r>
              <a:rPr lang="en-US" altLang="zh-CN" sz="1200" strike="sngStrike" dirty="0" smtClean="0">
                <a:solidFill>
                  <a:srgbClr val="00B050"/>
                </a:solidFill>
                <a:cs typeface="Times New Roman" panose="02020603050405020304" pitchFamily="18" charset="0"/>
              </a:rPr>
              <a:t>Wednesday AM 1),</a:t>
            </a:r>
            <a:r>
              <a:rPr lang="en-US" altLang="zh-CN" sz="1200" strike="sngStrike" dirty="0">
                <a:solidFill>
                  <a:srgbClr val="00B050"/>
                </a:solidFill>
                <a:cs typeface="Times New Roman" panose="02020603050405020304" pitchFamily="18" charset="0"/>
              </a:rPr>
              <a:t>	</a:t>
            </a:r>
            <a:r>
              <a:rPr lang="en-US" altLang="zh-CN" sz="1200" strike="sngStrike" dirty="0" smtClean="0">
                <a:solidFill>
                  <a:srgbClr val="00B050"/>
                </a:solidFill>
                <a:cs typeface="Times New Roman" panose="02020603050405020304" pitchFamily="18" charset="0"/>
              </a:rPr>
              <a:t>08:00-10:00 </a:t>
            </a:r>
            <a:r>
              <a:rPr lang="en-US" altLang="zh-CN" sz="1200" strike="sngStrike" dirty="0">
                <a:solidFill>
                  <a:srgbClr val="00B050"/>
                </a:solidFill>
                <a:cs typeface="Times New Roman" panose="02020603050405020304" pitchFamily="18" charset="0"/>
              </a:rPr>
              <a:t>Thailand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16    (Wednesday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6576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2575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a:t>
            </a:r>
            <a:r>
              <a:rPr lang="en-US" altLang="zh-CN" sz="1600" b="1" dirty="0" smtClean="0"/>
              <a:t>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a:t>
            </a:r>
            <a:r>
              <a:rPr lang="en-US" altLang="zh-CN" sz="1200" dirty="0" smtClean="0">
                <a:solidFill>
                  <a:srgbClr val="FFC000"/>
                </a:solidFill>
                <a:cs typeface="Times New Roman" panose="02020603050405020304" pitchFamily="18" charset="0"/>
              </a:rPr>
              <a:t>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15    (Tuesday AM 2),	10:30-12:30 Thailand 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15    (Tuesday PM 2),		16:00-18:00 Thailand time</a:t>
            </a: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1F497D"/>
                </a:solidFill>
                <a:latin typeface="+mn-lt"/>
                <a:ea typeface="宋体" panose="02010600030101010101" pitchFamily="2" charset="-122"/>
              </a:rPr>
              <a:t>November </a:t>
            </a:r>
            <a:r>
              <a:rPr lang="en-US" altLang="zh-CN" sz="1200" dirty="0">
                <a:solidFill>
                  <a:srgbClr val="1F497D"/>
                </a:solidFill>
                <a:latin typeface="+mn-lt"/>
                <a:ea typeface="宋体" panose="02010600030101010101" pitchFamily="2" charset="-122"/>
              </a:rPr>
              <a:t>16    (Wednesday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a:t>
            </a:r>
            <a:r>
              <a:rPr lang="en-US" altLang="zh-CN" dirty="0" smtClean="0">
                <a:solidFill>
                  <a:srgbClr val="00B0F0"/>
                </a:solidFill>
                <a:ea typeface="宋体" panose="02010600030101010101" pitchFamily="2" charset="-122"/>
              </a:rPr>
              <a:t>17    </a:t>
            </a:r>
            <a:r>
              <a:rPr lang="en-US" altLang="zh-CN" dirty="0">
                <a:solidFill>
                  <a:srgbClr val="00B0F0"/>
                </a:solidFill>
                <a:ea typeface="宋体" panose="02010600030101010101" pitchFamily="2" charset="-122"/>
              </a:rPr>
              <a:t>(Tuesday AM 2),	10:30-12:30 Thailand 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681882229"/>
              </p:ext>
            </p:extLst>
          </p:nvPr>
        </p:nvGraphicFramePr>
        <p:xfrm>
          <a:off x="6553200" y="35052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6125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a:t>
            </a:r>
            <a:r>
              <a:rPr lang="en-US" altLang="zh-CN" sz="2800" b="1" kern="0" dirty="0" smtClean="0"/>
              <a:t>November </a:t>
            </a:r>
            <a:r>
              <a:rPr lang="en-US" altLang="zh-CN" sz="2800" b="1" kern="0" dirty="0" smtClean="0"/>
              <a:t>Plenary </a:t>
            </a:r>
            <a:r>
              <a:rPr lang="en-US" altLang="zh-CN" sz="2800" b="1" kern="0" dirty="0" smtClean="0"/>
              <a:t>in person?</a:t>
            </a:r>
            <a:endParaRPr lang="en-US" altLang="zh-CN" sz="2800" b="1" kern="0" dirty="0"/>
          </a:p>
          <a:p>
            <a:pPr lvl="1" algn="just">
              <a:buFont typeface="Arial" panose="020B0604020202020204" pitchFamily="34" charset="0"/>
              <a:buChar char="–"/>
              <a:defRPr/>
            </a:pPr>
            <a:r>
              <a:rPr lang="en-US" altLang="zh-CN" sz="2400" dirty="0" smtClean="0"/>
              <a:t>Yes	</a:t>
            </a:r>
            <a:r>
              <a:rPr lang="en-US" altLang="zh-CN" sz="2400" dirty="0" smtClean="0"/>
              <a:t>	12</a:t>
            </a:r>
            <a:endParaRPr lang="en-US" altLang="zh-CN" sz="2400" dirty="0" smtClean="0"/>
          </a:p>
          <a:p>
            <a:pPr lvl="1" algn="just">
              <a:buFont typeface="Arial" panose="020B0604020202020204" pitchFamily="34" charset="0"/>
              <a:buChar char="–"/>
              <a:defRPr/>
            </a:pPr>
            <a:r>
              <a:rPr lang="en-US" altLang="zh-CN" sz="2400" dirty="0" smtClean="0"/>
              <a:t>No	</a:t>
            </a:r>
            <a:r>
              <a:rPr lang="en-US" altLang="zh-CN" sz="2400" dirty="0" smtClean="0"/>
              <a:t>	13</a:t>
            </a:r>
            <a:endParaRPr lang="en-US" altLang="zh-CN" sz="2400" dirty="0" smtClean="0"/>
          </a:p>
          <a:p>
            <a:pPr lvl="1" algn="just">
              <a:buFont typeface="Arial" panose="020B0604020202020204" pitchFamily="34" charset="0"/>
              <a:buChar char="–"/>
              <a:defRPr/>
            </a:pPr>
            <a:r>
              <a:rPr lang="en-US" altLang="zh-CN" sz="2400" dirty="0" smtClean="0"/>
              <a:t>Not sure </a:t>
            </a:r>
            <a:r>
              <a:rPr lang="en-US" altLang="zh-CN" sz="2400" dirty="0" smtClean="0"/>
              <a:t>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a:t>
            </a:r>
            <a:r>
              <a:rPr lang="en-US" altLang="zh-CN" dirty="0" smtClean="0"/>
              <a:t>	</a:t>
            </a:r>
          </a:p>
          <a:p>
            <a:pPr lvl="1" algn="just">
              <a:buFont typeface="Arial" panose="020B0604020202020204" pitchFamily="34" charset="0"/>
              <a:buChar char="–"/>
              <a:defRPr/>
            </a:pPr>
            <a:r>
              <a:rPr lang="en-US" altLang="zh-CN" dirty="0"/>
              <a:t>Specific (important) topic is </a:t>
            </a:r>
            <a:r>
              <a:rPr lang="en-US" altLang="zh-CN" dirty="0" smtClean="0"/>
              <a:t>really </a:t>
            </a:r>
            <a:r>
              <a:rPr lang="en-US" altLang="zh-CN" dirty="0" smtClean="0"/>
              <a:t>stuck and really need help</a:t>
            </a:r>
            <a:r>
              <a:rPr lang="en-US" altLang="zh-CN" dirty="0" smtClean="0"/>
              <a:t>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20,       26, 27		10:00 - 12:00 ET</a:t>
            </a:r>
          </a:p>
          <a:p>
            <a:pPr marL="285750" indent="-285750" algn="just"/>
            <a:r>
              <a:rPr lang="en-US" altLang="en-US" sz="1800" dirty="0" smtClean="0">
                <a:solidFill>
                  <a:srgbClr val="0000FF"/>
                </a:solidFill>
              </a:rPr>
              <a:t>September     </a:t>
            </a:r>
            <a:r>
              <a:rPr lang="en-US" altLang="en-US" sz="1800" dirty="0">
                <a:solidFill>
                  <a:srgbClr val="0000FF"/>
                </a:solidFill>
              </a:rPr>
              <a:t>	      22, 		29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152651</TotalTime>
  <Words>2327</Words>
  <Application>Microsoft Office PowerPoint</Application>
  <PresentationFormat>宽屏</PresentationFormat>
  <Paragraphs>618</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289</cp:revision>
  <cp:lastPrinted>2014-11-04T15:04:57Z</cp:lastPrinted>
  <dcterms:created xsi:type="dcterms:W3CDTF">2007-04-17T18:10:23Z</dcterms:created>
  <dcterms:modified xsi:type="dcterms:W3CDTF">2022-09-23T06:43:57Z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