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40" r:id="rId17"/>
    <p:sldId id="893" r:id="rId18"/>
    <p:sldId id="942" r:id="rId19"/>
    <p:sldId id="906" r:id="rId20"/>
    <p:sldId id="944" r:id="rId21"/>
    <p:sldId id="842" r:id="rId22"/>
    <p:sldId id="888"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00" autoAdjust="0"/>
    <p:restoredTop sz="94872" autoAdjust="0"/>
  </p:normalViewPr>
  <p:slideViewPr>
    <p:cSldViewPr>
      <p:cViewPr varScale="1">
        <p:scale>
          <a:sx n="106" d="100"/>
          <a:sy n="106" d="100"/>
        </p:scale>
        <p:origin x="300"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198</c:v>
                </c:pt>
                <c:pt idx="1">
                  <c:v>18</c:v>
                </c:pt>
                <c:pt idx="2">
                  <c:v>238</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940259360"/>
        <c:axId val="940253376"/>
      </c:barChart>
      <c:catAx>
        <c:axId val="94025936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940253376"/>
        <c:crosses val="autoZero"/>
        <c:auto val="1"/>
        <c:lblAlgn val="ctr"/>
        <c:lblOffset val="100"/>
        <c:noMultiLvlLbl val="0"/>
      </c:catAx>
      <c:valAx>
        <c:axId val="94025337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94025936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2993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17793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802.11-22/1644r1</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September teleconference (Part 2)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2022-09-18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smtClean="0">
                <a:solidFill>
                  <a:srgbClr val="0000FF"/>
                </a:solidFill>
                <a:cs typeface="Times New Roman" panose="02020603050405020304" pitchFamily="18" charset="0"/>
              </a:rPr>
              <a:t>September </a:t>
            </a:r>
            <a:r>
              <a:rPr lang="en-US" altLang="en-US" sz="3200" smtClean="0">
                <a:solidFill>
                  <a:srgbClr val="0000FF"/>
                </a:solidFill>
                <a:cs typeface="Times New Roman" panose="02020603050405020304" pitchFamily="18" charset="0"/>
              </a:rPr>
              <a:t>22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903695443"/>
              </p:ext>
            </p:extLst>
          </p:nvPr>
        </p:nvGraphicFramePr>
        <p:xfrm>
          <a:off x="3429000" y="5486400"/>
          <a:ext cx="8305801" cy="86554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174093097"/>
              </p:ext>
            </p:extLst>
          </p:nvPr>
        </p:nvGraphicFramePr>
        <p:xfrm>
          <a:off x="3429000" y="1509722"/>
          <a:ext cx="8305800" cy="265079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Junghoon Suh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Extra Normalization before CSI Quantization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22/1495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comments DMG comments resolution part five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35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document resolving CID 907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Jiayi</a:t>
                      </a:r>
                      <a:r>
                        <a:rPr lang="en-US" altLang="zh-CN" sz="1200" kern="1200" dirty="0" smtClean="0">
                          <a:solidFill>
                            <a:schemeClr val="tx1"/>
                          </a:solidFill>
                          <a:latin typeface="+mn-lt"/>
                          <a:ea typeface="+mn-ea"/>
                          <a:cs typeface="+mn-cs"/>
                        </a:rPr>
                        <a:t>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a:t>
                      </a:r>
                      <a:r>
                        <a:rPr lang="en-US" altLang="zh-CN" sz="1200" kern="1200" baseline="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CC40 CR TB Instance NDPA TF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Sensing Measurement Report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22/1621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Oscar Au (Origin Wireless)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Sounding Rate Ceiling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On Responder-to-Responder Sensing Measurement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a:t>
                      </a:r>
                      <a:r>
                        <a:rPr lang="en-US" altLang="zh-CN" sz="1200" kern="1200" baseline="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22/0905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666, 672 and 734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Topic Instance ¨C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38855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800" kern="0" dirty="0" smtClean="0">
                <a:solidFill>
                  <a:srgbClr val="FF0000"/>
                </a:solidFill>
              </a:rPr>
              <a:t>Initial Letter Ballot (D1.0)		</a:t>
            </a:r>
            <a:r>
              <a:rPr lang="en-US" altLang="zh-CN" sz="1800" i="1" strike="sngStrike" kern="0" dirty="0" smtClean="0">
                <a:solidFill>
                  <a:srgbClr val="FF0000"/>
                </a:solidFill>
              </a:rPr>
              <a:t>Jul 2022</a:t>
            </a:r>
            <a:r>
              <a:rPr lang="en-US" altLang="zh-CN" sz="1800" i="1" strike="sngStrike" kern="0" dirty="0" smtClean="0">
                <a:solidFill>
                  <a:srgbClr val="FF0000"/>
                </a:solidFill>
                <a:sym typeface="Wingdings" panose="05000000000000000000" pitchFamily="2" charset="2"/>
              </a:rPr>
              <a:t> Sep</a:t>
            </a:r>
            <a:r>
              <a:rPr lang="en-US" altLang="zh-CN" sz="1800" i="1" strike="sngStrike" kern="0" dirty="0" smtClean="0">
                <a:solidFill>
                  <a:srgbClr val="FF0000"/>
                </a:solidFill>
              </a:rPr>
              <a:t> 2022</a:t>
            </a:r>
          </a:p>
          <a:p>
            <a:pPr marL="0" lvl="1" indent="0" algn="just" defTabSz="685800" eaLnBrk="1" fontAlgn="auto" hangingPunct="1">
              <a:spcBef>
                <a:spcPts val="200"/>
              </a:spcBef>
              <a:spcAft>
                <a:spcPts val="600"/>
              </a:spcAft>
              <a:buNone/>
              <a:defRPr/>
            </a:pPr>
            <a:r>
              <a:rPr lang="en-US" altLang="zh-CN" sz="1800" i="1" kern="0" dirty="0">
                <a:solidFill>
                  <a:srgbClr val="FF0000"/>
                </a:solidFill>
              </a:rPr>
              <a:t>	</a:t>
            </a:r>
            <a:r>
              <a:rPr lang="en-US" altLang="zh-CN" sz="1800" i="1" kern="0" dirty="0" smtClean="0">
                <a:solidFill>
                  <a:srgbClr val="FF0000"/>
                </a:solidFill>
              </a:rPr>
              <a:t>				</a:t>
            </a:r>
            <a:r>
              <a:rPr lang="en-US" altLang="zh-CN" sz="1800" i="1" kern="0" dirty="0">
                <a:solidFill>
                  <a:srgbClr val="FF0000"/>
                </a:solidFill>
                <a:sym typeface="Wingdings" panose="05000000000000000000" pitchFamily="2" charset="2"/>
              </a:rPr>
              <a:t> </a:t>
            </a:r>
            <a:r>
              <a:rPr lang="en-US" altLang="zh-CN" sz="1800" i="1" kern="0" dirty="0" smtClean="0">
                <a:solidFill>
                  <a:srgbClr val="FF0000"/>
                </a:solidFill>
                <a:sym typeface="Wingdings" panose="05000000000000000000" pitchFamily="2" charset="2"/>
              </a:rPr>
              <a:t>Nov</a:t>
            </a:r>
            <a:r>
              <a:rPr lang="en-US" altLang="zh-CN" sz="1800" i="1" kern="0" dirty="0" smtClean="0">
                <a:solidFill>
                  <a:srgbClr val="FF0000"/>
                </a:solidFill>
              </a:rPr>
              <a:t> 2022</a:t>
            </a:r>
          </a:p>
          <a:p>
            <a:pPr marL="161925" lvl="1" indent="-233363" algn="just" defTabSz="685800" eaLnBrk="1" fontAlgn="auto" hangingPunct="1">
              <a:spcBef>
                <a:spcPts val="200"/>
              </a:spcBef>
              <a:spcAft>
                <a:spcPts val="600"/>
              </a:spcAft>
              <a:defRPr/>
            </a:pPr>
            <a:r>
              <a:rPr lang="en-US" altLang="zh-CN" sz="1800" kern="0" dirty="0" smtClean="0"/>
              <a:t>Recirculation </a:t>
            </a:r>
            <a:r>
              <a:rPr lang="en-US" altLang="zh-CN" sz="1800" kern="0" dirty="0"/>
              <a:t>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2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a:buFont typeface="Times New Roman" pitchFamily="16" charset="0"/>
              <a:buChar char="•"/>
            </a:pPr>
            <a:r>
              <a:rPr lang="en-US" altLang="zh-CN" kern="0" dirty="0">
                <a:solidFill>
                  <a:srgbClr val="000000"/>
                </a:solidFill>
                <a:latin typeface="Times New Roman"/>
              </a:rPr>
              <a:t>Sep 1, </a:t>
            </a:r>
            <a:r>
              <a:rPr lang="en-US" altLang="zh-CN" kern="0" dirty="0" smtClean="0">
                <a:solidFill>
                  <a:srgbClr val="000000"/>
                </a:solidFill>
                <a:latin typeface="Times New Roman"/>
              </a:rPr>
              <a:t>2022</a:t>
            </a:r>
          </a:p>
          <a:p>
            <a:pPr lvl="1">
              <a:buFont typeface="Times New Roman" pitchFamily="16" charset="0"/>
              <a:buChar char="•"/>
            </a:pPr>
            <a:r>
              <a:rPr lang="en-US" altLang="zh-CN" sz="1800" kern="0" dirty="0" err="1" smtClean="0">
                <a:solidFill>
                  <a:srgbClr val="000000"/>
                </a:solidFill>
                <a:latin typeface="Times New Roman"/>
              </a:rPr>
              <a:t>TGbf</a:t>
            </a:r>
            <a:r>
              <a:rPr lang="en-US" altLang="zh-CN" sz="1800" kern="0" dirty="0" smtClean="0">
                <a:solidFill>
                  <a:srgbClr val="000000"/>
                </a:solidFill>
                <a:latin typeface="Times New Roman"/>
              </a:rPr>
              <a:t> </a:t>
            </a:r>
            <a:r>
              <a:rPr lang="en-US" altLang="zh-CN" sz="1800" kern="0" dirty="0">
                <a:solidFill>
                  <a:srgbClr val="000000"/>
                </a:solidFill>
                <a:latin typeface="Times New Roman"/>
              </a:rPr>
              <a:t>decide to change the timeline for Initial Letter Ballot (D1.0) to November </a:t>
            </a:r>
            <a:r>
              <a:rPr lang="en-US" altLang="zh-CN" sz="1800" kern="0" dirty="0" smtClean="0">
                <a:solidFill>
                  <a:srgbClr val="000000"/>
                </a:solidFill>
                <a:latin typeface="Times New Roman"/>
              </a:rPr>
              <a:t>2022</a:t>
            </a:r>
          </a:p>
          <a:p>
            <a:pPr lvl="1">
              <a:buFont typeface="Times New Roman" pitchFamily="16" charset="0"/>
              <a:buChar char="•"/>
            </a:pPr>
            <a:r>
              <a:rPr lang="en-US" altLang="zh-CN" sz="1800" dirty="0" smtClean="0"/>
              <a:t>SP </a:t>
            </a:r>
            <a:r>
              <a:rPr lang="en-US" altLang="zh-CN" sz="1800" dirty="0"/>
              <a:t>Result: Unanimous </a:t>
            </a:r>
            <a:r>
              <a:rPr lang="en-US" altLang="zh-CN" sz="1800" dirty="0" smtClean="0"/>
              <a:t>consent</a:t>
            </a:r>
            <a:endParaRPr lang="en-US" altLang="zh-CN" sz="18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altLang="zh-CN" sz="1800" dirty="0" smtClean="0"/>
              <a:t>~</a:t>
            </a:r>
            <a:r>
              <a:rPr lang="en-US" altLang="zh-CN" sz="1800" dirty="0" smtClean="0">
                <a:solidFill>
                  <a:srgbClr val="FF0000"/>
                </a:solidFill>
              </a:rPr>
              <a:t>49.8</a:t>
            </a:r>
            <a:r>
              <a:rPr lang="en-US" altLang="zh-CN" sz="1800" dirty="0">
                <a:solidFill>
                  <a:srgbClr val="FF0000"/>
                </a:solidFill>
              </a:rPr>
              <a:t>%</a:t>
            </a:r>
            <a:r>
              <a:rPr lang="en-US" altLang="zh-CN" sz="1800" dirty="0"/>
              <a:t> of all CC40 comments </a:t>
            </a:r>
            <a:r>
              <a:rPr lang="en-US" altLang="zh-CN" sz="1800" dirty="0" smtClean="0"/>
              <a:t>were resolved </a:t>
            </a:r>
          </a:p>
          <a:p>
            <a:pPr marL="361950" lvl="1" indent="0" algn="just">
              <a:spcBef>
                <a:spcPts val="0"/>
              </a:spcBef>
              <a:spcAft>
                <a:spcPts val="600"/>
              </a:spcAft>
              <a:buNone/>
            </a:pPr>
            <a:r>
              <a:rPr lang="en-US" altLang="zh-CN" sz="1800" dirty="0" smtClean="0"/>
              <a:t>	(</a:t>
            </a:r>
            <a:r>
              <a:rPr lang="en-US" altLang="zh-CN" sz="1800" dirty="0">
                <a:solidFill>
                  <a:srgbClr val="FF0000"/>
                </a:solidFill>
              </a:rPr>
              <a:t>454/912</a:t>
            </a:r>
            <a:r>
              <a:rPr lang="en-US" altLang="zh-CN" sz="1800" dirty="0"/>
              <a:t>, Please refer to the figure)</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6"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3108506736"/>
              </p:ext>
            </p:extLst>
          </p:nvPr>
        </p:nvGraphicFramePr>
        <p:xfrm>
          <a:off x="6858000" y="1981200"/>
          <a:ext cx="5150768" cy="381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r>
              <a:rPr lang="en-US" altLang="zh-CN" dirty="0"/>
              <a:t>September </a:t>
            </a:r>
            <a:r>
              <a:rPr lang="en-US" altLang="zh-CN" dirty="0" smtClean="0"/>
              <a:t>	20,       26, 27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September     	      22, 		29	23:00 - 01:00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20</a:t>
            </a:r>
            <a:r>
              <a:rPr lang="en-US" altLang="zh-CN" sz="1100" strike="sngStrike" dirty="0">
                <a:solidFill>
                  <a:schemeClr val="bg1">
                    <a:lumMod val="50000"/>
                  </a:schemeClr>
                </a:solidFill>
                <a:cs typeface="Times New Roman" panose="02020603050405020304" pitchFamily="18" charset="0"/>
              </a:rPr>
              <a:t>	(Tuesday),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a:t>
            </a:r>
            <a:r>
              <a:rPr lang="en-US" altLang="zh-CN" sz="1100"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a:t>
            </a:r>
            <a:r>
              <a:rPr lang="en-US" altLang="zh-CN" sz="1100" dirty="0" smtClean="0">
                <a:solidFill>
                  <a:srgbClr val="00B0F0"/>
                </a:solidFill>
                <a:cs typeface="Times New Roman" panose="02020603050405020304" pitchFamily="18" charset="0"/>
              </a:rPr>
              <a:t>10</a:t>
            </a:r>
            <a:r>
              <a:rPr lang="en-US" altLang="zh-CN" sz="1100" dirty="0">
                <a:solidFill>
                  <a:srgbClr val="00B0F0"/>
                </a:solidFill>
                <a:cs typeface="Times New Roman" panose="02020603050405020304" pitchFamily="18" charset="0"/>
              </a:rPr>
              <a:t>	(Thursday),	</a:t>
            </a:r>
            <a:r>
              <a:rPr lang="en-US" altLang="zh-CN" sz="1100" dirty="0" smtClean="0">
                <a:solidFill>
                  <a:srgbClr val="00B0F0"/>
                </a:solidFill>
                <a:cs typeface="Times New Roman" panose="02020603050405020304" pitchFamily="18" charset="0"/>
              </a:rPr>
              <a:t>22</a:t>
            </a:r>
            <a:r>
              <a:rPr lang="zh-CN" altLang="en-US" sz="1100" dirty="0" smtClean="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00:00 </a:t>
            </a:r>
            <a:r>
              <a:rPr lang="en-US" altLang="zh-CN" sz="1100"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553200" y="1069759"/>
            <a:ext cx="52578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Plenary </a:t>
            </a:r>
            <a:r>
              <a:rPr lang="en-US" altLang="zh-CN" sz="1600" b="1" dirty="0"/>
              <a:t>2022 (November 13-18) </a:t>
            </a:r>
            <a:endParaRPr lang="en-US" altLang="zh-CN" sz="1600" b="1" dirty="0" smtClean="0"/>
          </a:p>
          <a:p>
            <a:pPr marL="361950" lvl="1" indent="-361950" algn="just">
              <a:spcBef>
                <a:spcPct val="0"/>
              </a:spcBef>
              <a:spcAft>
                <a:spcPts val="0"/>
              </a:spcAft>
              <a:buClr>
                <a:srgbClr val="000000"/>
              </a:buClr>
              <a:buNone/>
              <a:defRPr/>
            </a:pPr>
            <a:r>
              <a:rPr lang="en-US" altLang="zh-CN" sz="1600" dirty="0"/>
              <a:t>	</a:t>
            </a:r>
            <a:r>
              <a:rPr lang="en-US" altLang="zh-CN" sz="1200" dirty="0" smtClean="0"/>
              <a:t>(</a:t>
            </a:r>
            <a:r>
              <a:rPr lang="en-US" altLang="zh-CN" sz="1200" dirty="0"/>
              <a:t>Daylight saving time end on </a:t>
            </a:r>
            <a:r>
              <a:rPr lang="en-US" altLang="zh-CN" sz="1200" dirty="0">
                <a:solidFill>
                  <a:srgbClr val="0000FF"/>
                </a:solidFill>
              </a:rPr>
              <a:t>Nov. </a:t>
            </a:r>
            <a:r>
              <a:rPr lang="en-US" altLang="zh-CN" sz="1200" dirty="0" smtClean="0">
                <a:solidFill>
                  <a:srgbClr val="0000FF"/>
                </a:solidFill>
              </a:rPr>
              <a:t>6</a:t>
            </a:r>
            <a:r>
              <a:rPr lang="en-US" altLang="zh-CN" sz="1200" dirty="0" smtClean="0"/>
              <a:t>)</a:t>
            </a:r>
            <a:endParaRPr lang="en-US" altLang="zh-CN" sz="1200" dirty="0"/>
          </a:p>
          <a:p>
            <a:pPr marL="361950" lvl="1" indent="-361950" algn="just">
              <a:spcBef>
                <a:spcPct val="0"/>
              </a:spcBef>
              <a:spcAft>
                <a:spcPts val="0"/>
              </a:spcAft>
              <a:buClr>
                <a:srgbClr val="000000"/>
              </a:buClr>
              <a:buNone/>
              <a:defRPr/>
            </a:pP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strike="sngStrike" dirty="0" smtClean="0">
                <a:solidFill>
                  <a:srgbClr val="0070C0"/>
                </a:solidFill>
                <a:cs typeface="Times New Roman" panose="02020603050405020304" pitchFamily="18" charset="0"/>
              </a:rPr>
              <a:t>November 14    (Monday AM 2),	</a:t>
            </a:r>
            <a:r>
              <a:rPr lang="en-US" altLang="zh-CN" sz="1200" strike="sngStrike" dirty="0">
                <a:solidFill>
                  <a:srgbClr val="0070C0"/>
                </a:solidFill>
                <a:cs typeface="Times New Roman" panose="02020603050405020304" pitchFamily="18" charset="0"/>
              </a:rPr>
              <a:t>10:30-12:30 Thailand time</a:t>
            </a:r>
            <a:endParaRPr lang="en-US" altLang="zh-CN" sz="1200" strike="sngStrike" dirty="0" smtClean="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FFC000"/>
                </a:solidFill>
                <a:cs typeface="Times New Roman" panose="02020603050405020304" pitchFamily="18" charset="0"/>
              </a:rPr>
              <a:t>November 14    </a:t>
            </a:r>
            <a:r>
              <a:rPr lang="en-US" altLang="zh-CN" sz="1200" dirty="0">
                <a:solidFill>
                  <a:srgbClr val="FFC000"/>
                </a:solidFill>
                <a:cs typeface="Times New Roman" panose="02020603050405020304" pitchFamily="18" charset="0"/>
              </a:rPr>
              <a:t>(Monday PM </a:t>
            </a:r>
            <a:r>
              <a:rPr lang="en-US" altLang="zh-CN" sz="1200" dirty="0" smtClean="0">
                <a:solidFill>
                  <a:srgbClr val="FFC000"/>
                </a:solidFill>
                <a:cs typeface="Times New Roman" panose="02020603050405020304" pitchFamily="18" charset="0"/>
              </a:rPr>
              <a:t>1),</a:t>
            </a:r>
            <a:r>
              <a:rPr lang="en-US" altLang="zh-CN" sz="1200" dirty="0">
                <a:solidFill>
                  <a:srgbClr val="FFC000"/>
                </a:solidFill>
                <a:cs typeface="Times New Roman" panose="02020603050405020304" pitchFamily="18" charset="0"/>
              </a:rPr>
              <a:t>		</a:t>
            </a:r>
            <a:r>
              <a:rPr lang="en-US" altLang="zh-CN" sz="1200" dirty="0" smtClean="0">
                <a:solidFill>
                  <a:srgbClr val="FFC000"/>
                </a:solidFill>
                <a:cs typeface="Times New Roman" panose="02020603050405020304" pitchFamily="18" charset="0"/>
              </a:rPr>
              <a:t>13:30-15:30 </a:t>
            </a:r>
            <a:r>
              <a:rPr lang="en-US" altLang="zh-CN" sz="1200" dirty="0">
                <a:solidFill>
                  <a:srgbClr val="FFC00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1F497D"/>
                </a:solidFill>
                <a:latin typeface="+mn-lt"/>
                <a:ea typeface="宋体" panose="02010600030101010101" pitchFamily="2" charset="-122"/>
              </a:rPr>
              <a:t>November 15    (Tuesday PM 2),		16:00-18:00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strike="sngStrike" dirty="0" smtClean="0">
                <a:solidFill>
                  <a:srgbClr val="00B050"/>
                </a:solidFill>
                <a:cs typeface="Times New Roman" panose="02020603050405020304" pitchFamily="18" charset="0"/>
              </a:rPr>
              <a:t>November 16    </a:t>
            </a:r>
            <a:r>
              <a:rPr lang="en-US" altLang="zh-CN" sz="1200" strike="sngStrike" dirty="0">
                <a:solidFill>
                  <a:srgbClr val="00B050"/>
                </a:solidFill>
                <a:cs typeface="Times New Roman" panose="02020603050405020304" pitchFamily="18" charset="0"/>
              </a:rPr>
              <a:t>(</a:t>
            </a:r>
            <a:r>
              <a:rPr lang="en-US" altLang="zh-CN" sz="1200" strike="sngStrike" dirty="0" smtClean="0">
                <a:solidFill>
                  <a:srgbClr val="00B050"/>
                </a:solidFill>
                <a:cs typeface="Times New Roman" panose="02020603050405020304" pitchFamily="18" charset="0"/>
              </a:rPr>
              <a:t>Wednesday AM 1),</a:t>
            </a:r>
            <a:r>
              <a:rPr lang="en-US" altLang="zh-CN" sz="1200" strike="sngStrike" dirty="0">
                <a:solidFill>
                  <a:srgbClr val="00B050"/>
                </a:solidFill>
                <a:cs typeface="Times New Roman" panose="02020603050405020304" pitchFamily="18" charset="0"/>
              </a:rPr>
              <a:t>	</a:t>
            </a:r>
            <a:r>
              <a:rPr lang="en-US" altLang="zh-CN" sz="1200" strike="sngStrike" dirty="0" smtClean="0">
                <a:solidFill>
                  <a:srgbClr val="00B050"/>
                </a:solidFill>
                <a:cs typeface="Times New Roman" panose="02020603050405020304" pitchFamily="18" charset="0"/>
              </a:rPr>
              <a:t>08:00-10:00 </a:t>
            </a:r>
            <a:r>
              <a:rPr lang="en-US" altLang="zh-CN" sz="1200" strike="sngStrike" dirty="0">
                <a:solidFill>
                  <a:srgbClr val="00B050"/>
                </a:solidFill>
                <a:cs typeface="Times New Roman" panose="02020603050405020304" pitchFamily="18" charset="0"/>
              </a:rPr>
              <a:t>Thailand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1F497D"/>
                </a:solidFill>
                <a:latin typeface="+mn-lt"/>
                <a:ea typeface="宋体" panose="02010600030101010101" pitchFamily="2" charset="-122"/>
              </a:rPr>
              <a:t>November 16    (Wednesday PM 2),	16:00-18:00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November 17    </a:t>
            </a:r>
            <a:r>
              <a:rPr lang="en-US" altLang="zh-CN" sz="1200" dirty="0">
                <a:solidFill>
                  <a:srgbClr val="00B050"/>
                </a:solidFill>
                <a:cs typeface="Times New Roman" panose="02020603050405020304" pitchFamily="18" charset="0"/>
              </a:rPr>
              <a:t>(Thursday </a:t>
            </a:r>
            <a:r>
              <a:rPr lang="en-US" altLang="zh-CN" sz="1200" dirty="0" smtClean="0">
                <a:solidFill>
                  <a:srgbClr val="00B050"/>
                </a:solidFill>
                <a:cs typeface="Times New Roman" panose="02020603050405020304" pitchFamily="18" charset="0"/>
              </a:rPr>
              <a:t>AM 1),</a:t>
            </a:r>
            <a:r>
              <a:rPr lang="en-US" altLang="zh-CN" sz="1200" dirty="0">
                <a:solidFill>
                  <a:srgbClr val="00B050"/>
                </a:solidFill>
                <a:cs typeface="Times New Roman" panose="02020603050405020304" pitchFamily="18" charset="0"/>
              </a:rPr>
              <a:t>	</a:t>
            </a:r>
            <a:r>
              <a:rPr lang="en-US" altLang="zh-CN" sz="1200"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Thailand </a:t>
            </a:r>
            <a:r>
              <a:rPr lang="en-US" altLang="zh-CN" sz="1200" dirty="0" smtClean="0">
                <a:solidFill>
                  <a:srgbClr val="00B05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1F497D"/>
                </a:solidFill>
                <a:latin typeface="+mn-lt"/>
                <a:ea typeface="宋体" panose="02010600030101010101" pitchFamily="2" charset="-122"/>
              </a:rPr>
              <a:t>November 17    (Thursday PM 2),	16:00-18:00 Thailand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nvPr>
        </p:nvGraphicFramePr>
        <p:xfrm>
          <a:off x="6553200" y="36576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025759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September </a:t>
            </a:r>
            <a:r>
              <a:rPr lang="en-US" altLang="en-US" sz="1800" dirty="0">
                <a:solidFill>
                  <a:srgbClr val="0000FF"/>
                </a:solidFill>
              </a:rPr>
              <a:t>	20,       26, 27		10:00 - 12:00 ET</a:t>
            </a:r>
          </a:p>
          <a:p>
            <a:pPr marL="285750" indent="-285750" algn="just"/>
            <a:r>
              <a:rPr lang="en-US" altLang="en-US" sz="1800" dirty="0" smtClean="0">
                <a:solidFill>
                  <a:srgbClr val="0000FF"/>
                </a:solidFill>
              </a:rPr>
              <a:t>September     </a:t>
            </a:r>
            <a:r>
              <a:rPr lang="en-US" altLang="en-US" sz="1800" dirty="0">
                <a:solidFill>
                  <a:srgbClr val="0000FF"/>
                </a:solidFill>
              </a:rPr>
              <a:t>	      22, 		29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152389</TotalTime>
  <Words>1898</Words>
  <Application>Microsoft Office PowerPoint</Application>
  <PresentationFormat>宽屏</PresentationFormat>
  <Paragraphs>396</Paragraphs>
  <Slides>22</Slides>
  <Notes>22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22</vt:i4>
      </vt:variant>
    </vt:vector>
  </HeadingPairs>
  <TitlesOfParts>
    <vt:vector size="33"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September teleconference (Part 2)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D0.1 CR Status (Until September Interim)</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271</cp:revision>
  <cp:lastPrinted>2014-11-04T15:04:57Z</cp:lastPrinted>
  <dcterms:created xsi:type="dcterms:W3CDTF">2007-04-17T18:10:23Z</dcterms:created>
  <dcterms:modified xsi:type="dcterms:W3CDTF">2022-09-21T09:22:36Z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(3)2T7dLATf5P2AUFP2TPXzZgBX65pV97Z9nhwRmXM9OnmwI3Zx5P9N2MxQnWCD/RVIYQdTA64h
OC2yjx0XQLqHusJ8jRC+wramYRi8GJnv0dC82wSjWUItEGQ8rDemnNRJCZ31oR8pwbHIluYz
kolxZTXccnAmqc4eHIQxQKsWwTQgOWC2vnk87THVU4pCmq+drK1hIekUKlP2CYIDVWjLw4sX
62HTVGLs+moe50wqge</vt:lpwstr>
  </property>
  <property fmtid="{D5CDD505-2E9C-101B-9397-08002B2CF9AE}" pid="27" name="_2015_ms_pID_7253431">
    <vt:lpwstr>KINPfx4yiwOQhKPdKYw2wFHRyiisU4gq7XVCpqMaS/Cix7P6uy65U4
ftB5Lk9ayOBy+Ktjs8Gnz9HJLB8Fxz0o7U3Z74Sae036oOkV8dnFD1R2CXeYUwFnfgI3htIf
jBpGtRdGIzpxLNHkuG9H3dvoUyjTir5BIuhNLHIPoMPb0FjmRHyM04vsmv/E/eQqMA6KB/Nz
UW5qhL5Mkaexj+wV8Oo7lkVLm5lg1uQpuG2i</vt:lpwstr>
  </property>
  <property fmtid="{D5CDD505-2E9C-101B-9397-08002B2CF9AE}" pid="28" name="_2015_ms_pID_7253432">
    <vt:lpwstr>0vkD2HYnSyJtO8iALkAkhWg=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