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868" r:id="rId3"/>
    <p:sldId id="2552" r:id="rId4"/>
    <p:sldId id="2555" r:id="rId5"/>
    <p:sldId id="2553" r:id="rId6"/>
    <p:sldId id="2557" r:id="rId7"/>
    <p:sldId id="2558" r:id="rId8"/>
    <p:sldId id="2559"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868"/>
            <p14:sldId id="2552"/>
            <p14:sldId id="2555"/>
            <p14:sldId id="2553"/>
            <p14:sldId id="2557"/>
            <p14:sldId id="2558"/>
            <p14:sldId id="25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29" autoAdjust="0"/>
    <p:restoredTop sz="94660"/>
  </p:normalViewPr>
  <p:slideViewPr>
    <p:cSldViewPr>
      <p:cViewPr varScale="1">
        <p:scale>
          <a:sx n="63" d="100"/>
          <a:sy n="63" d="100"/>
        </p:scale>
        <p:origin x="1088"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67E0E2A-C27F-4B65-9954-C5459D9B52C8}"/>
    <pc:docChg chg="undo custSel modSld modMainMaster">
      <pc:chgData name="Segev, Jonathan" userId="7c67a1b0-8725-4553-8055-0888dbcaef94" providerId="ADAL" clId="{A67E0E2A-C27F-4B65-9954-C5459D9B52C8}" dt="2022-09-16T18:30:59.314" v="99" actId="20577"/>
      <pc:docMkLst>
        <pc:docMk/>
      </pc:docMkLst>
      <pc:sldChg chg="modSp mod">
        <pc:chgData name="Segev, Jonathan" userId="7c67a1b0-8725-4553-8055-0888dbcaef94" providerId="ADAL" clId="{A67E0E2A-C27F-4B65-9954-C5459D9B52C8}" dt="2022-09-16T18:30:59.314" v="99" actId="20577"/>
        <pc:sldMkLst>
          <pc:docMk/>
          <pc:sldMk cId="2312976025" sldId="2553"/>
        </pc:sldMkLst>
        <pc:spChg chg="mod">
          <ac:chgData name="Segev, Jonathan" userId="7c67a1b0-8725-4553-8055-0888dbcaef94" providerId="ADAL" clId="{A67E0E2A-C27F-4B65-9954-C5459D9B52C8}" dt="2022-09-16T18:30:59.314" v="99" actId="20577"/>
          <ac:spMkLst>
            <pc:docMk/>
            <pc:sldMk cId="2312976025" sldId="2553"/>
            <ac:spMk id="3" creationId="{F828A3E4-2A88-49A0-A26C-E5BCB999AB63}"/>
          </ac:spMkLst>
        </pc:spChg>
      </pc:sldChg>
      <pc:sldChg chg="modSp mod">
        <pc:chgData name="Segev, Jonathan" userId="7c67a1b0-8725-4553-8055-0888dbcaef94" providerId="ADAL" clId="{A67E0E2A-C27F-4B65-9954-C5459D9B52C8}" dt="2022-09-16T18:28:52.770" v="98" actId="20577"/>
        <pc:sldMkLst>
          <pc:docMk/>
          <pc:sldMk cId="3834004019" sldId="2557"/>
        </pc:sldMkLst>
        <pc:spChg chg="mod">
          <ac:chgData name="Segev, Jonathan" userId="7c67a1b0-8725-4553-8055-0888dbcaef94" providerId="ADAL" clId="{A67E0E2A-C27F-4B65-9954-C5459D9B52C8}" dt="2022-09-16T18:28:52.770" v="98" actId="20577"/>
          <ac:spMkLst>
            <pc:docMk/>
            <pc:sldMk cId="3834004019" sldId="2557"/>
            <ac:spMk id="3" creationId="{F828A3E4-2A88-49A0-A26C-E5BCB999AB63}"/>
          </ac:spMkLst>
        </pc:spChg>
      </pc:sldChg>
      <pc:sldMasterChg chg="modSp mod">
        <pc:chgData name="Segev, Jonathan" userId="7c67a1b0-8725-4553-8055-0888dbcaef94" providerId="ADAL" clId="{A67E0E2A-C27F-4B65-9954-C5459D9B52C8}" dt="2022-09-16T18:25:19.004" v="1" actId="20577"/>
        <pc:sldMasterMkLst>
          <pc:docMk/>
          <pc:sldMasterMk cId="0" sldId="2147483648"/>
        </pc:sldMasterMkLst>
        <pc:spChg chg="mod">
          <ac:chgData name="Segev, Jonathan" userId="7c67a1b0-8725-4553-8055-0888dbcaef94" providerId="ADAL" clId="{A67E0E2A-C27F-4B65-9954-C5459D9B52C8}" dt="2022-09-16T18:25:19.004"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dirty="0"/>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802.11-22/1636r1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802.15 Liaison Report – Sep. 2022</a:t>
            </a:r>
            <a:endParaRPr lang="en-GB" dirty="0"/>
          </a:p>
        </p:txBody>
      </p:sp>
      <p:sp>
        <p:nvSpPr>
          <p:cNvPr id="3074" name="Rectangle 2"/>
          <p:cNvSpPr>
            <a:spLocks noGrp="1" noChangeArrowheads="1"/>
          </p:cNvSpPr>
          <p:nvPr>
            <p:ph type="subTitle" idx="1"/>
          </p:nvPr>
        </p:nvSpPr>
        <p:spPr>
          <a:xfrm>
            <a:off x="1828800" y="168985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2022-09-15</a:t>
            </a:r>
          </a:p>
        </p:txBody>
      </p:sp>
      <p:sp>
        <p:nvSpPr>
          <p:cNvPr id="6" name="Date Placeholder 3"/>
          <p:cNvSpPr>
            <a:spLocks noGrp="1"/>
          </p:cNvSpPr>
          <p:nvPr>
            <p:ph type="dt" idx="10"/>
          </p:nvPr>
        </p:nvSpPr>
        <p:spPr/>
        <p:txBody>
          <a:bodyPr/>
          <a:lstStyle/>
          <a:p>
            <a:r>
              <a:rPr lang="en-US"/>
              <a:t>Sep.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66396424"/>
              </p:ext>
            </p:extLst>
          </p:nvPr>
        </p:nvGraphicFramePr>
        <p:xfrm>
          <a:off x="1003300" y="2409825"/>
          <a:ext cx="10490200" cy="2478088"/>
        </p:xfrm>
        <a:graphic>
          <a:graphicData uri="http://schemas.openxmlformats.org/presentationml/2006/ole">
            <mc:AlternateContent xmlns:mc="http://schemas.openxmlformats.org/markup-compatibility/2006">
              <mc:Choice xmlns:v="urn:schemas-microsoft-com:vml" Requires="v">
                <p:oleObj name="Document" r:id="rId3" imgW="10769812" imgH="2548489" progId="Word.Document.8">
                  <p:embed/>
                </p:oleObj>
              </mc:Choice>
              <mc:Fallback>
                <p:oleObj name="Document" r:id="rId3" imgW="10769812" imgH="2548489" progId="Word.Document.8">
                  <p:embed/>
                  <p:pic>
                    <p:nvPicPr>
                      <p:cNvPr id="3075" name="Object 3"/>
                      <p:cNvPicPr>
                        <a:picLocks noChangeAspect="1" noChangeArrowheads="1"/>
                      </p:cNvPicPr>
                      <p:nvPr/>
                    </p:nvPicPr>
                    <p:blipFill>
                      <a:blip r:embed="rId4"/>
                      <a:srcRect/>
                      <a:stretch>
                        <a:fillRect/>
                      </a:stretch>
                    </p:blipFill>
                    <p:spPr bwMode="auto">
                      <a:xfrm>
                        <a:off x="1003300" y="2409825"/>
                        <a:ext cx="10490200" cy="247808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802.15.16t Narrow Band Licensed Operation (NB-</a:t>
            </a:r>
            <a:r>
              <a:rPr lang="en-US" dirty="0" err="1"/>
              <a:t>Lic</a:t>
            </a:r>
            <a:r>
              <a:rPr lang="en-US" dirty="0"/>
              <a:t>)</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29245"/>
            <a:ext cx="11521280" cy="4343400"/>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dirty="0"/>
              <a:t>Licensed Narrow Band (NB) Operation in channels bandwidth between 5 – 100KHz in the VHF/UHF bands such as 160MHz, 450MHz, 700MHz and 900MHz, taking advantage of the superior channel propagation properties. Targeted usages mission critical operation.</a:t>
            </a:r>
          </a:p>
          <a:p>
            <a:pPr>
              <a:buFont typeface="Arial" panose="020B0604020202020204" pitchFamily="34" charset="0"/>
              <a:buChar char="•"/>
            </a:pPr>
            <a:r>
              <a:rPr lang="en-US" dirty="0"/>
              <a:t>Status:</a:t>
            </a:r>
          </a:p>
          <a:p>
            <a:pPr lvl="1">
              <a:buFont typeface="Arial" panose="020B0604020202020204" pitchFamily="34" charset="0"/>
              <a:buChar char="•"/>
            </a:pPr>
            <a:r>
              <a:rPr lang="en-US" dirty="0"/>
              <a:t>Completed the Use case, System Requirements and System Description documents and in the draft text development phase and supporting material.</a:t>
            </a:r>
          </a:p>
          <a:p>
            <a:pPr>
              <a:buFont typeface="Arial" panose="020B0604020202020204" pitchFamily="34" charset="0"/>
              <a:buChar char="•"/>
            </a:pPr>
            <a:r>
              <a:rPr lang="en-US" dirty="0"/>
              <a:t>Main discussion topics: </a:t>
            </a:r>
          </a:p>
          <a:p>
            <a:pPr lvl="1">
              <a:buFont typeface="Arial" panose="020B0604020202020204" pitchFamily="34" charset="0"/>
              <a:buChar char="•"/>
            </a:pPr>
            <a:r>
              <a:rPr lang="en-US" dirty="0"/>
              <a:t>Reviewed proposal for 16t channel model, basic PHY signal properties (PAPR analysis, Windowing, repetition, FEC) and initial air protocol proposals review.</a:t>
            </a:r>
          </a:p>
          <a:p>
            <a:pPr lvl="1">
              <a:buFont typeface="Arial" panose="020B0604020202020204" pitchFamily="34" charset="0"/>
              <a:buChar char="•"/>
            </a:pPr>
            <a:endParaRPr lang="en-US" dirty="0"/>
          </a:p>
          <a:p>
            <a:pPr lvl="2">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802.15.4ab Next Generation UWB</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51014"/>
            <a:ext cx="11521280" cy="4343400"/>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dirty="0"/>
              <a:t>Builds on 802.15.4z increasing footprint usefulness of the technology to additional usages beyond range measurement. Area of enhancements relates to ranging resiliency, sensing, data rates, support for additional spectrum, improved detection and many more.</a:t>
            </a:r>
          </a:p>
          <a:p>
            <a:pPr>
              <a:buFont typeface="Arial" panose="020B0604020202020204" pitchFamily="34" charset="0"/>
              <a:buChar char="•"/>
            </a:pPr>
            <a:r>
              <a:rPr lang="en-US" dirty="0"/>
              <a:t>Status:</a:t>
            </a:r>
          </a:p>
          <a:p>
            <a:pPr lvl="1">
              <a:buFont typeface="Arial" panose="020B0604020202020204" pitchFamily="34" charset="0"/>
              <a:buChar char="•"/>
            </a:pPr>
            <a:r>
              <a:rPr lang="en-US" dirty="0"/>
              <a:t>In Technical Specification Document (TSD) development phase.</a:t>
            </a:r>
          </a:p>
          <a:p>
            <a:pPr>
              <a:buFont typeface="Arial" panose="020B0604020202020204" pitchFamily="34" charset="0"/>
              <a:buChar char="•"/>
            </a:pPr>
            <a:r>
              <a:rPr lang="en-US" dirty="0"/>
              <a:t>Main discussion topics: </a:t>
            </a:r>
          </a:p>
          <a:p>
            <a:pPr lvl="1">
              <a:buFont typeface="Arial" panose="020B0604020202020204" pitchFamily="34" charset="0"/>
              <a:buChar char="•"/>
            </a:pPr>
            <a:r>
              <a:rPr lang="en-US" dirty="0"/>
              <a:t>Narrow Band Assisted UWB - transmission of 2MHz signal in the UNII3/5 bands to improve channel budget of the main UWB signal by providing synchronization base. On going discussion on </a:t>
            </a:r>
            <a:r>
              <a:rPr lang="en-US" dirty="0" err="1"/>
              <a:t>coex</a:t>
            </a:r>
            <a:r>
              <a:rPr lang="en-US" dirty="0"/>
              <a:t> and CCA mechanism.</a:t>
            </a:r>
          </a:p>
          <a:p>
            <a:pPr lvl="1">
              <a:buFont typeface="Arial" panose="020B0604020202020204" pitchFamily="34" charset="0"/>
              <a:buChar char="•"/>
            </a:pPr>
            <a:r>
              <a:rPr lang="en-US" dirty="0"/>
              <a:t>Additional modulation and coding schemes  - Currently HRP UWB limited to BPM-BPSK, providing </a:t>
            </a:r>
            <a:r>
              <a:rPr lang="en-US" dirty="0" err="1"/>
              <a:t>upto</a:t>
            </a:r>
            <a:r>
              <a:rPr lang="en-US" dirty="0"/>
              <a:t> 27.24Mbps, seeking support for QPSK as well as additional FEC schemes.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6574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802.15.4ab Next Generation UWB</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29245"/>
            <a:ext cx="11521280" cy="4343400"/>
          </a:xfrm>
        </p:spPr>
        <p:txBody>
          <a:bodyPr/>
          <a:lstStyle/>
          <a:p>
            <a:pPr>
              <a:buFont typeface="Arial" panose="020B0604020202020204" pitchFamily="34" charset="0"/>
              <a:buChar char="•"/>
            </a:pPr>
            <a:r>
              <a:rPr lang="en-US" dirty="0"/>
              <a:t>Main discussion topics: </a:t>
            </a:r>
          </a:p>
          <a:p>
            <a:pPr lvl="1">
              <a:buFont typeface="Arial" panose="020B0604020202020204" pitchFamily="34" charset="0"/>
              <a:buChar char="•"/>
            </a:pPr>
            <a:r>
              <a:rPr lang="en-US" dirty="0"/>
              <a:t>Channelization schemes - Definition additional channels using partially overlapping channels for sensing purposes.</a:t>
            </a:r>
          </a:p>
          <a:p>
            <a:pPr lvl="1">
              <a:buFont typeface="Arial" panose="020B0604020202020204" pitchFamily="34" charset="0"/>
              <a:buChar char="•"/>
            </a:pPr>
            <a:r>
              <a:rPr lang="en-US" dirty="0"/>
              <a:t>Channel access mechanism - </a:t>
            </a:r>
            <a:r>
              <a:rPr lang="en-US" sz="2000" dirty="0"/>
              <a:t>SSBD – Spectrum Sensing Based Deferral, mechanism similar to exponential backoff  CSMA, but with linear window backoff.</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2">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6595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802.15.13 Multi-Gbit/s Optical Wireless Communication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sz="2800" dirty="0"/>
              <a:t>What is it:</a:t>
            </a:r>
          </a:p>
          <a:p>
            <a:pPr lvl="1">
              <a:buFont typeface="Arial" panose="020B0604020202020204" pitchFamily="34" charset="0"/>
              <a:buChar char="•"/>
            </a:pPr>
            <a:r>
              <a:rPr lang="en-US" sz="2400" b="0" dirty="0"/>
              <a:t>MAC and PHY project for the 10,000nm – 190nm wavelength for multi gigabit communication, with up to 10Gbps to distance of up to 200m, in </a:t>
            </a:r>
            <a:r>
              <a:rPr lang="en-US" sz="2400" b="0" dirty="0" err="1"/>
              <a:t>LoS</a:t>
            </a:r>
            <a:r>
              <a:rPr lang="en-US" sz="2400" b="0" dirty="0"/>
              <a:t> conditions.</a:t>
            </a:r>
          </a:p>
          <a:p>
            <a:pPr>
              <a:buFont typeface="Arial" panose="020B0604020202020204" pitchFamily="34" charset="0"/>
              <a:buChar char="•"/>
            </a:pPr>
            <a:r>
              <a:rPr lang="en-US" sz="2800" dirty="0"/>
              <a:t>Status:</a:t>
            </a:r>
          </a:p>
          <a:p>
            <a:pPr lvl="1">
              <a:buFont typeface="Arial" panose="020B0604020202020204" pitchFamily="34" charset="0"/>
              <a:buChar char="•"/>
            </a:pPr>
            <a:r>
              <a:rPr lang="en-US" sz="2400" b="0" dirty="0"/>
              <a:t>Draft in SA ballot series, just completed 3</a:t>
            </a:r>
            <a:r>
              <a:rPr lang="en-US" sz="2400" b="0" baseline="30000" dirty="0"/>
              <a:t>rd</a:t>
            </a:r>
            <a:r>
              <a:rPr lang="en-US" sz="2400" b="0" dirty="0"/>
              <a:t> recirculation on D7.0.</a:t>
            </a:r>
          </a:p>
          <a:p>
            <a:pPr lvl="1">
              <a:buFont typeface="Arial" panose="020B0604020202020204" pitchFamily="34" charset="0"/>
              <a:buChar char="•"/>
            </a:pPr>
            <a:r>
              <a:rPr lang="en-US" sz="2400" b="0" dirty="0"/>
              <a:t>3</a:t>
            </a:r>
            <a:r>
              <a:rPr lang="en-US" sz="2400" b="0" baseline="30000" dirty="0"/>
              <a:t>rd</a:t>
            </a:r>
            <a:r>
              <a:rPr lang="en-US" sz="2400" b="0" dirty="0"/>
              <a:t> SA Recirculation Ballot results: </a:t>
            </a:r>
            <a:r>
              <a:rPr lang="en-US" sz="2200" dirty="0"/>
              <a:t>78T, 1G, 74E, 97% approval rate.</a:t>
            </a:r>
            <a:endParaRPr lang="en-US" sz="2200" b="0" dirty="0"/>
          </a:p>
          <a:p>
            <a:pPr lvl="1">
              <a:buFont typeface="Arial" panose="020B0604020202020204" pitchFamily="34" charset="0"/>
              <a:buChar char="•"/>
            </a:pPr>
            <a:r>
              <a:rPr lang="en-US" sz="2400" b="0" dirty="0"/>
              <a:t>Targeting completion of ballot series and move to </a:t>
            </a:r>
            <a:r>
              <a:rPr lang="en-US" sz="2400" b="0" dirty="0" err="1"/>
              <a:t>REVcom</a:t>
            </a:r>
            <a:r>
              <a:rPr lang="en-US" sz="2400" b="0" dirty="0"/>
              <a:t> past the Nov. meeting (early Dec.).</a:t>
            </a:r>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12976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802.15.6ma - Enhanced Dependability Body Area Network (ED-BAN)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sz="2800" dirty="0"/>
              <a:t>What is it:</a:t>
            </a:r>
          </a:p>
          <a:p>
            <a:pPr lvl="1">
              <a:buFont typeface="Arial" panose="020B0604020202020204" pitchFamily="34" charset="0"/>
              <a:buChar char="•"/>
            </a:pPr>
            <a:r>
              <a:rPr lang="en-US" sz="2400" b="0" dirty="0"/>
              <a:t>Enhancements to the BAN (Body Area NW) Ultra Wideband (UWB) physical layer (PHY) and media access control (MAC) to support enhanced dependability to a human BAN (HBAN) and support for vehicle body area networks (VBAN).</a:t>
            </a:r>
          </a:p>
          <a:p>
            <a:pPr lvl="1">
              <a:buFont typeface="Arial" panose="020B0604020202020204" pitchFamily="34" charset="0"/>
              <a:buChar char="•"/>
            </a:pPr>
            <a:r>
              <a:rPr lang="en-US" sz="2400" dirty="0"/>
              <a:t>This revision focuses on international operation.</a:t>
            </a:r>
            <a:endParaRPr lang="en-US" sz="2400" b="0" dirty="0"/>
          </a:p>
          <a:p>
            <a:pPr>
              <a:buFont typeface="Arial" panose="020B0604020202020204" pitchFamily="34" charset="0"/>
              <a:buChar char="•"/>
            </a:pPr>
            <a:r>
              <a:rPr lang="en-US" sz="2800" dirty="0"/>
              <a:t>Status:</a:t>
            </a:r>
          </a:p>
          <a:p>
            <a:pPr lvl="1">
              <a:buFont typeface="Arial" panose="020B0604020202020204" pitchFamily="34" charset="0"/>
              <a:buChar char="•"/>
            </a:pPr>
            <a:r>
              <a:rPr lang="en-US" sz="2400" b="0" dirty="0"/>
              <a:t>Complete the Channel Model Document (CMD)</a:t>
            </a:r>
          </a:p>
          <a:p>
            <a:pPr lvl="1">
              <a:buFont typeface="Arial" panose="020B0604020202020204" pitchFamily="34" charset="0"/>
              <a:buChar char="•"/>
            </a:pPr>
            <a:r>
              <a:rPr lang="en-US" sz="2400" b="0" dirty="0"/>
              <a:t>Complete </a:t>
            </a:r>
            <a:r>
              <a:rPr lang="en-US" sz="2400" dirty="0"/>
              <a:t>technical </a:t>
            </a:r>
            <a:r>
              <a:rPr lang="en-US" sz="2400" b="0" dirty="0"/>
              <a:t>Document on MAC for enhanced dependability</a:t>
            </a:r>
          </a:p>
          <a:p>
            <a:pPr lvl="1">
              <a:buFont typeface="Arial" panose="020B0604020202020204" pitchFamily="34" charset="0"/>
              <a:buChar char="•"/>
            </a:pPr>
            <a:r>
              <a:rPr lang="en-US" sz="2400" b="0" dirty="0"/>
              <a:t>Complete Technical Requirement Document(TRD)</a:t>
            </a:r>
          </a:p>
          <a:p>
            <a:pPr lvl="1">
              <a:buFont typeface="Arial" panose="020B0604020202020204" pitchFamily="34" charset="0"/>
              <a:buChar char="•"/>
            </a:pPr>
            <a:endParaRPr lang="en-US" sz="2400" b="0" dirty="0"/>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34004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802.15.7a  Optical Camera Communication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sz="2800" dirty="0"/>
              <a:t>What is it:</a:t>
            </a:r>
          </a:p>
          <a:p>
            <a:pPr lvl="1">
              <a:buFont typeface="Arial" panose="020B0604020202020204" pitchFamily="34" charset="0"/>
              <a:buChar char="•"/>
            </a:pPr>
            <a:r>
              <a:rPr lang="en-US" sz="2400" b="0" dirty="0"/>
              <a:t>Amendment to provide higher rate, longer range optical camera communication.</a:t>
            </a:r>
          </a:p>
          <a:p>
            <a:pPr>
              <a:buFont typeface="Arial" panose="020B0604020202020204" pitchFamily="34" charset="0"/>
              <a:buChar char="•"/>
            </a:pPr>
            <a:r>
              <a:rPr lang="en-US" sz="2800" dirty="0"/>
              <a:t>Status:</a:t>
            </a:r>
          </a:p>
          <a:p>
            <a:pPr lvl="1">
              <a:buFont typeface="Arial" panose="020B0604020202020204" pitchFamily="34" charset="0"/>
              <a:buChar char="•"/>
            </a:pPr>
            <a:r>
              <a:rPr lang="en-US" sz="2400" b="0" dirty="0"/>
              <a:t>Completed response for WG comment collection, published D2.0 and initiate WG letter ballot on the D2.0 and the accompanying Coexistence A</a:t>
            </a:r>
            <a:r>
              <a:rPr lang="en-US" sz="2400" dirty="0"/>
              <a:t>ssessment document.</a:t>
            </a:r>
            <a:endParaRPr lang="en-US" sz="2400" b="0" dirty="0"/>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29415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AF08AA-705A-4A9A-937F-681C76BE49D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1F7ACB8-1212-4068-9424-D35788EB21C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8267E3-0A85-4473-AD11-4C02471FA1F0}"/>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8D3D134-749F-4C49-9D9D-BCE6CC73375B}"/>
              </a:ext>
            </a:extLst>
          </p:cNvPr>
          <p:cNvSpPr/>
          <p:nvPr/>
        </p:nvSpPr>
        <p:spPr bwMode="auto">
          <a:xfrm>
            <a:off x="1531027"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TG4me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Cor1 15.4 2020 Revision 1</a:t>
            </a:r>
          </a:p>
        </p:txBody>
      </p:sp>
      <p:sp>
        <p:nvSpPr>
          <p:cNvPr id="13" name="Rectangle 12">
            <a:extLst>
              <a:ext uri="{FF2B5EF4-FFF2-40B4-BE49-F238E27FC236}">
                <a16:creationId xmlns:a16="http://schemas.microsoft.com/office/drawing/2014/main" id="{48FD34C8-6083-417F-85FE-DC383714C8EE}"/>
              </a:ext>
            </a:extLst>
          </p:cNvPr>
          <p:cNvSpPr/>
          <p:nvPr/>
        </p:nvSpPr>
        <p:spPr bwMode="auto">
          <a:xfrm>
            <a:off x="3756411"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3200" b="1" dirty="0">
                <a:solidFill>
                  <a:srgbClr val="0070C0"/>
                </a:solidFill>
              </a:rPr>
              <a:t>TG4ab</a:t>
            </a:r>
          </a:p>
          <a:p>
            <a:pPr algn="ctr"/>
            <a:r>
              <a:rPr kumimoji="0" lang="en-US" sz="1800" i="0" u="none" strike="noStrike" cap="none" normalizeH="0" baseline="0" dirty="0">
                <a:ln>
                  <a:noFill/>
                </a:ln>
                <a:solidFill>
                  <a:srgbClr val="0070C0"/>
                </a:solidFill>
                <a:effectLst/>
                <a:latin typeface="Times New Roman" pitchFamily="16" charset="0"/>
                <a:ea typeface="MS Gothic" charset="-128"/>
              </a:rPr>
              <a:t>Next Generation UWB</a:t>
            </a:r>
          </a:p>
        </p:txBody>
      </p:sp>
      <p:sp>
        <p:nvSpPr>
          <p:cNvPr id="14" name="Rectangle 13">
            <a:extLst>
              <a:ext uri="{FF2B5EF4-FFF2-40B4-BE49-F238E27FC236}">
                <a16:creationId xmlns:a16="http://schemas.microsoft.com/office/drawing/2014/main" id="{EC5C5238-D6B8-4589-890A-7136A29E8DA5}"/>
              </a:ext>
            </a:extLst>
          </p:cNvPr>
          <p:cNvSpPr/>
          <p:nvPr/>
        </p:nvSpPr>
        <p:spPr bwMode="auto">
          <a:xfrm>
            <a:off x="5981795"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TG6ma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Body Area Networks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Revision</a:t>
            </a:r>
          </a:p>
        </p:txBody>
      </p:sp>
      <p:sp>
        <p:nvSpPr>
          <p:cNvPr id="15" name="Rectangle 14">
            <a:extLst>
              <a:ext uri="{FF2B5EF4-FFF2-40B4-BE49-F238E27FC236}">
                <a16:creationId xmlns:a16="http://schemas.microsoft.com/office/drawing/2014/main" id="{55F68278-F7A9-46ED-A638-27AA8C23D812}"/>
              </a:ext>
            </a:extLst>
          </p:cNvPr>
          <p:cNvSpPr/>
          <p:nvPr/>
        </p:nvSpPr>
        <p:spPr bwMode="auto">
          <a:xfrm>
            <a:off x="8207180"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TG7a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Optical Camera Communications</a:t>
            </a:r>
          </a:p>
        </p:txBody>
      </p:sp>
      <p:sp>
        <p:nvSpPr>
          <p:cNvPr id="24" name="Rectangle 23">
            <a:extLst>
              <a:ext uri="{FF2B5EF4-FFF2-40B4-BE49-F238E27FC236}">
                <a16:creationId xmlns:a16="http://schemas.microsoft.com/office/drawing/2014/main" id="{EA2A7A1E-7C81-4CCD-A357-0CF7530EDD69}"/>
              </a:ext>
            </a:extLst>
          </p:cNvPr>
          <p:cNvSpPr/>
          <p:nvPr/>
        </p:nvSpPr>
        <p:spPr bwMode="auto">
          <a:xfrm>
            <a:off x="1510811"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TG13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Multi Gigabit/sec</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Optical Wireless Communication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800" b="1" i="0" u="none" strike="noStrike" cap="none" normalizeH="0" baseline="0" dirty="0">
              <a:ln>
                <a:noFill/>
              </a:ln>
              <a:solidFill>
                <a:srgbClr val="0070C0"/>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16C1D98D-93CE-48BD-92AA-FCA005D6689F}"/>
              </a:ext>
            </a:extLst>
          </p:cNvPr>
          <p:cNvSpPr/>
          <p:nvPr/>
        </p:nvSpPr>
        <p:spPr bwMode="auto">
          <a:xfrm>
            <a:off x="3736195"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TG15</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Ultra Wide-Band Ad-Hoc Networks</a:t>
            </a:r>
          </a:p>
        </p:txBody>
      </p:sp>
      <p:sp>
        <p:nvSpPr>
          <p:cNvPr id="27" name="Rectangle 26">
            <a:extLst>
              <a:ext uri="{FF2B5EF4-FFF2-40B4-BE49-F238E27FC236}">
                <a16:creationId xmlns:a16="http://schemas.microsoft.com/office/drawing/2014/main" id="{711B876B-288B-4CC7-AE55-C1FB481E4A83}"/>
              </a:ext>
            </a:extLst>
          </p:cNvPr>
          <p:cNvSpPr/>
          <p:nvPr/>
        </p:nvSpPr>
        <p:spPr bwMode="auto">
          <a:xfrm>
            <a:off x="5961579"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TG16t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Ultra Wide-Band Ad-Hoc Networks</a:t>
            </a:r>
          </a:p>
        </p:txBody>
      </p:sp>
      <p:sp>
        <p:nvSpPr>
          <p:cNvPr id="28" name="Rectangle 27">
            <a:extLst>
              <a:ext uri="{FF2B5EF4-FFF2-40B4-BE49-F238E27FC236}">
                <a16:creationId xmlns:a16="http://schemas.microsoft.com/office/drawing/2014/main" id="{57FD5BA7-BD2A-4493-930F-65A95B7C1BA5}"/>
              </a:ext>
            </a:extLst>
          </p:cNvPr>
          <p:cNvSpPr/>
          <p:nvPr/>
        </p:nvSpPr>
        <p:spPr bwMode="auto">
          <a:xfrm>
            <a:off x="8186964"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TG3mb</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TG HDR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High Data Rate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Revision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800" b="1" i="0" u="none" strike="noStrike" cap="none" normalizeH="0" baseline="0" dirty="0">
              <a:ln>
                <a:noFill/>
              </a:ln>
              <a:solidFill>
                <a:srgbClr val="0070C0"/>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0E9B215B-6BC5-4E8D-BFD7-5B0F83D81A50}"/>
              </a:ext>
            </a:extLst>
          </p:cNvPr>
          <p:cNvSpPr/>
          <p:nvPr/>
        </p:nvSpPr>
        <p:spPr bwMode="auto">
          <a:xfrm>
            <a:off x="3747883"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3200" b="1" dirty="0" err="1">
                <a:solidFill>
                  <a:srgbClr val="0070C0"/>
                </a:solidFill>
              </a:rPr>
              <a:t>SC</a:t>
            </a:r>
            <a:r>
              <a:rPr lang="en-US" sz="2000" b="1" dirty="0" err="1">
                <a:solidFill>
                  <a:srgbClr val="0070C0"/>
                </a:solidFill>
              </a:rPr>
              <a:t>THz</a:t>
            </a:r>
            <a:endParaRPr lang="en-US" sz="2000" b="1" dirty="0">
              <a:solidFill>
                <a:srgbClr val="0070C0"/>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800" i="0" u="none" strike="noStrike" cap="none" normalizeH="0" baseline="-25000" dirty="0">
                <a:ln>
                  <a:noFill/>
                </a:ln>
                <a:solidFill>
                  <a:srgbClr val="0070C0"/>
                </a:solidFill>
                <a:effectLst/>
                <a:latin typeface="Times New Roman" pitchFamily="16" charset="0"/>
                <a:ea typeface="MS Gothic" charset="-128"/>
              </a:rPr>
              <a:t>Standing Committee THz</a:t>
            </a:r>
          </a:p>
        </p:txBody>
      </p:sp>
      <p:sp>
        <p:nvSpPr>
          <p:cNvPr id="30" name="Rectangle 29">
            <a:extLst>
              <a:ext uri="{FF2B5EF4-FFF2-40B4-BE49-F238E27FC236}">
                <a16:creationId xmlns:a16="http://schemas.microsoft.com/office/drawing/2014/main" id="{8CB17732-95CC-49CD-A028-93B7738D3FD9}"/>
              </a:ext>
            </a:extLst>
          </p:cNvPr>
          <p:cNvSpPr/>
          <p:nvPr/>
        </p:nvSpPr>
        <p:spPr bwMode="auto">
          <a:xfrm>
            <a:off x="1528342"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err="1">
                <a:ln>
                  <a:noFill/>
                </a:ln>
                <a:solidFill>
                  <a:srgbClr val="0070C0"/>
                </a:solidFill>
                <a:effectLst/>
                <a:latin typeface="Times New Roman" pitchFamily="16" charset="0"/>
                <a:ea typeface="MS Gothic" charset="-128"/>
              </a:rPr>
              <a:t>SC</a:t>
            </a:r>
            <a:r>
              <a:rPr kumimoji="0" lang="en-US" b="1" i="0" u="none" strike="noStrike" cap="none" normalizeH="0" baseline="0" dirty="0" err="1">
                <a:ln>
                  <a:noFill/>
                </a:ln>
                <a:solidFill>
                  <a:srgbClr val="0070C0"/>
                </a:solidFill>
                <a:effectLst/>
                <a:latin typeface="Times New Roman" pitchFamily="16" charset="0"/>
                <a:ea typeface="MS Gothic" charset="-128"/>
              </a:rPr>
              <a:t>maint</a:t>
            </a:r>
            <a:endParaRPr kumimoji="0" lang="en-US" b="1" i="0" u="none" strike="noStrike" cap="none" normalizeH="0" baseline="0" dirty="0">
              <a:ln>
                <a:noFill/>
              </a:ln>
              <a:solidFill>
                <a:srgbClr val="0070C0"/>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Maintenance Group</a:t>
            </a:r>
          </a:p>
        </p:txBody>
      </p:sp>
      <p:sp>
        <p:nvSpPr>
          <p:cNvPr id="31" name="Rectangle 30">
            <a:extLst>
              <a:ext uri="{FF2B5EF4-FFF2-40B4-BE49-F238E27FC236}">
                <a16:creationId xmlns:a16="http://schemas.microsoft.com/office/drawing/2014/main" id="{EB93DE27-5D6C-4B57-A511-8F3E6DE64152}"/>
              </a:ext>
            </a:extLst>
          </p:cNvPr>
          <p:cNvSpPr/>
          <p:nvPr/>
        </p:nvSpPr>
        <p:spPr bwMode="auto">
          <a:xfrm>
            <a:off x="5967424"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SC</a:t>
            </a:r>
            <a:r>
              <a:rPr kumimoji="0" lang="en-US" sz="1800" b="1" i="0" u="none" strike="noStrike" cap="none" normalizeH="0" baseline="0" dirty="0">
                <a:ln>
                  <a:noFill/>
                </a:ln>
                <a:solidFill>
                  <a:srgbClr val="0070C0"/>
                </a:solidFill>
                <a:effectLst/>
                <a:latin typeface="Times New Roman" pitchFamily="16" charset="0"/>
                <a:ea typeface="MS Gothic" charset="-128"/>
              </a:rPr>
              <a:t>WNG</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Wireless Next Generation</a:t>
            </a:r>
          </a:p>
        </p:txBody>
      </p:sp>
      <p:sp>
        <p:nvSpPr>
          <p:cNvPr id="41" name="Rectangle 40">
            <a:extLst>
              <a:ext uri="{FF2B5EF4-FFF2-40B4-BE49-F238E27FC236}">
                <a16:creationId xmlns:a16="http://schemas.microsoft.com/office/drawing/2014/main" id="{43B2EC7C-D2EE-41DD-80D9-CB2FF38CF6F7}"/>
              </a:ext>
            </a:extLst>
          </p:cNvPr>
          <p:cNvSpPr/>
          <p:nvPr/>
        </p:nvSpPr>
        <p:spPr bwMode="auto">
          <a:xfrm>
            <a:off x="8186964"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SC</a:t>
            </a:r>
            <a:r>
              <a:rPr kumimoji="0" lang="en-US" sz="1800" b="1" i="0" u="none" strike="noStrike" cap="none" normalizeH="0" baseline="0" dirty="0">
                <a:ln>
                  <a:noFill/>
                </a:ln>
                <a:solidFill>
                  <a:srgbClr val="0070C0"/>
                </a:solidFill>
                <a:effectLst/>
                <a:latin typeface="Times New Roman" pitchFamily="16" charset="0"/>
                <a:ea typeface="MS Gothic" charset="-128"/>
              </a:rPr>
              <a:t>IETF</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rgbClr val="0070C0"/>
                </a:solidFill>
              </a:rPr>
              <a:t>IETF liaison</a:t>
            </a:r>
            <a:endParaRPr kumimoji="0" lang="en-US" sz="1800" i="0" u="none" strike="noStrike" cap="none" normalizeH="0" baseline="0" dirty="0">
              <a:ln>
                <a:noFill/>
              </a:ln>
              <a:solidFill>
                <a:srgbClr val="0070C0"/>
              </a:solidFill>
              <a:effectLst/>
              <a:latin typeface="Times New Roman" pitchFamily="16" charset="0"/>
              <a:ea typeface="MS Gothic" charset="-128"/>
            </a:endParaRPr>
          </a:p>
        </p:txBody>
      </p:sp>
    </p:spTree>
    <p:extLst>
      <p:ext uri="{BB962C8B-B14F-4D97-AF65-F5344CB8AC3E}">
        <p14:creationId xmlns:p14="http://schemas.microsoft.com/office/powerpoint/2010/main" val="26209324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21929</TotalTime>
  <Words>684</Words>
  <Application>Microsoft Office PowerPoint</Application>
  <PresentationFormat>Widescreen</PresentationFormat>
  <Paragraphs>101</Paragraphs>
  <Slides>8</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Document</vt:lpstr>
      <vt:lpstr>802.15 Liaison Report – Sep. 2022</vt:lpstr>
      <vt:lpstr>802.15.16t Narrow Band Licensed Operation (NB-Lic)</vt:lpstr>
      <vt:lpstr>802.15.4ab Next Generation UWB</vt:lpstr>
      <vt:lpstr>802.15.4ab Next Generation UWB</vt:lpstr>
      <vt:lpstr>802.15.13 Multi-Gbit/s Optical Wireless Communication</vt:lpstr>
      <vt:lpstr>802.15.6ma - Enhanced Dependability Body Area Network (ED-BAN)</vt:lpstr>
      <vt:lpstr>802.15.7a  Optical Camera Communication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298</cp:revision>
  <cp:lastPrinted>1601-01-01T00:00:00Z</cp:lastPrinted>
  <dcterms:created xsi:type="dcterms:W3CDTF">2018-08-06T10:28:59Z</dcterms:created>
  <dcterms:modified xsi:type="dcterms:W3CDTF">2022-09-16T18:31:08Z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2020-01-17 04:35:16Z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y fmtid="{D5CDD505-2E9C-101B-9397-08002B2CF9AE}" pid="8" name="MSIP_Label_9aa06179-68b3-4e2b-b09b-a2424735516b_Enabled">
    <vt:lpwstr>True</vt:lpwstr>
  </property>
  <property fmtid="{D5CDD505-2E9C-101B-9397-08002B2CF9AE}" pid="9" name="MSIP_Label_9aa06179-68b3-4e2b-b09b-a2424735516b_SiteId">
    <vt:lpwstr>46c98d88-e344-4ed4-8496-4ed7712e255d</vt:lpwstr>
  </property>
  <property fmtid="{D5CDD505-2E9C-101B-9397-08002B2CF9AE}" pid="10" name="MSIP_Label_9aa06179-68b3-4e2b-b09b-a2424735516b_Owner">
    <vt:lpwstr>jonathan.segev@intel.com</vt:lpwstr>
  </property>
  <property fmtid="{D5CDD505-2E9C-101B-9397-08002B2CF9AE}" pid="11" name="MSIP_Label_9aa06179-68b3-4e2b-b09b-a2424735516b_SetDate">
    <vt:lpwstr>2020-09-18T16:51:32.3545630Z</vt:lpwstr>
  </property>
  <property fmtid="{D5CDD505-2E9C-101B-9397-08002B2CF9AE}" pid="12" name="MSIP_Label_9aa06179-68b3-4e2b-b09b-a2424735516b_Name">
    <vt:lpwstr>Intel Confidential</vt:lpwstr>
  </property>
  <property fmtid="{D5CDD505-2E9C-101B-9397-08002B2CF9AE}" pid="13" name="MSIP_Label_9aa06179-68b3-4e2b-b09b-a2424735516b_Application">
    <vt:lpwstr>Microsoft Azure Information Protection</vt:lpwstr>
  </property>
  <property fmtid="{D5CDD505-2E9C-101B-9397-08002B2CF9AE}" pid="14" name="MSIP_Label_9aa06179-68b3-4e2b-b09b-a2424735516b_ActionId">
    <vt:lpwstr>8a07a77d-fabe-4a5a-a4f4-85261a93f148</vt:lpwstr>
  </property>
  <property fmtid="{D5CDD505-2E9C-101B-9397-08002B2CF9AE}" pid="15" name="MSIP_Label_9aa06179-68b3-4e2b-b09b-a2424735516b_Extended_MSFT_Method">
    <vt:lpwstr>Automatic</vt:lpwstr>
  </property>
  <property fmtid="{D5CDD505-2E9C-101B-9397-08002B2CF9AE}" pid="16" name="Sensitivity">
    <vt:lpwstr>Intel Confidential</vt:lpwstr>
  </property>
</Properties>
</file>